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3" r:id="rId2"/>
  </p:sldMasterIdLst>
  <p:notesMasterIdLst>
    <p:notesMasterId r:id="rId210"/>
  </p:notesMasterIdLst>
  <p:sldIdLst>
    <p:sldId id="558" r:id="rId3"/>
    <p:sldId id="559" r:id="rId4"/>
    <p:sldId id="536" r:id="rId5"/>
    <p:sldId id="537" r:id="rId6"/>
    <p:sldId id="258" r:id="rId7"/>
    <p:sldId id="510" r:id="rId8"/>
    <p:sldId id="348" r:id="rId9"/>
    <p:sldId id="280" r:id="rId10"/>
    <p:sldId id="281" r:id="rId11"/>
    <p:sldId id="282" r:id="rId12"/>
    <p:sldId id="284" r:id="rId13"/>
    <p:sldId id="349" r:id="rId14"/>
    <p:sldId id="302" r:id="rId15"/>
    <p:sldId id="286" r:id="rId16"/>
    <p:sldId id="287" r:id="rId17"/>
    <p:sldId id="289" r:id="rId18"/>
    <p:sldId id="290" r:id="rId19"/>
    <p:sldId id="291" r:id="rId20"/>
    <p:sldId id="350" r:id="rId21"/>
    <p:sldId id="294" r:id="rId22"/>
    <p:sldId id="297" r:id="rId23"/>
    <p:sldId id="299" r:id="rId24"/>
    <p:sldId id="503" r:id="rId25"/>
    <p:sldId id="303" r:id="rId26"/>
    <p:sldId id="304" r:id="rId27"/>
    <p:sldId id="355" r:id="rId28"/>
    <p:sldId id="524" r:id="rId29"/>
    <p:sldId id="306" r:id="rId30"/>
    <p:sldId id="308" r:id="rId31"/>
    <p:sldId id="357" r:id="rId32"/>
    <p:sldId id="525" r:id="rId33"/>
    <p:sldId id="500" r:id="rId34"/>
    <p:sldId id="501" r:id="rId35"/>
    <p:sldId id="502" r:id="rId36"/>
    <p:sldId id="504" r:id="rId37"/>
    <p:sldId id="505" r:id="rId38"/>
    <p:sldId id="506" r:id="rId39"/>
    <p:sldId id="507" r:id="rId40"/>
    <p:sldId id="508" r:id="rId41"/>
    <p:sldId id="509" r:id="rId42"/>
    <p:sldId id="356" r:id="rId43"/>
    <p:sldId id="352" r:id="rId44"/>
    <p:sldId id="499" r:id="rId45"/>
    <p:sldId id="358" r:id="rId46"/>
    <p:sldId id="526" r:id="rId47"/>
    <p:sldId id="379" r:id="rId48"/>
    <p:sldId id="359" r:id="rId49"/>
    <p:sldId id="360" r:id="rId50"/>
    <p:sldId id="361" r:id="rId51"/>
    <p:sldId id="362" r:id="rId52"/>
    <p:sldId id="363" r:id="rId53"/>
    <p:sldId id="451" r:id="rId54"/>
    <p:sldId id="450" r:id="rId55"/>
    <p:sldId id="364" r:id="rId56"/>
    <p:sldId id="305" r:id="rId57"/>
    <p:sldId id="416" r:id="rId58"/>
    <p:sldId id="366" r:id="rId59"/>
    <p:sldId id="367" r:id="rId60"/>
    <p:sldId id="368" r:id="rId61"/>
    <p:sldId id="369" r:id="rId62"/>
    <p:sldId id="370" r:id="rId63"/>
    <p:sldId id="371" r:id="rId64"/>
    <p:sldId id="373" r:id="rId65"/>
    <p:sldId id="374" r:id="rId66"/>
    <p:sldId id="375" r:id="rId67"/>
    <p:sldId id="376" r:id="rId68"/>
    <p:sldId id="377" r:id="rId69"/>
    <p:sldId id="378" r:id="rId70"/>
    <p:sldId id="381" r:id="rId71"/>
    <p:sldId id="382" r:id="rId72"/>
    <p:sldId id="383" r:id="rId73"/>
    <p:sldId id="384" r:id="rId74"/>
    <p:sldId id="385" r:id="rId75"/>
    <p:sldId id="386" r:id="rId76"/>
    <p:sldId id="387" r:id="rId77"/>
    <p:sldId id="388" r:id="rId78"/>
    <p:sldId id="389" r:id="rId79"/>
    <p:sldId id="390" r:id="rId80"/>
    <p:sldId id="391" r:id="rId81"/>
    <p:sldId id="392" r:id="rId82"/>
    <p:sldId id="393" r:id="rId83"/>
    <p:sldId id="417" r:id="rId84"/>
    <p:sldId id="418" r:id="rId85"/>
    <p:sldId id="419" r:id="rId86"/>
    <p:sldId id="420" r:id="rId87"/>
    <p:sldId id="423" r:id="rId88"/>
    <p:sldId id="424" r:id="rId89"/>
    <p:sldId id="425" r:id="rId90"/>
    <p:sldId id="426" r:id="rId91"/>
    <p:sldId id="427" r:id="rId92"/>
    <p:sldId id="428" r:id="rId93"/>
    <p:sldId id="429" r:id="rId94"/>
    <p:sldId id="430" r:id="rId95"/>
    <p:sldId id="431" r:id="rId96"/>
    <p:sldId id="432" r:id="rId97"/>
    <p:sldId id="433" r:id="rId98"/>
    <p:sldId id="434" r:id="rId99"/>
    <p:sldId id="435" r:id="rId100"/>
    <p:sldId id="436" r:id="rId101"/>
    <p:sldId id="437" r:id="rId102"/>
    <p:sldId id="438" r:id="rId103"/>
    <p:sldId id="439" r:id="rId104"/>
    <p:sldId id="440" r:id="rId105"/>
    <p:sldId id="441" r:id="rId106"/>
    <p:sldId id="442" r:id="rId107"/>
    <p:sldId id="443" r:id="rId108"/>
    <p:sldId id="444" r:id="rId109"/>
    <p:sldId id="445" r:id="rId110"/>
    <p:sldId id="446" r:id="rId111"/>
    <p:sldId id="447" r:id="rId112"/>
    <p:sldId id="448" r:id="rId113"/>
    <p:sldId id="449" r:id="rId114"/>
    <p:sldId id="493" r:id="rId115"/>
    <p:sldId id="497" r:id="rId116"/>
    <p:sldId id="498" r:id="rId117"/>
    <p:sldId id="495" r:id="rId118"/>
    <p:sldId id="496" r:id="rId119"/>
    <p:sldId id="394" r:id="rId120"/>
    <p:sldId id="554" r:id="rId121"/>
    <p:sldId id="542" r:id="rId122"/>
    <p:sldId id="395" r:id="rId123"/>
    <p:sldId id="538" r:id="rId124"/>
    <p:sldId id="539" r:id="rId125"/>
    <p:sldId id="543" r:id="rId126"/>
    <p:sldId id="396" r:id="rId127"/>
    <p:sldId id="397" r:id="rId128"/>
    <p:sldId id="398" r:id="rId129"/>
    <p:sldId id="399" r:id="rId130"/>
    <p:sldId id="400" r:id="rId131"/>
    <p:sldId id="551" r:id="rId132"/>
    <p:sldId id="552" r:id="rId133"/>
    <p:sldId id="553" r:id="rId134"/>
    <p:sldId id="401" r:id="rId135"/>
    <p:sldId id="402" r:id="rId136"/>
    <p:sldId id="527" r:id="rId137"/>
    <p:sldId id="404" r:id="rId138"/>
    <p:sldId id="487" r:id="rId139"/>
    <p:sldId id="488" r:id="rId140"/>
    <p:sldId id="489" r:id="rId141"/>
    <p:sldId id="490" r:id="rId142"/>
    <p:sldId id="491" r:id="rId143"/>
    <p:sldId id="541" r:id="rId144"/>
    <p:sldId id="403" r:id="rId145"/>
    <p:sldId id="405" r:id="rId146"/>
    <p:sldId id="406" r:id="rId147"/>
    <p:sldId id="407" r:id="rId148"/>
    <p:sldId id="408" r:id="rId149"/>
    <p:sldId id="532" r:id="rId150"/>
    <p:sldId id="548" r:id="rId151"/>
    <p:sldId id="549" r:id="rId152"/>
    <p:sldId id="550" r:id="rId153"/>
    <p:sldId id="533" r:id="rId154"/>
    <p:sldId id="531" r:id="rId155"/>
    <p:sldId id="409" r:id="rId156"/>
    <p:sldId id="410" r:id="rId157"/>
    <p:sldId id="411" r:id="rId158"/>
    <p:sldId id="413" r:id="rId159"/>
    <p:sldId id="414" r:id="rId160"/>
    <p:sldId id="412" r:id="rId161"/>
    <p:sldId id="415" r:id="rId162"/>
    <p:sldId id="452" r:id="rId163"/>
    <p:sldId id="544" r:id="rId164"/>
    <p:sldId id="453" r:id="rId165"/>
    <p:sldId id="455" r:id="rId166"/>
    <p:sldId id="456" r:id="rId167"/>
    <p:sldId id="454" r:id="rId168"/>
    <p:sldId id="457" r:id="rId169"/>
    <p:sldId id="343" r:id="rId170"/>
    <p:sldId id="458" r:id="rId171"/>
    <p:sldId id="459" r:id="rId172"/>
    <p:sldId id="344" r:id="rId173"/>
    <p:sldId id="345" r:id="rId174"/>
    <p:sldId id="346" r:id="rId175"/>
    <p:sldId id="460" r:id="rId176"/>
    <p:sldId id="461" r:id="rId177"/>
    <p:sldId id="462" r:id="rId178"/>
    <p:sldId id="545" r:id="rId179"/>
    <p:sldId id="546" r:id="rId180"/>
    <p:sldId id="463" r:id="rId181"/>
    <p:sldId id="464" r:id="rId182"/>
    <p:sldId id="465" r:id="rId183"/>
    <p:sldId id="466" r:id="rId184"/>
    <p:sldId id="467" r:id="rId185"/>
    <p:sldId id="471" r:id="rId186"/>
    <p:sldId id="472" r:id="rId187"/>
    <p:sldId id="474" r:id="rId188"/>
    <p:sldId id="475" r:id="rId189"/>
    <p:sldId id="476" r:id="rId190"/>
    <p:sldId id="477" r:id="rId191"/>
    <p:sldId id="478" r:id="rId192"/>
    <p:sldId id="479" r:id="rId193"/>
    <p:sldId id="480" r:id="rId194"/>
    <p:sldId id="481" r:id="rId195"/>
    <p:sldId id="482" r:id="rId196"/>
    <p:sldId id="483" r:id="rId197"/>
    <p:sldId id="528" r:id="rId198"/>
    <p:sldId id="529" r:id="rId199"/>
    <p:sldId id="530" r:id="rId200"/>
    <p:sldId id="520" r:id="rId201"/>
    <p:sldId id="521" r:id="rId202"/>
    <p:sldId id="522" r:id="rId203"/>
    <p:sldId id="484" r:id="rId204"/>
    <p:sldId id="523" r:id="rId205"/>
    <p:sldId id="485" r:id="rId206"/>
    <p:sldId id="486" r:id="rId207"/>
    <p:sldId id="534" r:id="rId208"/>
    <p:sldId id="535" r:id="rId20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61000"/>
    <a:srgbClr val="FF827F"/>
    <a:srgbClr val="FF1000"/>
    <a:srgbClr val="0000FF"/>
    <a:srgbClr val="00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01" autoAdjust="0"/>
    <p:restoredTop sz="86375" autoAdjust="0"/>
  </p:normalViewPr>
  <p:slideViewPr>
    <p:cSldViewPr>
      <p:cViewPr>
        <p:scale>
          <a:sx n="90" d="100"/>
          <a:sy n="90" d="100"/>
        </p:scale>
        <p:origin x="-264" y="-1118"/>
      </p:cViewPr>
      <p:guideLst>
        <p:guide orient="horz" pos="2160"/>
        <p:guide pos="2880"/>
      </p:guideLst>
    </p:cSldViewPr>
  </p:slideViewPr>
  <p:notesTextViewPr>
    <p:cViewPr>
      <p:scale>
        <a:sx n="1" d="1"/>
        <a:sy n="1" d="1"/>
      </p:scale>
      <p:origin x="0" y="0"/>
    </p:cViewPr>
  </p:notesTextViewPr>
  <p:notesViewPr>
    <p:cSldViewPr>
      <p:cViewPr varScale="1">
        <p:scale>
          <a:sx n="60" d="100"/>
          <a:sy n="60" d="100"/>
        </p:scale>
        <p:origin x="2982" y="60"/>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slide" Target="slides/slide136.xml"/><Relationship Id="rId159" Type="http://schemas.openxmlformats.org/officeDocument/2006/relationships/slide" Target="slides/slide157.xml"/><Relationship Id="rId170" Type="http://schemas.openxmlformats.org/officeDocument/2006/relationships/slide" Target="slides/slide168.xml"/><Relationship Id="rId191" Type="http://schemas.openxmlformats.org/officeDocument/2006/relationships/slide" Target="slides/slide189.xml"/><Relationship Id="rId205" Type="http://schemas.openxmlformats.org/officeDocument/2006/relationships/slide" Target="slides/slide203.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28" Type="http://schemas.openxmlformats.org/officeDocument/2006/relationships/slide" Target="slides/slide126.xml"/><Relationship Id="rId144" Type="http://schemas.openxmlformats.org/officeDocument/2006/relationships/slide" Target="slides/slide142.xml"/><Relationship Id="rId149" Type="http://schemas.openxmlformats.org/officeDocument/2006/relationships/slide" Target="slides/slide147.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160" Type="http://schemas.openxmlformats.org/officeDocument/2006/relationships/slide" Target="slides/slide158.xml"/><Relationship Id="rId165" Type="http://schemas.openxmlformats.org/officeDocument/2006/relationships/slide" Target="slides/slide163.xml"/><Relationship Id="rId181" Type="http://schemas.openxmlformats.org/officeDocument/2006/relationships/slide" Target="slides/slide179.xml"/><Relationship Id="rId186" Type="http://schemas.openxmlformats.org/officeDocument/2006/relationships/slide" Target="slides/slide184.xml"/><Relationship Id="rId211" Type="http://schemas.openxmlformats.org/officeDocument/2006/relationships/presProps" Target="presProps.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slide" Target="slides/slide116.xml"/><Relationship Id="rId134" Type="http://schemas.openxmlformats.org/officeDocument/2006/relationships/slide" Target="slides/slide132.xml"/><Relationship Id="rId139" Type="http://schemas.openxmlformats.org/officeDocument/2006/relationships/slide" Target="slides/slide137.xml"/><Relationship Id="rId80" Type="http://schemas.openxmlformats.org/officeDocument/2006/relationships/slide" Target="slides/slide78.xml"/><Relationship Id="rId85" Type="http://schemas.openxmlformats.org/officeDocument/2006/relationships/slide" Target="slides/slide83.xml"/><Relationship Id="rId150" Type="http://schemas.openxmlformats.org/officeDocument/2006/relationships/slide" Target="slides/slide148.xml"/><Relationship Id="rId155" Type="http://schemas.openxmlformats.org/officeDocument/2006/relationships/slide" Target="slides/slide153.xml"/><Relationship Id="rId171" Type="http://schemas.openxmlformats.org/officeDocument/2006/relationships/slide" Target="slides/slide169.xml"/><Relationship Id="rId176" Type="http://schemas.openxmlformats.org/officeDocument/2006/relationships/slide" Target="slides/slide174.xml"/><Relationship Id="rId192" Type="http://schemas.openxmlformats.org/officeDocument/2006/relationships/slide" Target="slides/slide190.xml"/><Relationship Id="rId197" Type="http://schemas.openxmlformats.org/officeDocument/2006/relationships/slide" Target="slides/slide195.xml"/><Relationship Id="rId206" Type="http://schemas.openxmlformats.org/officeDocument/2006/relationships/slide" Target="slides/slide204.xml"/><Relationship Id="rId201" Type="http://schemas.openxmlformats.org/officeDocument/2006/relationships/slide" Target="slides/slide199.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slide" Target="slides/slide122.xml"/><Relationship Id="rId129" Type="http://schemas.openxmlformats.org/officeDocument/2006/relationships/slide" Target="slides/slide127.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40" Type="http://schemas.openxmlformats.org/officeDocument/2006/relationships/slide" Target="slides/slide138.xml"/><Relationship Id="rId145" Type="http://schemas.openxmlformats.org/officeDocument/2006/relationships/slide" Target="slides/slide143.xml"/><Relationship Id="rId161" Type="http://schemas.openxmlformats.org/officeDocument/2006/relationships/slide" Target="slides/slide159.xml"/><Relationship Id="rId166" Type="http://schemas.openxmlformats.org/officeDocument/2006/relationships/slide" Target="slides/slide164.xml"/><Relationship Id="rId182" Type="http://schemas.openxmlformats.org/officeDocument/2006/relationships/slide" Target="slides/slide180.xml"/><Relationship Id="rId187" Type="http://schemas.openxmlformats.org/officeDocument/2006/relationships/slide" Target="slides/slide185.xml"/><Relationship Id="rId1" Type="http://schemas.openxmlformats.org/officeDocument/2006/relationships/slideMaster" Target="slideMasters/slideMaster1.xml"/><Relationship Id="rId6" Type="http://schemas.openxmlformats.org/officeDocument/2006/relationships/slide" Target="slides/slide4.xml"/><Relationship Id="rId212" Type="http://schemas.openxmlformats.org/officeDocument/2006/relationships/viewProps" Target="viewProps.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0" Type="http://schemas.openxmlformats.org/officeDocument/2006/relationships/slide" Target="slides/slide128.xml"/><Relationship Id="rId135" Type="http://schemas.openxmlformats.org/officeDocument/2006/relationships/slide" Target="slides/slide133.xml"/><Relationship Id="rId151" Type="http://schemas.openxmlformats.org/officeDocument/2006/relationships/slide" Target="slides/slide149.xml"/><Relationship Id="rId156" Type="http://schemas.openxmlformats.org/officeDocument/2006/relationships/slide" Target="slides/slide154.xml"/><Relationship Id="rId177" Type="http://schemas.openxmlformats.org/officeDocument/2006/relationships/slide" Target="slides/slide175.xml"/><Relationship Id="rId198" Type="http://schemas.openxmlformats.org/officeDocument/2006/relationships/slide" Target="slides/slide196.xml"/><Relationship Id="rId172" Type="http://schemas.openxmlformats.org/officeDocument/2006/relationships/slide" Target="slides/slide170.xml"/><Relationship Id="rId193" Type="http://schemas.openxmlformats.org/officeDocument/2006/relationships/slide" Target="slides/slide191.xml"/><Relationship Id="rId202" Type="http://schemas.openxmlformats.org/officeDocument/2006/relationships/slide" Target="slides/slide200.xml"/><Relationship Id="rId207" Type="http://schemas.openxmlformats.org/officeDocument/2006/relationships/slide" Target="slides/slide205.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141" Type="http://schemas.openxmlformats.org/officeDocument/2006/relationships/slide" Target="slides/slide139.xml"/><Relationship Id="rId146" Type="http://schemas.openxmlformats.org/officeDocument/2006/relationships/slide" Target="slides/slide144.xml"/><Relationship Id="rId167" Type="http://schemas.openxmlformats.org/officeDocument/2006/relationships/slide" Target="slides/slide165.xml"/><Relationship Id="rId188" Type="http://schemas.openxmlformats.org/officeDocument/2006/relationships/slide" Target="slides/slide186.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162" Type="http://schemas.openxmlformats.org/officeDocument/2006/relationships/slide" Target="slides/slide160.xml"/><Relationship Id="rId183" Type="http://schemas.openxmlformats.org/officeDocument/2006/relationships/slide" Target="slides/slide181.xml"/><Relationship Id="rId213" Type="http://schemas.openxmlformats.org/officeDocument/2006/relationships/theme" Target="theme/theme1.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slide" Target="slides/slide134.xml"/><Relationship Id="rId157" Type="http://schemas.openxmlformats.org/officeDocument/2006/relationships/slide" Target="slides/slide155.xml"/><Relationship Id="rId178" Type="http://schemas.openxmlformats.org/officeDocument/2006/relationships/slide" Target="slides/slide176.xml"/><Relationship Id="rId61" Type="http://schemas.openxmlformats.org/officeDocument/2006/relationships/slide" Target="slides/slide59.xml"/><Relationship Id="rId82" Type="http://schemas.openxmlformats.org/officeDocument/2006/relationships/slide" Target="slides/slide80.xml"/><Relationship Id="rId152" Type="http://schemas.openxmlformats.org/officeDocument/2006/relationships/slide" Target="slides/slide150.xml"/><Relationship Id="rId173" Type="http://schemas.openxmlformats.org/officeDocument/2006/relationships/slide" Target="slides/slide171.xml"/><Relationship Id="rId194" Type="http://schemas.openxmlformats.org/officeDocument/2006/relationships/slide" Target="slides/slide192.xml"/><Relationship Id="rId199" Type="http://schemas.openxmlformats.org/officeDocument/2006/relationships/slide" Target="slides/slide197.xml"/><Relationship Id="rId203" Type="http://schemas.openxmlformats.org/officeDocument/2006/relationships/slide" Target="slides/slide201.xml"/><Relationship Id="rId208" Type="http://schemas.openxmlformats.org/officeDocument/2006/relationships/slide" Target="slides/slide206.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168" Type="http://schemas.openxmlformats.org/officeDocument/2006/relationships/slide" Target="slides/slide166.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163" Type="http://schemas.openxmlformats.org/officeDocument/2006/relationships/slide" Target="slides/slide161.xml"/><Relationship Id="rId184" Type="http://schemas.openxmlformats.org/officeDocument/2006/relationships/slide" Target="slides/slide182.xml"/><Relationship Id="rId189" Type="http://schemas.openxmlformats.org/officeDocument/2006/relationships/slide" Target="slides/slide187.xml"/><Relationship Id="rId3" Type="http://schemas.openxmlformats.org/officeDocument/2006/relationships/slide" Target="slides/slide1.xml"/><Relationship Id="rId214" Type="http://schemas.openxmlformats.org/officeDocument/2006/relationships/tableStyles" Target="tableStyles.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 Id="rId174" Type="http://schemas.openxmlformats.org/officeDocument/2006/relationships/slide" Target="slides/slide172.xml"/><Relationship Id="rId179" Type="http://schemas.openxmlformats.org/officeDocument/2006/relationships/slide" Target="slides/slide177.xml"/><Relationship Id="rId195" Type="http://schemas.openxmlformats.org/officeDocument/2006/relationships/slide" Target="slides/slide193.xml"/><Relationship Id="rId209" Type="http://schemas.openxmlformats.org/officeDocument/2006/relationships/slide" Target="slides/slide207.xml"/><Relationship Id="rId190" Type="http://schemas.openxmlformats.org/officeDocument/2006/relationships/slide" Target="slides/slide188.xml"/><Relationship Id="rId204" Type="http://schemas.openxmlformats.org/officeDocument/2006/relationships/slide" Target="slides/slide202.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48" Type="http://schemas.openxmlformats.org/officeDocument/2006/relationships/slide" Target="slides/slide146.xml"/><Relationship Id="rId164" Type="http://schemas.openxmlformats.org/officeDocument/2006/relationships/slide" Target="slides/slide162.xml"/><Relationship Id="rId169" Type="http://schemas.openxmlformats.org/officeDocument/2006/relationships/slide" Target="slides/slide167.xml"/><Relationship Id="rId185" Type="http://schemas.openxmlformats.org/officeDocument/2006/relationships/slide" Target="slides/slide183.xml"/><Relationship Id="rId4" Type="http://schemas.openxmlformats.org/officeDocument/2006/relationships/slide" Target="slides/slide2.xml"/><Relationship Id="rId9" Type="http://schemas.openxmlformats.org/officeDocument/2006/relationships/slide" Target="slides/slide7.xml"/><Relationship Id="rId180" Type="http://schemas.openxmlformats.org/officeDocument/2006/relationships/slide" Target="slides/slide178.xml"/><Relationship Id="rId210" Type="http://schemas.openxmlformats.org/officeDocument/2006/relationships/notesMaster" Target="notesMasters/notesMaster1.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slide" Target="slides/slide152.xml"/><Relationship Id="rId175" Type="http://schemas.openxmlformats.org/officeDocument/2006/relationships/slide" Target="slides/slide173.xml"/><Relationship Id="rId196" Type="http://schemas.openxmlformats.org/officeDocument/2006/relationships/slide" Target="slides/slide194.xml"/><Relationship Id="rId200" Type="http://schemas.openxmlformats.org/officeDocument/2006/relationships/slide" Target="slides/slide198.xml"/><Relationship Id="rId16"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4F3DB09-E17C-4316-936D-17AAB1552192}" type="datetimeFigureOut">
              <a:rPr lang="en-US" smtClean="0"/>
              <a:t>2/1/2022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8631174-1C9F-49AB-BD57-57B9F629DC86}" type="slidenum">
              <a:rPr lang="en-US" smtClean="0"/>
              <a:t>‹#›</a:t>
            </a:fld>
            <a:endParaRPr lang="en-US"/>
          </a:p>
        </p:txBody>
      </p:sp>
    </p:spTree>
    <p:extLst>
      <p:ext uri="{BB962C8B-B14F-4D97-AF65-F5344CB8AC3E}">
        <p14:creationId xmlns:p14="http://schemas.microsoft.com/office/powerpoint/2010/main" val="16236112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3250" name="Rectangle 6"/>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a:tabLst>
                <a:tab pos="649628" algn="l"/>
                <a:tab pos="1299256" algn="l"/>
                <a:tab pos="1948884" algn="l"/>
                <a:tab pos="2598511" algn="l"/>
              </a:tabLst>
              <a:defRPr>
                <a:solidFill>
                  <a:schemeClr val="tx1"/>
                </a:solidFill>
                <a:latin typeface="Arial" charset="0"/>
                <a:ea typeface="Bitstream Vera Sans" charset="0"/>
                <a:cs typeface="Bitstream Vera Sans" charset="0"/>
              </a:defRPr>
            </a:lvl1pPr>
            <a:lvl2pPr marL="666723" indent="-256432" eaLnBrk="0">
              <a:tabLst>
                <a:tab pos="649628" algn="l"/>
                <a:tab pos="1299256" algn="l"/>
                <a:tab pos="1948884" algn="l"/>
                <a:tab pos="2598511" algn="l"/>
              </a:tabLst>
              <a:defRPr>
                <a:solidFill>
                  <a:schemeClr val="tx1"/>
                </a:solidFill>
                <a:latin typeface="Arial" charset="0"/>
                <a:ea typeface="Bitstream Vera Sans" charset="0"/>
                <a:cs typeface="Bitstream Vera Sans" charset="0"/>
              </a:defRPr>
            </a:lvl2pPr>
            <a:lvl3pPr marL="1025728" indent="-205146" eaLnBrk="0">
              <a:tabLst>
                <a:tab pos="649628" algn="l"/>
                <a:tab pos="1299256" algn="l"/>
                <a:tab pos="1948884" algn="l"/>
                <a:tab pos="2598511" algn="l"/>
              </a:tabLst>
              <a:defRPr>
                <a:solidFill>
                  <a:schemeClr val="tx1"/>
                </a:solidFill>
                <a:latin typeface="Arial" charset="0"/>
                <a:ea typeface="Bitstream Vera Sans" charset="0"/>
                <a:cs typeface="Bitstream Vera Sans" charset="0"/>
              </a:defRPr>
            </a:lvl3pPr>
            <a:lvl4pPr marL="1436019" indent="-205146" eaLnBrk="0">
              <a:tabLst>
                <a:tab pos="649628" algn="l"/>
                <a:tab pos="1299256" algn="l"/>
                <a:tab pos="1948884" algn="l"/>
                <a:tab pos="2598511" algn="l"/>
              </a:tabLst>
              <a:defRPr>
                <a:solidFill>
                  <a:schemeClr val="tx1"/>
                </a:solidFill>
                <a:latin typeface="Arial" charset="0"/>
                <a:ea typeface="Bitstream Vera Sans" charset="0"/>
                <a:cs typeface="Bitstream Vera Sans" charset="0"/>
              </a:defRPr>
            </a:lvl4pPr>
            <a:lvl5pPr marL="1846311" indent="-205146" eaLnBrk="0">
              <a:tabLst>
                <a:tab pos="649628" algn="l"/>
                <a:tab pos="1299256" algn="l"/>
                <a:tab pos="1948884" algn="l"/>
                <a:tab pos="2598511" algn="l"/>
              </a:tabLst>
              <a:defRPr>
                <a:solidFill>
                  <a:schemeClr val="tx1"/>
                </a:solidFill>
                <a:latin typeface="Arial" charset="0"/>
                <a:ea typeface="Bitstream Vera Sans" charset="0"/>
                <a:cs typeface="Bitstream Vera Sans" charset="0"/>
              </a:defRPr>
            </a:lvl5pPr>
            <a:lvl6pPr marL="2256602" indent="-205146" defTabSz="410291" eaLnBrk="0" fontAlgn="base" hangingPunct="0">
              <a:lnSpc>
                <a:spcPct val="104000"/>
              </a:lnSpc>
              <a:spcBef>
                <a:spcPct val="0"/>
              </a:spcBef>
              <a:spcAft>
                <a:spcPct val="0"/>
              </a:spcAft>
              <a:buClr>
                <a:srgbClr val="000000"/>
              </a:buClr>
              <a:buSzPct val="45000"/>
              <a:buFont typeface="Wingdings" pitchFamily="2" charset="2"/>
              <a:tabLst>
                <a:tab pos="649628" algn="l"/>
                <a:tab pos="1299256" algn="l"/>
                <a:tab pos="1948884" algn="l"/>
                <a:tab pos="2598511" algn="l"/>
              </a:tabLst>
              <a:defRPr>
                <a:solidFill>
                  <a:schemeClr val="tx1"/>
                </a:solidFill>
                <a:latin typeface="Arial" charset="0"/>
                <a:ea typeface="Bitstream Vera Sans" charset="0"/>
                <a:cs typeface="Bitstream Vera Sans" charset="0"/>
              </a:defRPr>
            </a:lvl6pPr>
            <a:lvl7pPr marL="2666893" indent="-205146" defTabSz="410291" eaLnBrk="0" fontAlgn="base" hangingPunct="0">
              <a:lnSpc>
                <a:spcPct val="104000"/>
              </a:lnSpc>
              <a:spcBef>
                <a:spcPct val="0"/>
              </a:spcBef>
              <a:spcAft>
                <a:spcPct val="0"/>
              </a:spcAft>
              <a:buClr>
                <a:srgbClr val="000000"/>
              </a:buClr>
              <a:buSzPct val="45000"/>
              <a:buFont typeface="Wingdings" pitchFamily="2" charset="2"/>
              <a:tabLst>
                <a:tab pos="649628" algn="l"/>
                <a:tab pos="1299256" algn="l"/>
                <a:tab pos="1948884" algn="l"/>
                <a:tab pos="2598511" algn="l"/>
              </a:tabLst>
              <a:defRPr>
                <a:solidFill>
                  <a:schemeClr val="tx1"/>
                </a:solidFill>
                <a:latin typeface="Arial" charset="0"/>
                <a:ea typeface="Bitstream Vera Sans" charset="0"/>
                <a:cs typeface="Bitstream Vera Sans" charset="0"/>
              </a:defRPr>
            </a:lvl7pPr>
            <a:lvl8pPr marL="3077185" indent="-205146" defTabSz="410291" eaLnBrk="0" fontAlgn="base" hangingPunct="0">
              <a:lnSpc>
                <a:spcPct val="104000"/>
              </a:lnSpc>
              <a:spcBef>
                <a:spcPct val="0"/>
              </a:spcBef>
              <a:spcAft>
                <a:spcPct val="0"/>
              </a:spcAft>
              <a:buClr>
                <a:srgbClr val="000000"/>
              </a:buClr>
              <a:buSzPct val="45000"/>
              <a:buFont typeface="Wingdings" pitchFamily="2" charset="2"/>
              <a:tabLst>
                <a:tab pos="649628" algn="l"/>
                <a:tab pos="1299256" algn="l"/>
                <a:tab pos="1948884" algn="l"/>
                <a:tab pos="2598511" algn="l"/>
              </a:tabLst>
              <a:defRPr>
                <a:solidFill>
                  <a:schemeClr val="tx1"/>
                </a:solidFill>
                <a:latin typeface="Arial" charset="0"/>
                <a:ea typeface="Bitstream Vera Sans" charset="0"/>
                <a:cs typeface="Bitstream Vera Sans" charset="0"/>
              </a:defRPr>
            </a:lvl8pPr>
            <a:lvl9pPr marL="3487476" indent="-205146" defTabSz="410291" eaLnBrk="0" fontAlgn="base" hangingPunct="0">
              <a:lnSpc>
                <a:spcPct val="104000"/>
              </a:lnSpc>
              <a:spcBef>
                <a:spcPct val="0"/>
              </a:spcBef>
              <a:spcAft>
                <a:spcPct val="0"/>
              </a:spcAft>
              <a:buClr>
                <a:srgbClr val="000000"/>
              </a:buClr>
              <a:buSzPct val="45000"/>
              <a:buFont typeface="Wingdings" pitchFamily="2" charset="2"/>
              <a:tabLst>
                <a:tab pos="649628" algn="l"/>
                <a:tab pos="1299256" algn="l"/>
                <a:tab pos="1948884" algn="l"/>
                <a:tab pos="2598511" algn="l"/>
              </a:tabLst>
              <a:defRPr>
                <a:solidFill>
                  <a:schemeClr val="tx1"/>
                </a:solidFill>
                <a:latin typeface="Arial" charset="0"/>
                <a:ea typeface="Bitstream Vera Sans" charset="0"/>
                <a:cs typeface="Bitstream Vera Sans" charset="0"/>
              </a:defRPr>
            </a:lvl9pPr>
          </a:lstStyle>
          <a:p>
            <a:pPr eaLnBrk="1"/>
            <a:fld id="{5D552B13-7B06-455A-8D2E-174C73373715}" type="slidenum">
              <a:rPr lang="en-GB">
                <a:solidFill>
                  <a:srgbClr val="000000"/>
                </a:solidFill>
                <a:latin typeface="Times New Roman" pitchFamily="16" charset="0"/>
              </a:rPr>
              <a:pPr eaLnBrk="1"/>
              <a:t>24</a:t>
            </a:fld>
            <a:endParaRPr lang="en-GB">
              <a:solidFill>
                <a:srgbClr val="000000"/>
              </a:solidFill>
              <a:latin typeface="Times New Roman" pitchFamily="16" charset="0"/>
            </a:endParaRPr>
          </a:p>
        </p:txBody>
      </p:sp>
      <p:sp>
        <p:nvSpPr>
          <p:cNvPr id="53251" name="Rectangle 1"/>
          <p:cNvSpPr>
            <a:spLocks noGrp="1" noRot="1" noChangeAspect="1" noChangeArrowheads="1" noTextEdit="1"/>
          </p:cNvSpPr>
          <p:nvPr>
            <p:ph type="sldImg"/>
          </p:nvPr>
        </p:nvSpPr>
        <p:spPr>
          <a:xfrm>
            <a:off x="1143000" y="693738"/>
            <a:ext cx="4572000" cy="3429000"/>
          </a:xfrm>
          <a:solidFill>
            <a:srgbClr val="FFFFFF"/>
          </a:solidFill>
          <a:ln>
            <a:solidFill>
              <a:srgbClr val="000000"/>
            </a:solidFill>
            <a:miter lim="800000"/>
            <a:headEnd/>
            <a:tailEnd/>
          </a:ln>
        </p:spPr>
      </p:sp>
      <p:sp>
        <p:nvSpPr>
          <p:cNvPr id="53252" name="Rectangle 2"/>
          <p:cNvSpPr>
            <a:spLocks noGrp="1" noChangeArrowheads="1"/>
          </p:cNvSpPr>
          <p:nvPr>
            <p:ph type="body" idx="1"/>
          </p:nvPr>
        </p:nvSpPr>
        <p:spPr>
          <a:xfrm>
            <a:off x="686360" y="4342535"/>
            <a:ext cx="5486681" cy="4114511"/>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3490" name="Rectangle 6"/>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a:tabLst>
                <a:tab pos="649628" algn="l"/>
                <a:tab pos="1299256" algn="l"/>
                <a:tab pos="1948884" algn="l"/>
                <a:tab pos="2598511" algn="l"/>
              </a:tabLst>
              <a:defRPr>
                <a:solidFill>
                  <a:schemeClr val="tx1"/>
                </a:solidFill>
                <a:latin typeface="Arial" charset="0"/>
                <a:ea typeface="Bitstream Vera Sans" charset="0"/>
                <a:cs typeface="Bitstream Vera Sans" charset="0"/>
              </a:defRPr>
            </a:lvl1pPr>
            <a:lvl2pPr marL="666723" indent="-256432" eaLnBrk="0">
              <a:tabLst>
                <a:tab pos="649628" algn="l"/>
                <a:tab pos="1299256" algn="l"/>
                <a:tab pos="1948884" algn="l"/>
                <a:tab pos="2598511" algn="l"/>
              </a:tabLst>
              <a:defRPr>
                <a:solidFill>
                  <a:schemeClr val="tx1"/>
                </a:solidFill>
                <a:latin typeface="Arial" charset="0"/>
                <a:ea typeface="Bitstream Vera Sans" charset="0"/>
                <a:cs typeface="Bitstream Vera Sans" charset="0"/>
              </a:defRPr>
            </a:lvl2pPr>
            <a:lvl3pPr marL="1025728" indent="-205146" eaLnBrk="0">
              <a:tabLst>
                <a:tab pos="649628" algn="l"/>
                <a:tab pos="1299256" algn="l"/>
                <a:tab pos="1948884" algn="l"/>
                <a:tab pos="2598511" algn="l"/>
              </a:tabLst>
              <a:defRPr>
                <a:solidFill>
                  <a:schemeClr val="tx1"/>
                </a:solidFill>
                <a:latin typeface="Arial" charset="0"/>
                <a:ea typeface="Bitstream Vera Sans" charset="0"/>
                <a:cs typeface="Bitstream Vera Sans" charset="0"/>
              </a:defRPr>
            </a:lvl3pPr>
            <a:lvl4pPr marL="1436019" indent="-205146" eaLnBrk="0">
              <a:tabLst>
                <a:tab pos="649628" algn="l"/>
                <a:tab pos="1299256" algn="l"/>
                <a:tab pos="1948884" algn="l"/>
                <a:tab pos="2598511" algn="l"/>
              </a:tabLst>
              <a:defRPr>
                <a:solidFill>
                  <a:schemeClr val="tx1"/>
                </a:solidFill>
                <a:latin typeface="Arial" charset="0"/>
                <a:ea typeface="Bitstream Vera Sans" charset="0"/>
                <a:cs typeface="Bitstream Vera Sans" charset="0"/>
              </a:defRPr>
            </a:lvl4pPr>
            <a:lvl5pPr marL="1846311" indent="-205146" eaLnBrk="0">
              <a:tabLst>
                <a:tab pos="649628" algn="l"/>
                <a:tab pos="1299256" algn="l"/>
                <a:tab pos="1948884" algn="l"/>
                <a:tab pos="2598511" algn="l"/>
              </a:tabLst>
              <a:defRPr>
                <a:solidFill>
                  <a:schemeClr val="tx1"/>
                </a:solidFill>
                <a:latin typeface="Arial" charset="0"/>
                <a:ea typeface="Bitstream Vera Sans" charset="0"/>
                <a:cs typeface="Bitstream Vera Sans" charset="0"/>
              </a:defRPr>
            </a:lvl5pPr>
            <a:lvl6pPr marL="2256602" indent="-205146" defTabSz="410291" eaLnBrk="0" fontAlgn="base" hangingPunct="0">
              <a:lnSpc>
                <a:spcPct val="104000"/>
              </a:lnSpc>
              <a:spcBef>
                <a:spcPct val="0"/>
              </a:spcBef>
              <a:spcAft>
                <a:spcPct val="0"/>
              </a:spcAft>
              <a:buClr>
                <a:srgbClr val="000000"/>
              </a:buClr>
              <a:buSzPct val="45000"/>
              <a:buFont typeface="Wingdings" pitchFamily="2" charset="2"/>
              <a:tabLst>
                <a:tab pos="649628" algn="l"/>
                <a:tab pos="1299256" algn="l"/>
                <a:tab pos="1948884" algn="l"/>
                <a:tab pos="2598511" algn="l"/>
              </a:tabLst>
              <a:defRPr>
                <a:solidFill>
                  <a:schemeClr val="tx1"/>
                </a:solidFill>
                <a:latin typeface="Arial" charset="0"/>
                <a:ea typeface="Bitstream Vera Sans" charset="0"/>
                <a:cs typeface="Bitstream Vera Sans" charset="0"/>
              </a:defRPr>
            </a:lvl6pPr>
            <a:lvl7pPr marL="2666893" indent="-205146" defTabSz="410291" eaLnBrk="0" fontAlgn="base" hangingPunct="0">
              <a:lnSpc>
                <a:spcPct val="104000"/>
              </a:lnSpc>
              <a:spcBef>
                <a:spcPct val="0"/>
              </a:spcBef>
              <a:spcAft>
                <a:spcPct val="0"/>
              </a:spcAft>
              <a:buClr>
                <a:srgbClr val="000000"/>
              </a:buClr>
              <a:buSzPct val="45000"/>
              <a:buFont typeface="Wingdings" pitchFamily="2" charset="2"/>
              <a:tabLst>
                <a:tab pos="649628" algn="l"/>
                <a:tab pos="1299256" algn="l"/>
                <a:tab pos="1948884" algn="l"/>
                <a:tab pos="2598511" algn="l"/>
              </a:tabLst>
              <a:defRPr>
                <a:solidFill>
                  <a:schemeClr val="tx1"/>
                </a:solidFill>
                <a:latin typeface="Arial" charset="0"/>
                <a:ea typeface="Bitstream Vera Sans" charset="0"/>
                <a:cs typeface="Bitstream Vera Sans" charset="0"/>
              </a:defRPr>
            </a:lvl7pPr>
            <a:lvl8pPr marL="3077185" indent="-205146" defTabSz="410291" eaLnBrk="0" fontAlgn="base" hangingPunct="0">
              <a:lnSpc>
                <a:spcPct val="104000"/>
              </a:lnSpc>
              <a:spcBef>
                <a:spcPct val="0"/>
              </a:spcBef>
              <a:spcAft>
                <a:spcPct val="0"/>
              </a:spcAft>
              <a:buClr>
                <a:srgbClr val="000000"/>
              </a:buClr>
              <a:buSzPct val="45000"/>
              <a:buFont typeface="Wingdings" pitchFamily="2" charset="2"/>
              <a:tabLst>
                <a:tab pos="649628" algn="l"/>
                <a:tab pos="1299256" algn="l"/>
                <a:tab pos="1948884" algn="l"/>
                <a:tab pos="2598511" algn="l"/>
              </a:tabLst>
              <a:defRPr>
                <a:solidFill>
                  <a:schemeClr val="tx1"/>
                </a:solidFill>
                <a:latin typeface="Arial" charset="0"/>
                <a:ea typeface="Bitstream Vera Sans" charset="0"/>
                <a:cs typeface="Bitstream Vera Sans" charset="0"/>
              </a:defRPr>
            </a:lvl8pPr>
            <a:lvl9pPr marL="3487476" indent="-205146" defTabSz="410291" eaLnBrk="0" fontAlgn="base" hangingPunct="0">
              <a:lnSpc>
                <a:spcPct val="104000"/>
              </a:lnSpc>
              <a:spcBef>
                <a:spcPct val="0"/>
              </a:spcBef>
              <a:spcAft>
                <a:spcPct val="0"/>
              </a:spcAft>
              <a:buClr>
                <a:srgbClr val="000000"/>
              </a:buClr>
              <a:buSzPct val="45000"/>
              <a:buFont typeface="Wingdings" pitchFamily="2" charset="2"/>
              <a:tabLst>
                <a:tab pos="649628" algn="l"/>
                <a:tab pos="1299256" algn="l"/>
                <a:tab pos="1948884" algn="l"/>
                <a:tab pos="2598511" algn="l"/>
              </a:tabLst>
              <a:defRPr>
                <a:solidFill>
                  <a:schemeClr val="tx1"/>
                </a:solidFill>
                <a:latin typeface="Arial" charset="0"/>
                <a:ea typeface="Bitstream Vera Sans" charset="0"/>
                <a:cs typeface="Bitstream Vera Sans" charset="0"/>
              </a:defRPr>
            </a:lvl9pPr>
          </a:lstStyle>
          <a:p>
            <a:pPr eaLnBrk="1"/>
            <a:fld id="{BB330BFD-53CA-40DA-899E-2B68235AF0B9}" type="slidenum">
              <a:rPr lang="en-GB">
                <a:solidFill>
                  <a:srgbClr val="000000"/>
                </a:solidFill>
                <a:latin typeface="Times New Roman" pitchFamily="16" charset="0"/>
              </a:rPr>
              <a:pPr eaLnBrk="1"/>
              <a:t>46</a:t>
            </a:fld>
            <a:endParaRPr lang="en-GB">
              <a:solidFill>
                <a:srgbClr val="000000"/>
              </a:solidFill>
              <a:latin typeface="Times New Roman" pitchFamily="16" charset="0"/>
            </a:endParaRPr>
          </a:p>
        </p:txBody>
      </p:sp>
      <p:sp>
        <p:nvSpPr>
          <p:cNvPr id="63491" name="Rectangle 1"/>
          <p:cNvSpPr>
            <a:spLocks noGrp="1" noRot="1" noChangeAspect="1" noChangeArrowheads="1" noTextEdit="1"/>
          </p:cNvSpPr>
          <p:nvPr>
            <p:ph type="sldImg"/>
          </p:nvPr>
        </p:nvSpPr>
        <p:spPr>
          <a:xfrm>
            <a:off x="1143000" y="693738"/>
            <a:ext cx="4572000" cy="3429000"/>
          </a:xfrm>
          <a:solidFill>
            <a:srgbClr val="FFFFFF"/>
          </a:solidFill>
          <a:ln>
            <a:solidFill>
              <a:srgbClr val="000000"/>
            </a:solidFill>
            <a:miter lim="800000"/>
            <a:headEnd/>
            <a:tailEnd/>
          </a:ln>
        </p:spPr>
      </p:sp>
      <p:sp>
        <p:nvSpPr>
          <p:cNvPr id="63492" name="Rectangle 2"/>
          <p:cNvSpPr>
            <a:spLocks noGrp="1" noChangeArrowheads="1"/>
          </p:cNvSpPr>
          <p:nvPr>
            <p:ph type="body" idx="1"/>
          </p:nvPr>
        </p:nvSpPr>
        <p:spPr>
          <a:xfrm>
            <a:off x="686360" y="4342534"/>
            <a:ext cx="5486681" cy="403369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100" kern="1200" dirty="0">
                <a:solidFill>
                  <a:schemeClr val="tx1"/>
                </a:solidFill>
                <a:effectLst/>
                <a:latin typeface="+mn-lt"/>
                <a:ea typeface="+mn-ea"/>
                <a:cs typeface="+mn-cs"/>
              </a:rPr>
              <a:t>The worldwide cost of the Code Red was $2.6 billion in July and August, </a:t>
            </a:r>
            <a:r>
              <a:rPr lang="en-US" sz="1100" kern="1200" baseline="0" dirty="0">
                <a:solidFill>
                  <a:schemeClr val="tx1"/>
                </a:solidFill>
                <a:effectLst/>
                <a:latin typeface="+mn-lt"/>
                <a:ea typeface="+mn-ea"/>
                <a:cs typeface="+mn-cs"/>
              </a:rPr>
              <a:t> </a:t>
            </a:r>
            <a:r>
              <a:rPr lang="en-US" sz="1100" kern="1200" dirty="0">
                <a:solidFill>
                  <a:schemeClr val="tx1"/>
                </a:solidFill>
                <a:effectLst/>
                <a:latin typeface="+mn-lt"/>
                <a:ea typeface="+mn-ea"/>
                <a:cs typeface="+mn-cs"/>
              </a:rPr>
              <a:t>which included cleaning and inspecting servers for $1.1 billion dollars and productivity losses of $1.5 billion dollars (SANS Reading Room)</a:t>
            </a:r>
          </a:p>
          <a:p>
            <a:pPr rtl="0"/>
            <a:endParaRPr lang="en-US" sz="1100" kern="1200" dirty="0">
              <a:solidFill>
                <a:schemeClr val="tx1"/>
              </a:solidFill>
              <a:effectLst/>
              <a:latin typeface="+mn-lt"/>
              <a:ea typeface="+mn-ea"/>
              <a:cs typeface="+mn-cs"/>
            </a:endParaRPr>
          </a:p>
          <a:p>
            <a:pPr rtl="0"/>
            <a:r>
              <a:rPr lang="en-US" sz="1100" kern="1200" dirty="0" err="1">
                <a:solidFill>
                  <a:schemeClr val="tx1"/>
                </a:solidFill>
                <a:effectLst/>
                <a:latin typeface="+mn-lt"/>
                <a:ea typeface="+mn-ea"/>
                <a:cs typeface="+mn-cs"/>
              </a:rPr>
              <a:t>Sasser</a:t>
            </a:r>
            <a:r>
              <a:rPr lang="en-US" sz="1100" kern="1200" dirty="0">
                <a:solidFill>
                  <a:schemeClr val="tx1"/>
                </a:solidFill>
                <a:effectLst/>
                <a:latin typeface="+mn-lt"/>
                <a:ea typeface="+mn-ea"/>
                <a:cs typeface="+mn-cs"/>
              </a:rPr>
              <a:t> affected</a:t>
            </a:r>
            <a:r>
              <a:rPr lang="en-US" sz="1100" kern="1200" baseline="0" dirty="0">
                <a:solidFill>
                  <a:schemeClr val="tx1"/>
                </a:solidFill>
                <a:effectLst/>
                <a:latin typeface="+mn-lt"/>
                <a:ea typeface="+mn-ea"/>
                <a:cs typeface="+mn-cs"/>
              </a:rPr>
              <a:t> the following (to name a few): </a:t>
            </a:r>
            <a:r>
              <a:rPr lang="en-US" sz="1100" kern="1200" dirty="0" err="1">
                <a:solidFill>
                  <a:schemeClr val="tx1"/>
                </a:solidFill>
                <a:effectLst/>
                <a:latin typeface="+mn-lt"/>
                <a:ea typeface="+mn-ea"/>
                <a:cs typeface="+mn-cs"/>
              </a:rPr>
              <a:t>Agence</a:t>
            </a:r>
            <a:r>
              <a:rPr lang="en-US" sz="1100" kern="1200" dirty="0">
                <a:solidFill>
                  <a:schemeClr val="tx1"/>
                </a:solidFill>
                <a:effectLst/>
                <a:latin typeface="+mn-lt"/>
                <a:ea typeface="+mn-ea"/>
                <a:cs typeface="+mn-cs"/>
              </a:rPr>
              <a:t> France-</a:t>
            </a:r>
            <a:r>
              <a:rPr lang="en-US" sz="1100" kern="1200" dirty="0" err="1">
                <a:solidFill>
                  <a:schemeClr val="tx1"/>
                </a:solidFill>
                <a:effectLst/>
                <a:latin typeface="+mn-lt"/>
                <a:ea typeface="+mn-ea"/>
                <a:cs typeface="+mn-cs"/>
              </a:rPr>
              <a:t>Presse</a:t>
            </a:r>
            <a:r>
              <a:rPr lang="en-US" sz="1100" kern="1200" dirty="0">
                <a:solidFill>
                  <a:schemeClr val="tx1"/>
                </a:solidFill>
                <a:effectLst/>
                <a:latin typeface="+mn-lt"/>
                <a:ea typeface="+mn-ea"/>
                <a:cs typeface="+mn-cs"/>
              </a:rPr>
              <a:t> (AFP) had all its satellite communications blocked for hours;</a:t>
            </a:r>
            <a:r>
              <a:rPr lang="en-US" sz="1100" kern="1200" baseline="0" dirty="0">
                <a:solidFill>
                  <a:schemeClr val="tx1"/>
                </a:solidFill>
                <a:effectLst/>
                <a:latin typeface="+mn-lt"/>
                <a:ea typeface="+mn-ea"/>
                <a:cs typeface="+mn-cs"/>
              </a:rPr>
              <a:t> </a:t>
            </a:r>
            <a:r>
              <a:rPr lang="en-US" sz="1100" kern="1200" dirty="0">
                <a:solidFill>
                  <a:schemeClr val="tx1"/>
                </a:solidFill>
                <a:effectLst/>
                <a:latin typeface="+mn-lt"/>
                <a:ea typeface="+mn-ea"/>
                <a:cs typeface="+mn-cs"/>
              </a:rPr>
              <a:t>Delta Air Lines cancelled several trans-</a:t>
            </a:r>
            <a:r>
              <a:rPr lang="en-US" sz="1100" kern="1200" dirty="0" err="1">
                <a:solidFill>
                  <a:schemeClr val="tx1"/>
                </a:solidFill>
                <a:effectLst/>
                <a:latin typeface="+mn-lt"/>
                <a:ea typeface="+mn-ea"/>
                <a:cs typeface="+mn-cs"/>
              </a:rPr>
              <a:t>atlantic</a:t>
            </a:r>
            <a:r>
              <a:rPr lang="en-US" sz="1100" kern="1200" dirty="0">
                <a:solidFill>
                  <a:schemeClr val="tx1"/>
                </a:solidFill>
                <a:effectLst/>
                <a:latin typeface="+mn-lt"/>
                <a:ea typeface="+mn-ea"/>
                <a:cs typeface="+mn-cs"/>
              </a:rPr>
              <a:t> flights because its computer systems had been swamped by the worm. The Nordic insurance company If and their Finnish owners, </a:t>
            </a:r>
            <a:r>
              <a:rPr lang="en-US" sz="1100" kern="1200" dirty="0" err="1">
                <a:solidFill>
                  <a:schemeClr val="tx1"/>
                </a:solidFill>
                <a:effectLst/>
                <a:latin typeface="+mn-lt"/>
                <a:ea typeface="+mn-ea"/>
                <a:cs typeface="+mn-cs"/>
              </a:rPr>
              <a:t>Sampo</a:t>
            </a:r>
            <a:r>
              <a:rPr lang="en-US" sz="1100" kern="1200" dirty="0">
                <a:solidFill>
                  <a:schemeClr val="tx1"/>
                </a:solidFill>
                <a:effectLst/>
                <a:latin typeface="+mn-lt"/>
                <a:ea typeface="+mn-ea"/>
                <a:cs typeface="+mn-cs"/>
              </a:rPr>
              <a:t> Bank, came to a complete halt and had to close their 130 offices in Finland. The British Coastguard had its electronic mapping service disabled for a few hours, and Goldman Sachs, Deutsche Post, and the European Commission also all had issues with the worm. The X-ray department at Lund University Hospital had all their four layer X-ray machines disabled for several hours and had to redirect emergency X-ray patients to a nearby hospital.</a:t>
            </a:r>
          </a:p>
          <a:p>
            <a:pPr rtl="0"/>
            <a:endParaRPr lang="en-US" sz="1100" kern="1200" dirty="0">
              <a:solidFill>
                <a:schemeClr val="tx1"/>
              </a:solidFill>
              <a:effectLst/>
              <a:latin typeface="+mn-lt"/>
              <a:ea typeface="+mn-ea"/>
              <a:cs typeface="+mn-cs"/>
            </a:endParaRPr>
          </a:p>
          <a:p>
            <a:pPr rtl="0"/>
            <a:r>
              <a:rPr lang="en-US" sz="1100" kern="1200" dirty="0" err="1">
                <a:solidFill>
                  <a:schemeClr val="tx1"/>
                </a:solidFill>
                <a:effectLst/>
                <a:latin typeface="+mn-lt"/>
                <a:ea typeface="+mn-ea"/>
                <a:cs typeface="+mn-cs"/>
              </a:rPr>
              <a:t>Zotob</a:t>
            </a:r>
            <a:r>
              <a:rPr lang="en-US" sz="1100" kern="1200" dirty="0">
                <a:solidFill>
                  <a:schemeClr val="tx1"/>
                </a:solidFill>
                <a:effectLst/>
                <a:latin typeface="+mn-lt"/>
                <a:ea typeface="+mn-ea"/>
                <a:cs typeface="+mn-cs"/>
              </a:rPr>
              <a:t> – Crashed DHS’ US-VISIT</a:t>
            </a:r>
            <a:r>
              <a:rPr lang="en-US" sz="1100" kern="1200" baseline="0" dirty="0">
                <a:solidFill>
                  <a:schemeClr val="tx1"/>
                </a:solidFill>
                <a:effectLst/>
                <a:latin typeface="+mn-lt"/>
                <a:ea typeface="+mn-ea"/>
                <a:cs typeface="+mn-cs"/>
              </a:rPr>
              <a:t> (Visa waiver program that Europeans use to visit the US) system just after a 6-month audit was completed.  The </a:t>
            </a:r>
            <a:r>
              <a:rPr lang="en-US" sz="1100" dirty="0"/>
              <a:t>resulting 42-page report, released in December, would conclude that the system suffered "security related issues (that) could compromise the confidentiality, integrity and availability of sensitive US-VISIT data if they are not remediated.“</a:t>
            </a:r>
          </a:p>
          <a:p>
            <a:pPr rtl="0"/>
            <a:endParaRPr lang="en-US" sz="1100" dirty="0"/>
          </a:p>
          <a:p>
            <a:pPr rtl="0"/>
            <a:r>
              <a:rPr lang="en-US" sz="1100" dirty="0" err="1"/>
              <a:t>Stuxnet</a:t>
            </a:r>
            <a:r>
              <a:rPr lang="en-US" sz="1100" dirty="0"/>
              <a:t> used a buffer</a:t>
            </a:r>
            <a:r>
              <a:rPr lang="en-US" sz="1100" baseline="0" dirty="0"/>
              <a:t> overflow as one of its vulnerabilities.</a:t>
            </a:r>
            <a:endParaRPr lang="en-US" sz="1100" dirty="0"/>
          </a:p>
          <a:p>
            <a:pPr rtl="0"/>
            <a:endParaRPr lang="en-US" sz="1100" kern="1200" dirty="0">
              <a:solidFill>
                <a:schemeClr val="tx1"/>
              </a:solidFill>
              <a:effectLst/>
              <a:latin typeface="+mn-lt"/>
              <a:ea typeface="+mn-ea"/>
              <a:cs typeface="+mn-cs"/>
            </a:endParaRPr>
          </a:p>
          <a:p>
            <a:pPr rtl="0"/>
            <a:r>
              <a:rPr lang="en-US" sz="1100" kern="1200" dirty="0" err="1">
                <a:solidFill>
                  <a:schemeClr val="tx1"/>
                </a:solidFill>
                <a:effectLst/>
                <a:latin typeface="+mn-lt"/>
                <a:ea typeface="+mn-ea"/>
                <a:cs typeface="+mn-cs"/>
              </a:rPr>
              <a:t>Stuxnet</a:t>
            </a:r>
            <a:r>
              <a:rPr lang="en-US" sz="1100" kern="1200" dirty="0">
                <a:solidFill>
                  <a:schemeClr val="tx1"/>
                </a:solidFill>
                <a:effectLst/>
                <a:latin typeface="+mn-lt"/>
                <a:ea typeface="+mn-ea"/>
                <a:cs typeface="+mn-cs"/>
              </a:rPr>
              <a:t> - </a:t>
            </a:r>
          </a:p>
          <a:p>
            <a:endParaRPr lang="en-US" dirty="0"/>
          </a:p>
        </p:txBody>
      </p:sp>
      <p:sp>
        <p:nvSpPr>
          <p:cNvPr id="4" name="Slide Number Placeholder 3"/>
          <p:cNvSpPr>
            <a:spLocks noGrp="1"/>
          </p:cNvSpPr>
          <p:nvPr>
            <p:ph type="sldNum" sz="quarter" idx="10"/>
          </p:nvPr>
        </p:nvSpPr>
        <p:spPr/>
        <p:txBody>
          <a:bodyPr/>
          <a:lstStyle/>
          <a:p>
            <a:fld id="{18631174-1C9F-49AB-BD57-57B9F629DC86}" type="slidenum">
              <a:rPr lang="en-US" smtClean="0"/>
              <a:t>47</a:t>
            </a:fld>
            <a:endParaRPr lang="en-US"/>
          </a:p>
        </p:txBody>
      </p:sp>
    </p:spTree>
    <p:extLst>
      <p:ext uri="{BB962C8B-B14F-4D97-AF65-F5344CB8AC3E}">
        <p14:creationId xmlns:p14="http://schemas.microsoft.com/office/powerpoint/2010/main" val="11130821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a buffer overflow</a:t>
            </a:r>
            <a:r>
              <a:rPr lang="en-US" baseline="0" dirty="0"/>
              <a:t> exists there is a high probability that an attacker can do a lot with it.</a:t>
            </a:r>
            <a:endParaRPr lang="en-US" dirty="0"/>
          </a:p>
        </p:txBody>
      </p:sp>
      <p:sp>
        <p:nvSpPr>
          <p:cNvPr id="4" name="Slide Number Placeholder 3"/>
          <p:cNvSpPr>
            <a:spLocks noGrp="1"/>
          </p:cNvSpPr>
          <p:nvPr>
            <p:ph type="sldNum" sz="quarter" idx="10"/>
          </p:nvPr>
        </p:nvSpPr>
        <p:spPr/>
        <p:txBody>
          <a:bodyPr/>
          <a:lstStyle/>
          <a:p>
            <a:fld id="{18631174-1C9F-49AB-BD57-57B9F629DC86}" type="slidenum">
              <a:rPr lang="en-US" smtClean="0"/>
              <a:t>48</a:t>
            </a:fld>
            <a:endParaRPr lang="en-US"/>
          </a:p>
        </p:txBody>
      </p:sp>
    </p:spTree>
    <p:extLst>
      <p:ext uri="{BB962C8B-B14F-4D97-AF65-F5344CB8AC3E}">
        <p14:creationId xmlns:p14="http://schemas.microsoft.com/office/powerpoint/2010/main" val="29505832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8631174-1C9F-49AB-BD57-57B9F629DC86}" type="slidenum">
              <a:rPr lang="en-US" smtClean="0"/>
              <a:t>50</a:t>
            </a:fld>
            <a:endParaRPr lang="en-US"/>
          </a:p>
        </p:txBody>
      </p:sp>
    </p:spTree>
    <p:extLst>
      <p:ext uri="{BB962C8B-B14F-4D97-AF65-F5344CB8AC3E}">
        <p14:creationId xmlns:p14="http://schemas.microsoft.com/office/powerpoint/2010/main" val="4134542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5538" name="Rectangle 6"/>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a:tabLst>
                <a:tab pos="649628" algn="l"/>
                <a:tab pos="1299256" algn="l"/>
                <a:tab pos="1948884" algn="l"/>
                <a:tab pos="2598511" algn="l"/>
              </a:tabLst>
              <a:defRPr>
                <a:solidFill>
                  <a:schemeClr val="tx1"/>
                </a:solidFill>
                <a:latin typeface="Arial" charset="0"/>
                <a:ea typeface="Bitstream Vera Sans" charset="0"/>
                <a:cs typeface="Bitstream Vera Sans" charset="0"/>
              </a:defRPr>
            </a:lvl1pPr>
            <a:lvl2pPr marL="666723" indent="-256432" eaLnBrk="0">
              <a:tabLst>
                <a:tab pos="649628" algn="l"/>
                <a:tab pos="1299256" algn="l"/>
                <a:tab pos="1948884" algn="l"/>
                <a:tab pos="2598511" algn="l"/>
              </a:tabLst>
              <a:defRPr>
                <a:solidFill>
                  <a:schemeClr val="tx1"/>
                </a:solidFill>
                <a:latin typeface="Arial" charset="0"/>
                <a:ea typeface="Bitstream Vera Sans" charset="0"/>
                <a:cs typeface="Bitstream Vera Sans" charset="0"/>
              </a:defRPr>
            </a:lvl2pPr>
            <a:lvl3pPr marL="1025728" indent="-205146" eaLnBrk="0">
              <a:tabLst>
                <a:tab pos="649628" algn="l"/>
                <a:tab pos="1299256" algn="l"/>
                <a:tab pos="1948884" algn="l"/>
                <a:tab pos="2598511" algn="l"/>
              </a:tabLst>
              <a:defRPr>
                <a:solidFill>
                  <a:schemeClr val="tx1"/>
                </a:solidFill>
                <a:latin typeface="Arial" charset="0"/>
                <a:ea typeface="Bitstream Vera Sans" charset="0"/>
                <a:cs typeface="Bitstream Vera Sans" charset="0"/>
              </a:defRPr>
            </a:lvl3pPr>
            <a:lvl4pPr marL="1436019" indent="-205146" eaLnBrk="0">
              <a:tabLst>
                <a:tab pos="649628" algn="l"/>
                <a:tab pos="1299256" algn="l"/>
                <a:tab pos="1948884" algn="l"/>
                <a:tab pos="2598511" algn="l"/>
              </a:tabLst>
              <a:defRPr>
                <a:solidFill>
                  <a:schemeClr val="tx1"/>
                </a:solidFill>
                <a:latin typeface="Arial" charset="0"/>
                <a:ea typeface="Bitstream Vera Sans" charset="0"/>
                <a:cs typeface="Bitstream Vera Sans" charset="0"/>
              </a:defRPr>
            </a:lvl4pPr>
            <a:lvl5pPr marL="1846311" indent="-205146" eaLnBrk="0">
              <a:tabLst>
                <a:tab pos="649628" algn="l"/>
                <a:tab pos="1299256" algn="l"/>
                <a:tab pos="1948884" algn="l"/>
                <a:tab pos="2598511" algn="l"/>
              </a:tabLst>
              <a:defRPr>
                <a:solidFill>
                  <a:schemeClr val="tx1"/>
                </a:solidFill>
                <a:latin typeface="Arial" charset="0"/>
                <a:ea typeface="Bitstream Vera Sans" charset="0"/>
                <a:cs typeface="Bitstream Vera Sans" charset="0"/>
              </a:defRPr>
            </a:lvl5pPr>
            <a:lvl6pPr marL="2256602" indent="-205146" defTabSz="410291" eaLnBrk="0" fontAlgn="base" hangingPunct="0">
              <a:lnSpc>
                <a:spcPct val="104000"/>
              </a:lnSpc>
              <a:spcBef>
                <a:spcPct val="0"/>
              </a:spcBef>
              <a:spcAft>
                <a:spcPct val="0"/>
              </a:spcAft>
              <a:buClr>
                <a:srgbClr val="000000"/>
              </a:buClr>
              <a:buSzPct val="45000"/>
              <a:buFont typeface="Wingdings" pitchFamily="2" charset="2"/>
              <a:tabLst>
                <a:tab pos="649628" algn="l"/>
                <a:tab pos="1299256" algn="l"/>
                <a:tab pos="1948884" algn="l"/>
                <a:tab pos="2598511" algn="l"/>
              </a:tabLst>
              <a:defRPr>
                <a:solidFill>
                  <a:schemeClr val="tx1"/>
                </a:solidFill>
                <a:latin typeface="Arial" charset="0"/>
                <a:ea typeface="Bitstream Vera Sans" charset="0"/>
                <a:cs typeface="Bitstream Vera Sans" charset="0"/>
              </a:defRPr>
            </a:lvl6pPr>
            <a:lvl7pPr marL="2666893" indent="-205146" defTabSz="410291" eaLnBrk="0" fontAlgn="base" hangingPunct="0">
              <a:lnSpc>
                <a:spcPct val="104000"/>
              </a:lnSpc>
              <a:spcBef>
                <a:spcPct val="0"/>
              </a:spcBef>
              <a:spcAft>
                <a:spcPct val="0"/>
              </a:spcAft>
              <a:buClr>
                <a:srgbClr val="000000"/>
              </a:buClr>
              <a:buSzPct val="45000"/>
              <a:buFont typeface="Wingdings" pitchFamily="2" charset="2"/>
              <a:tabLst>
                <a:tab pos="649628" algn="l"/>
                <a:tab pos="1299256" algn="l"/>
                <a:tab pos="1948884" algn="l"/>
                <a:tab pos="2598511" algn="l"/>
              </a:tabLst>
              <a:defRPr>
                <a:solidFill>
                  <a:schemeClr val="tx1"/>
                </a:solidFill>
                <a:latin typeface="Arial" charset="0"/>
                <a:ea typeface="Bitstream Vera Sans" charset="0"/>
                <a:cs typeface="Bitstream Vera Sans" charset="0"/>
              </a:defRPr>
            </a:lvl7pPr>
            <a:lvl8pPr marL="3077185" indent="-205146" defTabSz="410291" eaLnBrk="0" fontAlgn="base" hangingPunct="0">
              <a:lnSpc>
                <a:spcPct val="104000"/>
              </a:lnSpc>
              <a:spcBef>
                <a:spcPct val="0"/>
              </a:spcBef>
              <a:spcAft>
                <a:spcPct val="0"/>
              </a:spcAft>
              <a:buClr>
                <a:srgbClr val="000000"/>
              </a:buClr>
              <a:buSzPct val="45000"/>
              <a:buFont typeface="Wingdings" pitchFamily="2" charset="2"/>
              <a:tabLst>
                <a:tab pos="649628" algn="l"/>
                <a:tab pos="1299256" algn="l"/>
                <a:tab pos="1948884" algn="l"/>
                <a:tab pos="2598511" algn="l"/>
              </a:tabLst>
              <a:defRPr>
                <a:solidFill>
                  <a:schemeClr val="tx1"/>
                </a:solidFill>
                <a:latin typeface="Arial" charset="0"/>
                <a:ea typeface="Bitstream Vera Sans" charset="0"/>
                <a:cs typeface="Bitstream Vera Sans" charset="0"/>
              </a:defRPr>
            </a:lvl8pPr>
            <a:lvl9pPr marL="3487476" indent="-205146" defTabSz="410291" eaLnBrk="0" fontAlgn="base" hangingPunct="0">
              <a:lnSpc>
                <a:spcPct val="104000"/>
              </a:lnSpc>
              <a:spcBef>
                <a:spcPct val="0"/>
              </a:spcBef>
              <a:spcAft>
                <a:spcPct val="0"/>
              </a:spcAft>
              <a:buClr>
                <a:srgbClr val="000000"/>
              </a:buClr>
              <a:buSzPct val="45000"/>
              <a:buFont typeface="Wingdings" pitchFamily="2" charset="2"/>
              <a:tabLst>
                <a:tab pos="649628" algn="l"/>
                <a:tab pos="1299256" algn="l"/>
                <a:tab pos="1948884" algn="l"/>
                <a:tab pos="2598511" algn="l"/>
              </a:tabLst>
              <a:defRPr>
                <a:solidFill>
                  <a:schemeClr val="tx1"/>
                </a:solidFill>
                <a:latin typeface="Arial" charset="0"/>
                <a:ea typeface="Bitstream Vera Sans" charset="0"/>
                <a:cs typeface="Bitstream Vera Sans" charset="0"/>
              </a:defRPr>
            </a:lvl9pPr>
          </a:lstStyle>
          <a:p>
            <a:pPr eaLnBrk="1"/>
            <a:fld id="{890A93AF-A1DD-4020-80D6-57E31CBAE2DF}" type="slidenum">
              <a:rPr lang="en-GB">
                <a:solidFill>
                  <a:srgbClr val="000000"/>
                </a:solidFill>
                <a:latin typeface="Times New Roman" pitchFamily="16" charset="0"/>
              </a:rPr>
              <a:pPr eaLnBrk="1"/>
              <a:t>52</a:t>
            </a:fld>
            <a:endParaRPr lang="en-GB">
              <a:solidFill>
                <a:srgbClr val="000000"/>
              </a:solidFill>
              <a:latin typeface="Times New Roman" pitchFamily="16" charset="0"/>
            </a:endParaRPr>
          </a:p>
        </p:txBody>
      </p:sp>
      <p:sp>
        <p:nvSpPr>
          <p:cNvPr id="65539" name="Rectangle 1"/>
          <p:cNvSpPr>
            <a:spLocks noGrp="1" noRot="1" noChangeAspect="1" noChangeArrowheads="1" noTextEdit="1"/>
          </p:cNvSpPr>
          <p:nvPr>
            <p:ph type="sldImg"/>
          </p:nvPr>
        </p:nvSpPr>
        <p:spPr>
          <a:xfrm>
            <a:off x="1143000" y="693738"/>
            <a:ext cx="4572000" cy="3429000"/>
          </a:xfrm>
          <a:solidFill>
            <a:srgbClr val="FFFFFF"/>
          </a:solidFill>
          <a:ln>
            <a:solidFill>
              <a:srgbClr val="000000"/>
            </a:solidFill>
            <a:miter lim="800000"/>
            <a:headEnd/>
            <a:tailEnd/>
          </a:ln>
        </p:spPr>
      </p:sp>
      <p:sp>
        <p:nvSpPr>
          <p:cNvPr id="65540" name="Rectangle 2"/>
          <p:cNvSpPr>
            <a:spLocks noGrp="1" noChangeArrowheads="1"/>
          </p:cNvSpPr>
          <p:nvPr>
            <p:ph type="body" idx="1"/>
          </p:nvPr>
        </p:nvSpPr>
        <p:spPr>
          <a:xfrm>
            <a:off x="686360" y="4342534"/>
            <a:ext cx="5486681" cy="403369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4514" name="Rectangle 6"/>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a:tabLst>
                <a:tab pos="649628" algn="l"/>
                <a:tab pos="1299256" algn="l"/>
                <a:tab pos="1948884" algn="l"/>
                <a:tab pos="2598511" algn="l"/>
              </a:tabLst>
              <a:defRPr>
                <a:solidFill>
                  <a:schemeClr val="tx1"/>
                </a:solidFill>
                <a:latin typeface="Arial" charset="0"/>
                <a:ea typeface="Bitstream Vera Sans" charset="0"/>
                <a:cs typeface="Bitstream Vera Sans" charset="0"/>
              </a:defRPr>
            </a:lvl1pPr>
            <a:lvl2pPr marL="666723" indent="-256432" eaLnBrk="0">
              <a:tabLst>
                <a:tab pos="649628" algn="l"/>
                <a:tab pos="1299256" algn="l"/>
                <a:tab pos="1948884" algn="l"/>
                <a:tab pos="2598511" algn="l"/>
              </a:tabLst>
              <a:defRPr>
                <a:solidFill>
                  <a:schemeClr val="tx1"/>
                </a:solidFill>
                <a:latin typeface="Arial" charset="0"/>
                <a:ea typeface="Bitstream Vera Sans" charset="0"/>
                <a:cs typeface="Bitstream Vera Sans" charset="0"/>
              </a:defRPr>
            </a:lvl2pPr>
            <a:lvl3pPr marL="1025728" indent="-205146" eaLnBrk="0">
              <a:tabLst>
                <a:tab pos="649628" algn="l"/>
                <a:tab pos="1299256" algn="l"/>
                <a:tab pos="1948884" algn="l"/>
                <a:tab pos="2598511" algn="l"/>
              </a:tabLst>
              <a:defRPr>
                <a:solidFill>
                  <a:schemeClr val="tx1"/>
                </a:solidFill>
                <a:latin typeface="Arial" charset="0"/>
                <a:ea typeface="Bitstream Vera Sans" charset="0"/>
                <a:cs typeface="Bitstream Vera Sans" charset="0"/>
              </a:defRPr>
            </a:lvl3pPr>
            <a:lvl4pPr marL="1436019" indent="-205146" eaLnBrk="0">
              <a:tabLst>
                <a:tab pos="649628" algn="l"/>
                <a:tab pos="1299256" algn="l"/>
                <a:tab pos="1948884" algn="l"/>
                <a:tab pos="2598511" algn="l"/>
              </a:tabLst>
              <a:defRPr>
                <a:solidFill>
                  <a:schemeClr val="tx1"/>
                </a:solidFill>
                <a:latin typeface="Arial" charset="0"/>
                <a:ea typeface="Bitstream Vera Sans" charset="0"/>
                <a:cs typeface="Bitstream Vera Sans" charset="0"/>
              </a:defRPr>
            </a:lvl4pPr>
            <a:lvl5pPr marL="1846311" indent="-205146" eaLnBrk="0">
              <a:tabLst>
                <a:tab pos="649628" algn="l"/>
                <a:tab pos="1299256" algn="l"/>
                <a:tab pos="1948884" algn="l"/>
                <a:tab pos="2598511" algn="l"/>
              </a:tabLst>
              <a:defRPr>
                <a:solidFill>
                  <a:schemeClr val="tx1"/>
                </a:solidFill>
                <a:latin typeface="Arial" charset="0"/>
                <a:ea typeface="Bitstream Vera Sans" charset="0"/>
                <a:cs typeface="Bitstream Vera Sans" charset="0"/>
              </a:defRPr>
            </a:lvl5pPr>
            <a:lvl6pPr marL="2256602" indent="-205146" defTabSz="410291" eaLnBrk="0" fontAlgn="base" hangingPunct="0">
              <a:lnSpc>
                <a:spcPct val="104000"/>
              </a:lnSpc>
              <a:spcBef>
                <a:spcPct val="0"/>
              </a:spcBef>
              <a:spcAft>
                <a:spcPct val="0"/>
              </a:spcAft>
              <a:buClr>
                <a:srgbClr val="000000"/>
              </a:buClr>
              <a:buSzPct val="45000"/>
              <a:buFont typeface="Wingdings" pitchFamily="2" charset="2"/>
              <a:tabLst>
                <a:tab pos="649628" algn="l"/>
                <a:tab pos="1299256" algn="l"/>
                <a:tab pos="1948884" algn="l"/>
                <a:tab pos="2598511" algn="l"/>
              </a:tabLst>
              <a:defRPr>
                <a:solidFill>
                  <a:schemeClr val="tx1"/>
                </a:solidFill>
                <a:latin typeface="Arial" charset="0"/>
                <a:ea typeface="Bitstream Vera Sans" charset="0"/>
                <a:cs typeface="Bitstream Vera Sans" charset="0"/>
              </a:defRPr>
            </a:lvl6pPr>
            <a:lvl7pPr marL="2666893" indent="-205146" defTabSz="410291" eaLnBrk="0" fontAlgn="base" hangingPunct="0">
              <a:lnSpc>
                <a:spcPct val="104000"/>
              </a:lnSpc>
              <a:spcBef>
                <a:spcPct val="0"/>
              </a:spcBef>
              <a:spcAft>
                <a:spcPct val="0"/>
              </a:spcAft>
              <a:buClr>
                <a:srgbClr val="000000"/>
              </a:buClr>
              <a:buSzPct val="45000"/>
              <a:buFont typeface="Wingdings" pitchFamily="2" charset="2"/>
              <a:tabLst>
                <a:tab pos="649628" algn="l"/>
                <a:tab pos="1299256" algn="l"/>
                <a:tab pos="1948884" algn="l"/>
                <a:tab pos="2598511" algn="l"/>
              </a:tabLst>
              <a:defRPr>
                <a:solidFill>
                  <a:schemeClr val="tx1"/>
                </a:solidFill>
                <a:latin typeface="Arial" charset="0"/>
                <a:ea typeface="Bitstream Vera Sans" charset="0"/>
                <a:cs typeface="Bitstream Vera Sans" charset="0"/>
              </a:defRPr>
            </a:lvl7pPr>
            <a:lvl8pPr marL="3077185" indent="-205146" defTabSz="410291" eaLnBrk="0" fontAlgn="base" hangingPunct="0">
              <a:lnSpc>
                <a:spcPct val="104000"/>
              </a:lnSpc>
              <a:spcBef>
                <a:spcPct val="0"/>
              </a:spcBef>
              <a:spcAft>
                <a:spcPct val="0"/>
              </a:spcAft>
              <a:buClr>
                <a:srgbClr val="000000"/>
              </a:buClr>
              <a:buSzPct val="45000"/>
              <a:buFont typeface="Wingdings" pitchFamily="2" charset="2"/>
              <a:tabLst>
                <a:tab pos="649628" algn="l"/>
                <a:tab pos="1299256" algn="l"/>
                <a:tab pos="1948884" algn="l"/>
                <a:tab pos="2598511" algn="l"/>
              </a:tabLst>
              <a:defRPr>
                <a:solidFill>
                  <a:schemeClr val="tx1"/>
                </a:solidFill>
                <a:latin typeface="Arial" charset="0"/>
                <a:ea typeface="Bitstream Vera Sans" charset="0"/>
                <a:cs typeface="Bitstream Vera Sans" charset="0"/>
              </a:defRPr>
            </a:lvl8pPr>
            <a:lvl9pPr marL="3487476" indent="-205146" defTabSz="410291" eaLnBrk="0" fontAlgn="base" hangingPunct="0">
              <a:lnSpc>
                <a:spcPct val="104000"/>
              </a:lnSpc>
              <a:spcBef>
                <a:spcPct val="0"/>
              </a:spcBef>
              <a:spcAft>
                <a:spcPct val="0"/>
              </a:spcAft>
              <a:buClr>
                <a:srgbClr val="000000"/>
              </a:buClr>
              <a:buSzPct val="45000"/>
              <a:buFont typeface="Wingdings" pitchFamily="2" charset="2"/>
              <a:tabLst>
                <a:tab pos="649628" algn="l"/>
                <a:tab pos="1299256" algn="l"/>
                <a:tab pos="1948884" algn="l"/>
                <a:tab pos="2598511" algn="l"/>
              </a:tabLst>
              <a:defRPr>
                <a:solidFill>
                  <a:schemeClr val="tx1"/>
                </a:solidFill>
                <a:latin typeface="Arial" charset="0"/>
                <a:ea typeface="Bitstream Vera Sans" charset="0"/>
                <a:cs typeface="Bitstream Vera Sans" charset="0"/>
              </a:defRPr>
            </a:lvl9pPr>
          </a:lstStyle>
          <a:p>
            <a:pPr eaLnBrk="1"/>
            <a:fld id="{D72B5FC7-570F-40C7-9A38-726F3AB9501C}" type="slidenum">
              <a:rPr lang="en-GB">
                <a:solidFill>
                  <a:srgbClr val="000000"/>
                </a:solidFill>
                <a:latin typeface="Times New Roman" pitchFamily="16" charset="0"/>
              </a:rPr>
              <a:pPr eaLnBrk="1"/>
              <a:t>53</a:t>
            </a:fld>
            <a:endParaRPr lang="en-GB">
              <a:solidFill>
                <a:srgbClr val="000000"/>
              </a:solidFill>
              <a:latin typeface="Times New Roman" pitchFamily="16" charset="0"/>
            </a:endParaRPr>
          </a:p>
        </p:txBody>
      </p:sp>
      <p:sp>
        <p:nvSpPr>
          <p:cNvPr id="64515" name="Rectangle 1"/>
          <p:cNvSpPr>
            <a:spLocks noGrp="1" noRot="1" noChangeAspect="1" noChangeArrowheads="1" noTextEdit="1"/>
          </p:cNvSpPr>
          <p:nvPr>
            <p:ph type="sldImg"/>
          </p:nvPr>
        </p:nvSpPr>
        <p:spPr>
          <a:xfrm>
            <a:off x="1143000" y="693738"/>
            <a:ext cx="4572000" cy="3429000"/>
          </a:xfrm>
          <a:solidFill>
            <a:srgbClr val="FFFFFF"/>
          </a:solidFill>
          <a:ln>
            <a:solidFill>
              <a:srgbClr val="000000"/>
            </a:solidFill>
            <a:miter lim="800000"/>
            <a:headEnd/>
            <a:tailEnd/>
          </a:ln>
        </p:spPr>
      </p:sp>
      <p:sp>
        <p:nvSpPr>
          <p:cNvPr id="64516" name="Rectangle 2"/>
          <p:cNvSpPr>
            <a:spLocks noGrp="1" noChangeArrowheads="1"/>
          </p:cNvSpPr>
          <p:nvPr>
            <p:ph type="body" idx="1"/>
          </p:nvPr>
        </p:nvSpPr>
        <p:spPr>
          <a:xfrm>
            <a:off x="686360" y="4342534"/>
            <a:ext cx="5486681" cy="403369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8631174-1C9F-49AB-BD57-57B9F629DC86}" type="slidenum">
              <a:rPr lang="en-US" smtClean="0"/>
              <a:t>54</a:t>
            </a:fld>
            <a:endParaRPr lang="en-US"/>
          </a:p>
        </p:txBody>
      </p:sp>
    </p:spTree>
    <p:extLst>
      <p:ext uri="{BB962C8B-B14F-4D97-AF65-F5344CB8AC3E}">
        <p14:creationId xmlns:p14="http://schemas.microsoft.com/office/powerpoint/2010/main" val="11841776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5298" name="Rectangle 6"/>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a:tabLst>
                <a:tab pos="649628" algn="l"/>
                <a:tab pos="1299256" algn="l"/>
                <a:tab pos="1948884" algn="l"/>
                <a:tab pos="2598511" algn="l"/>
              </a:tabLst>
              <a:defRPr>
                <a:solidFill>
                  <a:schemeClr val="tx1"/>
                </a:solidFill>
                <a:latin typeface="Arial" charset="0"/>
                <a:ea typeface="Bitstream Vera Sans" charset="0"/>
                <a:cs typeface="Bitstream Vera Sans" charset="0"/>
              </a:defRPr>
            </a:lvl1pPr>
            <a:lvl2pPr marL="666723" indent="-256432" eaLnBrk="0">
              <a:tabLst>
                <a:tab pos="649628" algn="l"/>
                <a:tab pos="1299256" algn="l"/>
                <a:tab pos="1948884" algn="l"/>
                <a:tab pos="2598511" algn="l"/>
              </a:tabLst>
              <a:defRPr>
                <a:solidFill>
                  <a:schemeClr val="tx1"/>
                </a:solidFill>
                <a:latin typeface="Arial" charset="0"/>
                <a:ea typeface="Bitstream Vera Sans" charset="0"/>
                <a:cs typeface="Bitstream Vera Sans" charset="0"/>
              </a:defRPr>
            </a:lvl2pPr>
            <a:lvl3pPr marL="1025728" indent="-205146" eaLnBrk="0">
              <a:tabLst>
                <a:tab pos="649628" algn="l"/>
                <a:tab pos="1299256" algn="l"/>
                <a:tab pos="1948884" algn="l"/>
                <a:tab pos="2598511" algn="l"/>
              </a:tabLst>
              <a:defRPr>
                <a:solidFill>
                  <a:schemeClr val="tx1"/>
                </a:solidFill>
                <a:latin typeface="Arial" charset="0"/>
                <a:ea typeface="Bitstream Vera Sans" charset="0"/>
                <a:cs typeface="Bitstream Vera Sans" charset="0"/>
              </a:defRPr>
            </a:lvl3pPr>
            <a:lvl4pPr marL="1436019" indent="-205146" eaLnBrk="0">
              <a:tabLst>
                <a:tab pos="649628" algn="l"/>
                <a:tab pos="1299256" algn="l"/>
                <a:tab pos="1948884" algn="l"/>
                <a:tab pos="2598511" algn="l"/>
              </a:tabLst>
              <a:defRPr>
                <a:solidFill>
                  <a:schemeClr val="tx1"/>
                </a:solidFill>
                <a:latin typeface="Arial" charset="0"/>
                <a:ea typeface="Bitstream Vera Sans" charset="0"/>
                <a:cs typeface="Bitstream Vera Sans" charset="0"/>
              </a:defRPr>
            </a:lvl4pPr>
            <a:lvl5pPr marL="1846311" indent="-205146" eaLnBrk="0">
              <a:tabLst>
                <a:tab pos="649628" algn="l"/>
                <a:tab pos="1299256" algn="l"/>
                <a:tab pos="1948884" algn="l"/>
                <a:tab pos="2598511" algn="l"/>
              </a:tabLst>
              <a:defRPr>
                <a:solidFill>
                  <a:schemeClr val="tx1"/>
                </a:solidFill>
                <a:latin typeface="Arial" charset="0"/>
                <a:ea typeface="Bitstream Vera Sans" charset="0"/>
                <a:cs typeface="Bitstream Vera Sans" charset="0"/>
              </a:defRPr>
            </a:lvl5pPr>
            <a:lvl6pPr marL="2256602" indent="-205146" defTabSz="410291" eaLnBrk="0" fontAlgn="base" hangingPunct="0">
              <a:lnSpc>
                <a:spcPct val="104000"/>
              </a:lnSpc>
              <a:spcBef>
                <a:spcPct val="0"/>
              </a:spcBef>
              <a:spcAft>
                <a:spcPct val="0"/>
              </a:spcAft>
              <a:buClr>
                <a:srgbClr val="000000"/>
              </a:buClr>
              <a:buSzPct val="45000"/>
              <a:buFont typeface="Wingdings" pitchFamily="2" charset="2"/>
              <a:tabLst>
                <a:tab pos="649628" algn="l"/>
                <a:tab pos="1299256" algn="l"/>
                <a:tab pos="1948884" algn="l"/>
                <a:tab pos="2598511" algn="l"/>
              </a:tabLst>
              <a:defRPr>
                <a:solidFill>
                  <a:schemeClr val="tx1"/>
                </a:solidFill>
                <a:latin typeface="Arial" charset="0"/>
                <a:ea typeface="Bitstream Vera Sans" charset="0"/>
                <a:cs typeface="Bitstream Vera Sans" charset="0"/>
              </a:defRPr>
            </a:lvl6pPr>
            <a:lvl7pPr marL="2666893" indent="-205146" defTabSz="410291" eaLnBrk="0" fontAlgn="base" hangingPunct="0">
              <a:lnSpc>
                <a:spcPct val="104000"/>
              </a:lnSpc>
              <a:spcBef>
                <a:spcPct val="0"/>
              </a:spcBef>
              <a:spcAft>
                <a:spcPct val="0"/>
              </a:spcAft>
              <a:buClr>
                <a:srgbClr val="000000"/>
              </a:buClr>
              <a:buSzPct val="45000"/>
              <a:buFont typeface="Wingdings" pitchFamily="2" charset="2"/>
              <a:tabLst>
                <a:tab pos="649628" algn="l"/>
                <a:tab pos="1299256" algn="l"/>
                <a:tab pos="1948884" algn="l"/>
                <a:tab pos="2598511" algn="l"/>
              </a:tabLst>
              <a:defRPr>
                <a:solidFill>
                  <a:schemeClr val="tx1"/>
                </a:solidFill>
                <a:latin typeface="Arial" charset="0"/>
                <a:ea typeface="Bitstream Vera Sans" charset="0"/>
                <a:cs typeface="Bitstream Vera Sans" charset="0"/>
              </a:defRPr>
            </a:lvl7pPr>
            <a:lvl8pPr marL="3077185" indent="-205146" defTabSz="410291" eaLnBrk="0" fontAlgn="base" hangingPunct="0">
              <a:lnSpc>
                <a:spcPct val="104000"/>
              </a:lnSpc>
              <a:spcBef>
                <a:spcPct val="0"/>
              </a:spcBef>
              <a:spcAft>
                <a:spcPct val="0"/>
              </a:spcAft>
              <a:buClr>
                <a:srgbClr val="000000"/>
              </a:buClr>
              <a:buSzPct val="45000"/>
              <a:buFont typeface="Wingdings" pitchFamily="2" charset="2"/>
              <a:tabLst>
                <a:tab pos="649628" algn="l"/>
                <a:tab pos="1299256" algn="l"/>
                <a:tab pos="1948884" algn="l"/>
                <a:tab pos="2598511" algn="l"/>
              </a:tabLst>
              <a:defRPr>
                <a:solidFill>
                  <a:schemeClr val="tx1"/>
                </a:solidFill>
                <a:latin typeface="Arial" charset="0"/>
                <a:ea typeface="Bitstream Vera Sans" charset="0"/>
                <a:cs typeface="Bitstream Vera Sans" charset="0"/>
              </a:defRPr>
            </a:lvl8pPr>
            <a:lvl9pPr marL="3487476" indent="-205146" defTabSz="410291" eaLnBrk="0" fontAlgn="base" hangingPunct="0">
              <a:lnSpc>
                <a:spcPct val="104000"/>
              </a:lnSpc>
              <a:spcBef>
                <a:spcPct val="0"/>
              </a:spcBef>
              <a:spcAft>
                <a:spcPct val="0"/>
              </a:spcAft>
              <a:buClr>
                <a:srgbClr val="000000"/>
              </a:buClr>
              <a:buSzPct val="45000"/>
              <a:buFont typeface="Wingdings" pitchFamily="2" charset="2"/>
              <a:tabLst>
                <a:tab pos="649628" algn="l"/>
                <a:tab pos="1299256" algn="l"/>
                <a:tab pos="1948884" algn="l"/>
                <a:tab pos="2598511" algn="l"/>
              </a:tabLst>
              <a:defRPr>
                <a:solidFill>
                  <a:schemeClr val="tx1"/>
                </a:solidFill>
                <a:latin typeface="Arial" charset="0"/>
                <a:ea typeface="Bitstream Vera Sans" charset="0"/>
                <a:cs typeface="Bitstream Vera Sans" charset="0"/>
              </a:defRPr>
            </a:lvl9pPr>
          </a:lstStyle>
          <a:p>
            <a:pPr eaLnBrk="1"/>
            <a:fld id="{E9469DB1-B240-45B7-95BA-61313F98A964}" type="slidenum">
              <a:rPr lang="en-GB">
                <a:solidFill>
                  <a:srgbClr val="000000"/>
                </a:solidFill>
                <a:latin typeface="Times New Roman" pitchFamily="16" charset="0"/>
              </a:rPr>
              <a:pPr eaLnBrk="1"/>
              <a:t>55</a:t>
            </a:fld>
            <a:endParaRPr lang="en-GB">
              <a:solidFill>
                <a:srgbClr val="000000"/>
              </a:solidFill>
              <a:latin typeface="Times New Roman" pitchFamily="16" charset="0"/>
            </a:endParaRPr>
          </a:p>
        </p:txBody>
      </p:sp>
      <p:sp>
        <p:nvSpPr>
          <p:cNvPr id="55299" name="Rectangle 1"/>
          <p:cNvSpPr>
            <a:spLocks noGrp="1" noRot="1" noChangeAspect="1" noChangeArrowheads="1" noTextEdit="1"/>
          </p:cNvSpPr>
          <p:nvPr>
            <p:ph type="sldImg"/>
          </p:nvPr>
        </p:nvSpPr>
        <p:spPr>
          <a:xfrm>
            <a:off x="1143000" y="693738"/>
            <a:ext cx="4572000" cy="3429000"/>
          </a:xfrm>
          <a:solidFill>
            <a:srgbClr val="FFFFFF"/>
          </a:solidFill>
          <a:ln>
            <a:solidFill>
              <a:srgbClr val="000000"/>
            </a:solidFill>
            <a:miter lim="800000"/>
            <a:headEnd/>
            <a:tailEnd/>
          </a:ln>
        </p:spPr>
      </p:sp>
      <p:sp>
        <p:nvSpPr>
          <p:cNvPr id="55300" name="Rectangle 2"/>
          <p:cNvSpPr>
            <a:spLocks noGrp="1" noChangeArrowheads="1"/>
          </p:cNvSpPr>
          <p:nvPr>
            <p:ph type="body" idx="1"/>
          </p:nvPr>
        </p:nvSpPr>
        <p:spPr>
          <a:xfrm>
            <a:off x="686360" y="4342535"/>
            <a:ext cx="5486681" cy="4114511"/>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thing it does</a:t>
            </a:r>
            <a:r>
              <a:rPr lang="en-US" baseline="0" dirty="0"/>
              <a:t> is put the return address on the stack so it knows where to go. </a:t>
            </a:r>
            <a:r>
              <a:rPr lang="en-US" dirty="0"/>
              <a:t>The saved frame pointer is a static</a:t>
            </a:r>
            <a:r>
              <a:rPr lang="en-US" baseline="0" dirty="0"/>
              <a:t> </a:t>
            </a:r>
            <a:r>
              <a:rPr lang="en-US" dirty="0"/>
              <a:t>way to have access to local variables.</a:t>
            </a:r>
          </a:p>
          <a:p>
            <a:endParaRPr lang="en-US" dirty="0"/>
          </a:p>
          <a:p>
            <a:r>
              <a:rPr lang="en-US" dirty="0"/>
              <a:t>FP – 8 = user</a:t>
            </a:r>
          </a:p>
          <a:p>
            <a:r>
              <a:rPr lang="en-US" dirty="0"/>
              <a:t>FP</a:t>
            </a:r>
            <a:r>
              <a:rPr lang="en-US" baseline="0" dirty="0"/>
              <a:t> – 16 = hash</a:t>
            </a:r>
          </a:p>
          <a:p>
            <a:r>
              <a:rPr lang="en-US" baseline="0" dirty="0"/>
              <a:t>FP – 24 = pw</a:t>
            </a:r>
          </a:p>
          <a:p>
            <a:endParaRPr lang="en-US" baseline="0" dirty="0"/>
          </a:p>
          <a:p>
            <a:r>
              <a:rPr lang="en-US" baseline="0" dirty="0"/>
              <a:t>High memory is at the bottom.</a:t>
            </a:r>
            <a:endParaRPr lang="en-US" dirty="0"/>
          </a:p>
        </p:txBody>
      </p:sp>
      <p:sp>
        <p:nvSpPr>
          <p:cNvPr id="4" name="Slide Number Placeholder 3"/>
          <p:cNvSpPr>
            <a:spLocks noGrp="1"/>
          </p:cNvSpPr>
          <p:nvPr>
            <p:ph type="sldNum" sz="quarter" idx="10"/>
          </p:nvPr>
        </p:nvSpPr>
        <p:spPr/>
        <p:txBody>
          <a:bodyPr/>
          <a:lstStyle/>
          <a:p>
            <a:fld id="{18631174-1C9F-49AB-BD57-57B9F629DC86}" type="slidenum">
              <a:rPr lang="en-US" smtClean="0"/>
              <a:t>57</a:t>
            </a:fld>
            <a:endParaRPr lang="en-US"/>
          </a:p>
        </p:txBody>
      </p:sp>
    </p:spTree>
    <p:extLst>
      <p:ext uri="{BB962C8B-B14F-4D97-AF65-F5344CB8AC3E}">
        <p14:creationId xmlns:p14="http://schemas.microsoft.com/office/powerpoint/2010/main" val="16019697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thing it does</a:t>
            </a:r>
            <a:r>
              <a:rPr lang="en-US" baseline="0" dirty="0"/>
              <a:t> is put the return address on the stack so it knows where to go. </a:t>
            </a:r>
            <a:r>
              <a:rPr lang="en-US" dirty="0"/>
              <a:t>The saved frame pointer is a static</a:t>
            </a:r>
            <a:r>
              <a:rPr lang="en-US" baseline="0" dirty="0"/>
              <a:t> </a:t>
            </a:r>
            <a:r>
              <a:rPr lang="en-US" dirty="0"/>
              <a:t>way to have access to local variables.</a:t>
            </a:r>
          </a:p>
          <a:p>
            <a:endParaRPr lang="en-US" dirty="0"/>
          </a:p>
          <a:p>
            <a:r>
              <a:rPr lang="en-US" dirty="0"/>
              <a:t>FP – 8 = user</a:t>
            </a:r>
          </a:p>
          <a:p>
            <a:r>
              <a:rPr lang="en-US" dirty="0"/>
              <a:t>FP</a:t>
            </a:r>
            <a:r>
              <a:rPr lang="en-US" baseline="0" dirty="0"/>
              <a:t> – 16 = hash</a:t>
            </a:r>
          </a:p>
          <a:p>
            <a:r>
              <a:rPr lang="en-US" baseline="0" dirty="0"/>
              <a:t>FP – 24 = pw</a:t>
            </a:r>
          </a:p>
          <a:p>
            <a:endParaRPr lang="en-US" baseline="0" dirty="0"/>
          </a:p>
          <a:p>
            <a:r>
              <a:rPr lang="en-US" baseline="0" dirty="0"/>
              <a:t>High memory is at the bottom.</a:t>
            </a:r>
            <a:endParaRPr lang="en-US" dirty="0"/>
          </a:p>
        </p:txBody>
      </p:sp>
      <p:sp>
        <p:nvSpPr>
          <p:cNvPr id="4" name="Slide Number Placeholder 3"/>
          <p:cNvSpPr>
            <a:spLocks noGrp="1"/>
          </p:cNvSpPr>
          <p:nvPr>
            <p:ph type="sldNum" sz="quarter" idx="10"/>
          </p:nvPr>
        </p:nvSpPr>
        <p:spPr/>
        <p:txBody>
          <a:bodyPr/>
          <a:lstStyle/>
          <a:p>
            <a:fld id="{18631174-1C9F-49AB-BD57-57B9F629DC86}" type="slidenum">
              <a:rPr lang="en-US" smtClean="0"/>
              <a:t>58</a:t>
            </a:fld>
            <a:endParaRPr lang="en-US"/>
          </a:p>
        </p:txBody>
      </p:sp>
    </p:spTree>
    <p:extLst>
      <p:ext uri="{BB962C8B-B14F-4D97-AF65-F5344CB8AC3E}">
        <p14:creationId xmlns:p14="http://schemas.microsoft.com/office/powerpoint/2010/main" val="16019697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4274" name="Rectangle 6"/>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a:tabLst>
                <a:tab pos="649628" algn="l"/>
                <a:tab pos="1299256" algn="l"/>
                <a:tab pos="1948884" algn="l"/>
                <a:tab pos="2598511" algn="l"/>
              </a:tabLst>
              <a:defRPr>
                <a:solidFill>
                  <a:schemeClr val="tx1"/>
                </a:solidFill>
                <a:latin typeface="Arial" charset="0"/>
                <a:ea typeface="Bitstream Vera Sans" charset="0"/>
                <a:cs typeface="Bitstream Vera Sans" charset="0"/>
              </a:defRPr>
            </a:lvl1pPr>
            <a:lvl2pPr marL="666723" indent="-256432" eaLnBrk="0">
              <a:tabLst>
                <a:tab pos="649628" algn="l"/>
                <a:tab pos="1299256" algn="l"/>
                <a:tab pos="1948884" algn="l"/>
                <a:tab pos="2598511" algn="l"/>
              </a:tabLst>
              <a:defRPr>
                <a:solidFill>
                  <a:schemeClr val="tx1"/>
                </a:solidFill>
                <a:latin typeface="Arial" charset="0"/>
                <a:ea typeface="Bitstream Vera Sans" charset="0"/>
                <a:cs typeface="Bitstream Vera Sans" charset="0"/>
              </a:defRPr>
            </a:lvl2pPr>
            <a:lvl3pPr marL="1025728" indent="-205146" eaLnBrk="0">
              <a:tabLst>
                <a:tab pos="649628" algn="l"/>
                <a:tab pos="1299256" algn="l"/>
                <a:tab pos="1948884" algn="l"/>
                <a:tab pos="2598511" algn="l"/>
              </a:tabLst>
              <a:defRPr>
                <a:solidFill>
                  <a:schemeClr val="tx1"/>
                </a:solidFill>
                <a:latin typeface="Arial" charset="0"/>
                <a:ea typeface="Bitstream Vera Sans" charset="0"/>
                <a:cs typeface="Bitstream Vera Sans" charset="0"/>
              </a:defRPr>
            </a:lvl3pPr>
            <a:lvl4pPr marL="1436019" indent="-205146" eaLnBrk="0">
              <a:tabLst>
                <a:tab pos="649628" algn="l"/>
                <a:tab pos="1299256" algn="l"/>
                <a:tab pos="1948884" algn="l"/>
                <a:tab pos="2598511" algn="l"/>
              </a:tabLst>
              <a:defRPr>
                <a:solidFill>
                  <a:schemeClr val="tx1"/>
                </a:solidFill>
                <a:latin typeface="Arial" charset="0"/>
                <a:ea typeface="Bitstream Vera Sans" charset="0"/>
                <a:cs typeface="Bitstream Vera Sans" charset="0"/>
              </a:defRPr>
            </a:lvl4pPr>
            <a:lvl5pPr marL="1846311" indent="-205146" eaLnBrk="0">
              <a:tabLst>
                <a:tab pos="649628" algn="l"/>
                <a:tab pos="1299256" algn="l"/>
                <a:tab pos="1948884" algn="l"/>
                <a:tab pos="2598511" algn="l"/>
              </a:tabLst>
              <a:defRPr>
                <a:solidFill>
                  <a:schemeClr val="tx1"/>
                </a:solidFill>
                <a:latin typeface="Arial" charset="0"/>
                <a:ea typeface="Bitstream Vera Sans" charset="0"/>
                <a:cs typeface="Bitstream Vera Sans" charset="0"/>
              </a:defRPr>
            </a:lvl5pPr>
            <a:lvl6pPr marL="2256602" indent="-205146" defTabSz="410291" eaLnBrk="0" fontAlgn="base" hangingPunct="0">
              <a:lnSpc>
                <a:spcPct val="104000"/>
              </a:lnSpc>
              <a:spcBef>
                <a:spcPct val="0"/>
              </a:spcBef>
              <a:spcAft>
                <a:spcPct val="0"/>
              </a:spcAft>
              <a:buClr>
                <a:srgbClr val="000000"/>
              </a:buClr>
              <a:buSzPct val="45000"/>
              <a:buFont typeface="Wingdings" pitchFamily="2" charset="2"/>
              <a:tabLst>
                <a:tab pos="649628" algn="l"/>
                <a:tab pos="1299256" algn="l"/>
                <a:tab pos="1948884" algn="l"/>
                <a:tab pos="2598511" algn="l"/>
              </a:tabLst>
              <a:defRPr>
                <a:solidFill>
                  <a:schemeClr val="tx1"/>
                </a:solidFill>
                <a:latin typeface="Arial" charset="0"/>
                <a:ea typeface="Bitstream Vera Sans" charset="0"/>
                <a:cs typeface="Bitstream Vera Sans" charset="0"/>
              </a:defRPr>
            </a:lvl6pPr>
            <a:lvl7pPr marL="2666893" indent="-205146" defTabSz="410291" eaLnBrk="0" fontAlgn="base" hangingPunct="0">
              <a:lnSpc>
                <a:spcPct val="104000"/>
              </a:lnSpc>
              <a:spcBef>
                <a:spcPct val="0"/>
              </a:spcBef>
              <a:spcAft>
                <a:spcPct val="0"/>
              </a:spcAft>
              <a:buClr>
                <a:srgbClr val="000000"/>
              </a:buClr>
              <a:buSzPct val="45000"/>
              <a:buFont typeface="Wingdings" pitchFamily="2" charset="2"/>
              <a:tabLst>
                <a:tab pos="649628" algn="l"/>
                <a:tab pos="1299256" algn="l"/>
                <a:tab pos="1948884" algn="l"/>
                <a:tab pos="2598511" algn="l"/>
              </a:tabLst>
              <a:defRPr>
                <a:solidFill>
                  <a:schemeClr val="tx1"/>
                </a:solidFill>
                <a:latin typeface="Arial" charset="0"/>
                <a:ea typeface="Bitstream Vera Sans" charset="0"/>
                <a:cs typeface="Bitstream Vera Sans" charset="0"/>
              </a:defRPr>
            </a:lvl7pPr>
            <a:lvl8pPr marL="3077185" indent="-205146" defTabSz="410291" eaLnBrk="0" fontAlgn="base" hangingPunct="0">
              <a:lnSpc>
                <a:spcPct val="104000"/>
              </a:lnSpc>
              <a:spcBef>
                <a:spcPct val="0"/>
              </a:spcBef>
              <a:spcAft>
                <a:spcPct val="0"/>
              </a:spcAft>
              <a:buClr>
                <a:srgbClr val="000000"/>
              </a:buClr>
              <a:buSzPct val="45000"/>
              <a:buFont typeface="Wingdings" pitchFamily="2" charset="2"/>
              <a:tabLst>
                <a:tab pos="649628" algn="l"/>
                <a:tab pos="1299256" algn="l"/>
                <a:tab pos="1948884" algn="l"/>
                <a:tab pos="2598511" algn="l"/>
              </a:tabLst>
              <a:defRPr>
                <a:solidFill>
                  <a:schemeClr val="tx1"/>
                </a:solidFill>
                <a:latin typeface="Arial" charset="0"/>
                <a:ea typeface="Bitstream Vera Sans" charset="0"/>
                <a:cs typeface="Bitstream Vera Sans" charset="0"/>
              </a:defRPr>
            </a:lvl8pPr>
            <a:lvl9pPr marL="3487476" indent="-205146" defTabSz="410291" eaLnBrk="0" fontAlgn="base" hangingPunct="0">
              <a:lnSpc>
                <a:spcPct val="104000"/>
              </a:lnSpc>
              <a:spcBef>
                <a:spcPct val="0"/>
              </a:spcBef>
              <a:spcAft>
                <a:spcPct val="0"/>
              </a:spcAft>
              <a:buClr>
                <a:srgbClr val="000000"/>
              </a:buClr>
              <a:buSzPct val="45000"/>
              <a:buFont typeface="Wingdings" pitchFamily="2" charset="2"/>
              <a:tabLst>
                <a:tab pos="649628" algn="l"/>
                <a:tab pos="1299256" algn="l"/>
                <a:tab pos="1948884" algn="l"/>
                <a:tab pos="2598511" algn="l"/>
              </a:tabLst>
              <a:defRPr>
                <a:solidFill>
                  <a:schemeClr val="tx1"/>
                </a:solidFill>
                <a:latin typeface="Arial" charset="0"/>
                <a:ea typeface="Bitstream Vera Sans" charset="0"/>
                <a:cs typeface="Bitstream Vera Sans" charset="0"/>
              </a:defRPr>
            </a:lvl9pPr>
          </a:lstStyle>
          <a:p>
            <a:pPr eaLnBrk="1"/>
            <a:fld id="{E85D9EA5-74D3-4728-BF6D-ACC3F3D8FE96}" type="slidenum">
              <a:rPr lang="en-GB">
                <a:solidFill>
                  <a:srgbClr val="000000"/>
                </a:solidFill>
                <a:latin typeface="Times New Roman" pitchFamily="16" charset="0"/>
              </a:rPr>
              <a:pPr eaLnBrk="1"/>
              <a:t>25</a:t>
            </a:fld>
            <a:endParaRPr lang="en-GB">
              <a:solidFill>
                <a:srgbClr val="000000"/>
              </a:solidFill>
              <a:latin typeface="Times New Roman" pitchFamily="16" charset="0"/>
            </a:endParaRPr>
          </a:p>
        </p:txBody>
      </p:sp>
      <p:sp>
        <p:nvSpPr>
          <p:cNvPr id="54275" name="Rectangle 1"/>
          <p:cNvSpPr>
            <a:spLocks noGrp="1" noRot="1" noChangeAspect="1" noChangeArrowheads="1" noTextEdit="1"/>
          </p:cNvSpPr>
          <p:nvPr>
            <p:ph type="sldImg"/>
          </p:nvPr>
        </p:nvSpPr>
        <p:spPr>
          <a:xfrm>
            <a:off x="1143000" y="693738"/>
            <a:ext cx="4572000" cy="3429000"/>
          </a:xfrm>
          <a:solidFill>
            <a:srgbClr val="FFFFFF"/>
          </a:solidFill>
          <a:ln>
            <a:solidFill>
              <a:srgbClr val="000000"/>
            </a:solidFill>
            <a:miter lim="800000"/>
            <a:headEnd/>
            <a:tailEnd/>
          </a:ln>
        </p:spPr>
      </p:sp>
      <p:sp>
        <p:nvSpPr>
          <p:cNvPr id="54276" name="Rectangle 2"/>
          <p:cNvSpPr>
            <a:spLocks noGrp="1" noChangeArrowheads="1"/>
          </p:cNvSpPr>
          <p:nvPr>
            <p:ph type="body" idx="1"/>
          </p:nvPr>
        </p:nvSpPr>
        <p:spPr>
          <a:xfrm>
            <a:off x="686360" y="4342535"/>
            <a:ext cx="5486681" cy="4114511"/>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thing it does</a:t>
            </a:r>
            <a:r>
              <a:rPr lang="en-US" baseline="0" dirty="0"/>
              <a:t> is put the return address on the stack so it knows where to go. </a:t>
            </a:r>
            <a:r>
              <a:rPr lang="en-US" dirty="0"/>
              <a:t>The saved frame pointer is a static</a:t>
            </a:r>
            <a:r>
              <a:rPr lang="en-US" baseline="0" dirty="0"/>
              <a:t> </a:t>
            </a:r>
            <a:r>
              <a:rPr lang="en-US" dirty="0"/>
              <a:t>way to have access to local variables.</a:t>
            </a:r>
          </a:p>
          <a:p>
            <a:endParaRPr lang="en-US" dirty="0"/>
          </a:p>
          <a:p>
            <a:r>
              <a:rPr lang="en-US" dirty="0"/>
              <a:t>FP – 8 = user</a:t>
            </a:r>
          </a:p>
          <a:p>
            <a:r>
              <a:rPr lang="en-US" dirty="0"/>
              <a:t>FP</a:t>
            </a:r>
            <a:r>
              <a:rPr lang="en-US" baseline="0" dirty="0"/>
              <a:t> – 16 = hash</a:t>
            </a:r>
          </a:p>
          <a:p>
            <a:r>
              <a:rPr lang="en-US" baseline="0" dirty="0"/>
              <a:t>FP – 24 = pw</a:t>
            </a:r>
          </a:p>
          <a:p>
            <a:endParaRPr lang="en-US" baseline="0" dirty="0"/>
          </a:p>
          <a:p>
            <a:r>
              <a:rPr lang="en-US" baseline="0" dirty="0"/>
              <a:t>High memory is at the bottom.</a:t>
            </a:r>
            <a:endParaRPr lang="en-US" dirty="0"/>
          </a:p>
        </p:txBody>
      </p:sp>
      <p:sp>
        <p:nvSpPr>
          <p:cNvPr id="4" name="Slide Number Placeholder 3"/>
          <p:cNvSpPr>
            <a:spLocks noGrp="1"/>
          </p:cNvSpPr>
          <p:nvPr>
            <p:ph type="sldNum" sz="quarter" idx="10"/>
          </p:nvPr>
        </p:nvSpPr>
        <p:spPr/>
        <p:txBody>
          <a:bodyPr/>
          <a:lstStyle/>
          <a:p>
            <a:fld id="{18631174-1C9F-49AB-BD57-57B9F629DC86}" type="slidenum">
              <a:rPr lang="en-US" smtClean="0"/>
              <a:t>59</a:t>
            </a:fld>
            <a:endParaRPr lang="en-US"/>
          </a:p>
        </p:txBody>
      </p:sp>
    </p:spTree>
    <p:extLst>
      <p:ext uri="{BB962C8B-B14F-4D97-AF65-F5344CB8AC3E}">
        <p14:creationId xmlns:p14="http://schemas.microsoft.com/office/powerpoint/2010/main" val="160196973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thing it does</a:t>
            </a:r>
            <a:r>
              <a:rPr lang="en-US" baseline="0" dirty="0"/>
              <a:t> is put the return address on the stack so it knows where to go. </a:t>
            </a:r>
            <a:r>
              <a:rPr lang="en-US" dirty="0"/>
              <a:t>The saved frame pointer is a static</a:t>
            </a:r>
            <a:r>
              <a:rPr lang="en-US" baseline="0" dirty="0"/>
              <a:t> </a:t>
            </a:r>
            <a:r>
              <a:rPr lang="en-US" dirty="0"/>
              <a:t>way to have access to local variables.</a:t>
            </a:r>
          </a:p>
          <a:p>
            <a:endParaRPr lang="en-US" dirty="0"/>
          </a:p>
          <a:p>
            <a:r>
              <a:rPr lang="en-US" dirty="0"/>
              <a:t>FP – 8 = user</a:t>
            </a:r>
          </a:p>
          <a:p>
            <a:r>
              <a:rPr lang="en-US" dirty="0"/>
              <a:t>FP</a:t>
            </a:r>
            <a:r>
              <a:rPr lang="en-US" baseline="0" dirty="0"/>
              <a:t> – 16 = hash</a:t>
            </a:r>
          </a:p>
          <a:p>
            <a:r>
              <a:rPr lang="en-US" baseline="0" dirty="0"/>
              <a:t>FP – 24 = pw</a:t>
            </a:r>
          </a:p>
          <a:p>
            <a:endParaRPr lang="en-US" baseline="0" dirty="0"/>
          </a:p>
          <a:p>
            <a:r>
              <a:rPr lang="en-US" baseline="0" dirty="0"/>
              <a:t>High memory is at the bottom.</a:t>
            </a:r>
            <a:endParaRPr lang="en-US" dirty="0"/>
          </a:p>
        </p:txBody>
      </p:sp>
      <p:sp>
        <p:nvSpPr>
          <p:cNvPr id="4" name="Slide Number Placeholder 3"/>
          <p:cNvSpPr>
            <a:spLocks noGrp="1"/>
          </p:cNvSpPr>
          <p:nvPr>
            <p:ph type="sldNum" sz="quarter" idx="10"/>
          </p:nvPr>
        </p:nvSpPr>
        <p:spPr/>
        <p:txBody>
          <a:bodyPr/>
          <a:lstStyle/>
          <a:p>
            <a:fld id="{18631174-1C9F-49AB-BD57-57B9F629DC86}" type="slidenum">
              <a:rPr lang="en-US" smtClean="0"/>
              <a:t>60</a:t>
            </a:fld>
            <a:endParaRPr lang="en-US"/>
          </a:p>
        </p:txBody>
      </p:sp>
    </p:spTree>
    <p:extLst>
      <p:ext uri="{BB962C8B-B14F-4D97-AF65-F5344CB8AC3E}">
        <p14:creationId xmlns:p14="http://schemas.microsoft.com/office/powerpoint/2010/main" val="16019697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“non-control</a:t>
            </a:r>
            <a:r>
              <a:rPr lang="en-US" baseline="0" dirty="0"/>
              <a:t> data attack” because you’re not executing any code just modifying the behavior based on user data</a:t>
            </a:r>
            <a:endParaRPr lang="en-US" dirty="0"/>
          </a:p>
        </p:txBody>
      </p:sp>
      <p:sp>
        <p:nvSpPr>
          <p:cNvPr id="4" name="Slide Number Placeholder 3"/>
          <p:cNvSpPr>
            <a:spLocks noGrp="1"/>
          </p:cNvSpPr>
          <p:nvPr>
            <p:ph type="sldNum" sz="quarter" idx="10"/>
          </p:nvPr>
        </p:nvSpPr>
        <p:spPr/>
        <p:txBody>
          <a:bodyPr/>
          <a:lstStyle/>
          <a:p>
            <a:fld id="{18631174-1C9F-49AB-BD57-57B9F629DC86}" type="slidenum">
              <a:rPr lang="en-US" smtClean="0"/>
              <a:t>61</a:t>
            </a:fld>
            <a:endParaRPr lang="en-US"/>
          </a:p>
        </p:txBody>
      </p:sp>
    </p:spTree>
    <p:extLst>
      <p:ext uri="{BB962C8B-B14F-4D97-AF65-F5344CB8AC3E}">
        <p14:creationId xmlns:p14="http://schemas.microsoft.com/office/powerpoint/2010/main" val="373026171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attacker overwrites</a:t>
            </a:r>
            <a:r>
              <a:rPr lang="en-US" baseline="0" dirty="0"/>
              <a:t> the pw with the </a:t>
            </a:r>
            <a:r>
              <a:rPr lang="en-US" baseline="0" dirty="0" err="1"/>
              <a:t>hashpw</a:t>
            </a:r>
            <a:r>
              <a:rPr lang="en-US" baseline="0" dirty="0"/>
              <a:t> value – because hash and pw not are equal the evaluation succeeds and the attacker gains access.  This was a real vulnerability.</a:t>
            </a:r>
            <a:endParaRPr lang="en-US" dirty="0"/>
          </a:p>
        </p:txBody>
      </p:sp>
      <p:sp>
        <p:nvSpPr>
          <p:cNvPr id="4" name="Slide Number Placeholder 3"/>
          <p:cNvSpPr>
            <a:spLocks noGrp="1"/>
          </p:cNvSpPr>
          <p:nvPr>
            <p:ph type="sldNum" sz="quarter" idx="10"/>
          </p:nvPr>
        </p:nvSpPr>
        <p:spPr/>
        <p:txBody>
          <a:bodyPr/>
          <a:lstStyle/>
          <a:p>
            <a:fld id="{18631174-1C9F-49AB-BD57-57B9F629DC86}" type="slidenum">
              <a:rPr lang="en-US" smtClean="0"/>
              <a:t>62</a:t>
            </a:fld>
            <a:endParaRPr lang="en-US"/>
          </a:p>
        </p:txBody>
      </p:sp>
    </p:spTree>
    <p:extLst>
      <p:ext uri="{BB962C8B-B14F-4D97-AF65-F5344CB8AC3E}">
        <p14:creationId xmlns:p14="http://schemas.microsoft.com/office/powerpoint/2010/main" val="160196973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Intel is little endian</a:t>
            </a:r>
          </a:p>
        </p:txBody>
      </p:sp>
      <p:sp>
        <p:nvSpPr>
          <p:cNvPr id="4" name="Slide Number Placeholder 3"/>
          <p:cNvSpPr>
            <a:spLocks noGrp="1"/>
          </p:cNvSpPr>
          <p:nvPr>
            <p:ph type="sldNum" sz="quarter" idx="10"/>
          </p:nvPr>
        </p:nvSpPr>
        <p:spPr/>
        <p:txBody>
          <a:bodyPr/>
          <a:lstStyle/>
          <a:p>
            <a:fld id="{18631174-1C9F-49AB-BD57-57B9F629DC86}" type="slidenum">
              <a:rPr lang="en-US" smtClean="0"/>
              <a:t>64</a:t>
            </a:fld>
            <a:endParaRPr lang="en-US"/>
          </a:p>
        </p:txBody>
      </p:sp>
    </p:spTree>
    <p:extLst>
      <p:ext uri="{BB962C8B-B14F-4D97-AF65-F5344CB8AC3E}">
        <p14:creationId xmlns:p14="http://schemas.microsoft.com/office/powerpoint/2010/main" val="160196973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we’ve removed the if</a:t>
            </a:r>
            <a:r>
              <a:rPr lang="en-US" baseline="0" dirty="0"/>
              <a:t> statement – so how do we get it to print out “you win!”?</a:t>
            </a:r>
            <a:endParaRPr lang="en-US" dirty="0"/>
          </a:p>
        </p:txBody>
      </p:sp>
      <p:sp>
        <p:nvSpPr>
          <p:cNvPr id="4" name="Slide Number Placeholder 3"/>
          <p:cNvSpPr>
            <a:spLocks noGrp="1"/>
          </p:cNvSpPr>
          <p:nvPr>
            <p:ph type="sldNum" sz="quarter" idx="10"/>
          </p:nvPr>
        </p:nvSpPr>
        <p:spPr/>
        <p:txBody>
          <a:bodyPr/>
          <a:lstStyle/>
          <a:p>
            <a:fld id="{18631174-1C9F-49AB-BD57-57B9F629DC86}" type="slidenum">
              <a:rPr lang="en-US" smtClean="0"/>
              <a:t>65</a:t>
            </a:fld>
            <a:endParaRPr lang="en-US"/>
          </a:p>
        </p:txBody>
      </p:sp>
    </p:spTree>
    <p:extLst>
      <p:ext uri="{BB962C8B-B14F-4D97-AF65-F5344CB8AC3E}">
        <p14:creationId xmlns:p14="http://schemas.microsoft.com/office/powerpoint/2010/main" val="25819642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Intel is little endian</a:t>
            </a:r>
          </a:p>
        </p:txBody>
      </p:sp>
      <p:sp>
        <p:nvSpPr>
          <p:cNvPr id="4" name="Slide Number Placeholder 3"/>
          <p:cNvSpPr>
            <a:spLocks noGrp="1"/>
          </p:cNvSpPr>
          <p:nvPr>
            <p:ph type="sldNum" sz="quarter" idx="10"/>
          </p:nvPr>
        </p:nvSpPr>
        <p:spPr/>
        <p:txBody>
          <a:bodyPr/>
          <a:lstStyle/>
          <a:p>
            <a:fld id="{18631174-1C9F-49AB-BD57-57B9F629DC86}" type="slidenum">
              <a:rPr lang="en-US" smtClean="0"/>
              <a:t>66</a:t>
            </a:fld>
            <a:endParaRPr lang="en-US"/>
          </a:p>
        </p:txBody>
      </p:sp>
    </p:spTree>
    <p:extLst>
      <p:ext uri="{BB962C8B-B14F-4D97-AF65-F5344CB8AC3E}">
        <p14:creationId xmlns:p14="http://schemas.microsoft.com/office/powerpoint/2010/main" val="160196973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0x90</a:t>
            </a:r>
            <a:r>
              <a:rPr lang="en-US" baseline="0" dirty="0"/>
              <a:t> is NOP in Intel assembly; if we miscalculate a number of bytes it will hit the NOP and keep going.</a:t>
            </a:r>
          </a:p>
          <a:p>
            <a:endParaRPr lang="en-US" baseline="0" dirty="0"/>
          </a:p>
          <a:p>
            <a:r>
              <a:rPr lang="en-US" baseline="0" dirty="0"/>
              <a:t>0 is used to end the character array</a:t>
            </a:r>
            <a:endParaRPr lang="en-US" dirty="0"/>
          </a:p>
        </p:txBody>
      </p:sp>
      <p:sp>
        <p:nvSpPr>
          <p:cNvPr id="4" name="Slide Number Placeholder 3"/>
          <p:cNvSpPr>
            <a:spLocks noGrp="1"/>
          </p:cNvSpPr>
          <p:nvPr>
            <p:ph type="sldNum" sz="quarter" idx="10"/>
          </p:nvPr>
        </p:nvSpPr>
        <p:spPr/>
        <p:txBody>
          <a:bodyPr/>
          <a:lstStyle/>
          <a:p>
            <a:fld id="{18631174-1C9F-49AB-BD57-57B9F629DC86}" type="slidenum">
              <a:rPr lang="en-US" smtClean="0"/>
              <a:t>67</a:t>
            </a:fld>
            <a:endParaRPr lang="en-US"/>
          </a:p>
        </p:txBody>
      </p:sp>
    </p:spTree>
    <p:extLst>
      <p:ext uri="{BB962C8B-B14F-4D97-AF65-F5344CB8AC3E}">
        <p14:creationId xmlns:p14="http://schemas.microsoft.com/office/powerpoint/2010/main" val="25819642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Intel is little endian</a:t>
            </a:r>
          </a:p>
        </p:txBody>
      </p:sp>
      <p:sp>
        <p:nvSpPr>
          <p:cNvPr id="4" name="Slide Number Placeholder 3"/>
          <p:cNvSpPr>
            <a:spLocks noGrp="1"/>
          </p:cNvSpPr>
          <p:nvPr>
            <p:ph type="sldNum" sz="quarter" idx="10"/>
          </p:nvPr>
        </p:nvSpPr>
        <p:spPr/>
        <p:txBody>
          <a:bodyPr/>
          <a:lstStyle/>
          <a:p>
            <a:fld id="{18631174-1C9F-49AB-BD57-57B9F629DC86}" type="slidenum">
              <a:rPr lang="en-US" smtClean="0"/>
              <a:t>68</a:t>
            </a:fld>
            <a:endParaRPr lang="en-US"/>
          </a:p>
        </p:txBody>
      </p:sp>
    </p:spTree>
    <p:extLst>
      <p:ext uri="{BB962C8B-B14F-4D97-AF65-F5344CB8AC3E}">
        <p14:creationId xmlns:p14="http://schemas.microsoft.com/office/powerpoint/2010/main" val="160196973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thing it does</a:t>
            </a:r>
            <a:r>
              <a:rPr lang="en-US" baseline="0" dirty="0"/>
              <a:t> is put the return address on the stack so it knows where to go. </a:t>
            </a:r>
            <a:r>
              <a:rPr lang="en-US" dirty="0"/>
              <a:t>The saved frame pointer is a static</a:t>
            </a:r>
            <a:r>
              <a:rPr lang="en-US" baseline="0" dirty="0"/>
              <a:t> </a:t>
            </a:r>
            <a:r>
              <a:rPr lang="en-US" dirty="0"/>
              <a:t>way to have access to local variables.</a:t>
            </a:r>
          </a:p>
          <a:p>
            <a:endParaRPr lang="en-US" dirty="0"/>
          </a:p>
          <a:p>
            <a:r>
              <a:rPr lang="en-US" dirty="0"/>
              <a:t>FP – 8 = user</a:t>
            </a:r>
          </a:p>
          <a:p>
            <a:r>
              <a:rPr lang="en-US" dirty="0"/>
              <a:t>FP</a:t>
            </a:r>
            <a:r>
              <a:rPr lang="en-US" baseline="0" dirty="0"/>
              <a:t> – 16 = hash</a:t>
            </a:r>
          </a:p>
          <a:p>
            <a:r>
              <a:rPr lang="en-US" baseline="0" dirty="0"/>
              <a:t>FP – 24 = pw</a:t>
            </a:r>
          </a:p>
          <a:p>
            <a:endParaRPr lang="en-US" baseline="0" dirty="0"/>
          </a:p>
          <a:p>
            <a:r>
              <a:rPr lang="en-US" baseline="0" dirty="0"/>
              <a:t>High memory is at the bottom.</a:t>
            </a:r>
            <a:endParaRPr lang="en-US" dirty="0"/>
          </a:p>
        </p:txBody>
      </p:sp>
      <p:sp>
        <p:nvSpPr>
          <p:cNvPr id="4" name="Slide Number Placeholder 3"/>
          <p:cNvSpPr>
            <a:spLocks noGrp="1"/>
          </p:cNvSpPr>
          <p:nvPr>
            <p:ph type="sldNum" sz="quarter" idx="10"/>
          </p:nvPr>
        </p:nvSpPr>
        <p:spPr/>
        <p:txBody>
          <a:bodyPr/>
          <a:lstStyle/>
          <a:p>
            <a:fld id="{18631174-1C9F-49AB-BD57-57B9F629DC86}" type="slidenum">
              <a:rPr lang="en-US" smtClean="0"/>
              <a:t>69</a:t>
            </a:fld>
            <a:endParaRPr lang="en-US"/>
          </a:p>
        </p:txBody>
      </p:sp>
    </p:spTree>
    <p:extLst>
      <p:ext uri="{BB962C8B-B14F-4D97-AF65-F5344CB8AC3E}">
        <p14:creationId xmlns:p14="http://schemas.microsoft.com/office/powerpoint/2010/main" val="16019697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Automatic – automatically by the compiler – local variables in a function – </a:t>
            </a:r>
          </a:p>
          <a:p>
            <a:r>
              <a:rPr lang="en-US" dirty="0"/>
              <a:t>Static – global or static variables; initialized at runtime; only die when the program ends</a:t>
            </a:r>
          </a:p>
          <a:p>
            <a:r>
              <a:rPr lang="en-US" dirty="0"/>
              <a:t>Dynamic – as you need</a:t>
            </a:r>
            <a:r>
              <a:rPr lang="en-US" baseline="0" dirty="0"/>
              <a:t> (</a:t>
            </a:r>
            <a:r>
              <a:rPr lang="en-US" baseline="0" dirty="0" err="1"/>
              <a:t>malloc</a:t>
            </a:r>
            <a:r>
              <a:rPr lang="en-US" baseline="0" dirty="0"/>
              <a:t> and free in C; new and delete in C++)</a:t>
            </a:r>
          </a:p>
          <a:p>
            <a:endParaRPr lang="en-US" baseline="0" dirty="0"/>
          </a:p>
          <a:p>
            <a:r>
              <a:rPr lang="en-US" baseline="0" dirty="0"/>
              <a:t>Appropriate use – bound checks and type checks all must occur; very error prone typical bugs – buffer overflow, dangling pointers (pointers to memory that has been de-allocated); double free (special case of double pointers assuming memory hasn’t been freed yet and is freed again) memory leaks – memory is never de-allocated and eating resources.  For efficiency reasons the compiler doesn’t check for these things at compile time.  Compiler can do whatever it wants at compile time.  Response is undefined in the C-standard.</a:t>
            </a:r>
          </a:p>
        </p:txBody>
      </p:sp>
      <p:sp>
        <p:nvSpPr>
          <p:cNvPr id="4" name="Slide Number Placeholder 3"/>
          <p:cNvSpPr>
            <a:spLocks noGrp="1"/>
          </p:cNvSpPr>
          <p:nvPr>
            <p:ph type="sldNum" sz="quarter" idx="10"/>
          </p:nvPr>
        </p:nvSpPr>
        <p:spPr/>
        <p:txBody>
          <a:bodyPr/>
          <a:lstStyle/>
          <a:p>
            <a:fld id="{18631174-1C9F-49AB-BD57-57B9F629DC86}" type="slidenum">
              <a:rPr lang="en-US" smtClean="0"/>
              <a:t>26</a:t>
            </a:fld>
            <a:endParaRPr lang="en-US"/>
          </a:p>
        </p:txBody>
      </p:sp>
    </p:spTree>
    <p:extLst>
      <p:ext uri="{BB962C8B-B14F-4D97-AF65-F5344CB8AC3E}">
        <p14:creationId xmlns:p14="http://schemas.microsoft.com/office/powerpoint/2010/main" val="57661267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thing it does</a:t>
            </a:r>
            <a:r>
              <a:rPr lang="en-US" baseline="0" dirty="0"/>
              <a:t> is put the return address on the stack so it knows where to go. </a:t>
            </a:r>
            <a:r>
              <a:rPr lang="en-US" dirty="0"/>
              <a:t>The saved frame pointer is a static</a:t>
            </a:r>
            <a:r>
              <a:rPr lang="en-US" baseline="0" dirty="0"/>
              <a:t> </a:t>
            </a:r>
            <a:r>
              <a:rPr lang="en-US" dirty="0"/>
              <a:t>way to have access to local variables.</a:t>
            </a:r>
          </a:p>
          <a:p>
            <a:endParaRPr lang="en-US" dirty="0"/>
          </a:p>
          <a:p>
            <a:r>
              <a:rPr lang="en-US" dirty="0"/>
              <a:t>FP – 8 = user</a:t>
            </a:r>
          </a:p>
          <a:p>
            <a:r>
              <a:rPr lang="en-US" dirty="0"/>
              <a:t>FP</a:t>
            </a:r>
            <a:r>
              <a:rPr lang="en-US" baseline="0" dirty="0"/>
              <a:t> – 16 = hash</a:t>
            </a:r>
          </a:p>
          <a:p>
            <a:r>
              <a:rPr lang="en-US" baseline="0" dirty="0"/>
              <a:t>FP – 24 = pw</a:t>
            </a:r>
          </a:p>
          <a:p>
            <a:endParaRPr lang="en-US" baseline="0" dirty="0"/>
          </a:p>
          <a:p>
            <a:r>
              <a:rPr lang="en-US" baseline="0" dirty="0"/>
              <a:t>High memory is at the bottom.</a:t>
            </a:r>
            <a:endParaRPr lang="en-US" dirty="0"/>
          </a:p>
        </p:txBody>
      </p:sp>
      <p:sp>
        <p:nvSpPr>
          <p:cNvPr id="4" name="Slide Number Placeholder 3"/>
          <p:cNvSpPr>
            <a:spLocks noGrp="1"/>
          </p:cNvSpPr>
          <p:nvPr>
            <p:ph type="sldNum" sz="quarter" idx="10"/>
          </p:nvPr>
        </p:nvSpPr>
        <p:spPr/>
        <p:txBody>
          <a:bodyPr/>
          <a:lstStyle/>
          <a:p>
            <a:fld id="{18631174-1C9F-49AB-BD57-57B9F629DC86}" type="slidenum">
              <a:rPr lang="en-US" smtClean="0"/>
              <a:t>70</a:t>
            </a:fld>
            <a:endParaRPr lang="en-US"/>
          </a:p>
        </p:txBody>
      </p:sp>
    </p:spTree>
    <p:extLst>
      <p:ext uri="{BB962C8B-B14F-4D97-AF65-F5344CB8AC3E}">
        <p14:creationId xmlns:p14="http://schemas.microsoft.com/office/powerpoint/2010/main" val="160196973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the instruction</a:t>
            </a:r>
            <a:r>
              <a:rPr lang="en-US" baseline="0" dirty="0"/>
              <a:t> pointer points to the injected code and the stack is cleaned up by the epilogue of f1 – but that’s not important as we have succeeded in our goal.  We don’t care about the stack anymore at this point.</a:t>
            </a:r>
            <a:endParaRPr lang="en-US" dirty="0"/>
          </a:p>
        </p:txBody>
      </p:sp>
      <p:sp>
        <p:nvSpPr>
          <p:cNvPr id="4" name="Slide Number Placeholder 3"/>
          <p:cNvSpPr>
            <a:spLocks noGrp="1"/>
          </p:cNvSpPr>
          <p:nvPr>
            <p:ph type="sldNum" sz="quarter" idx="10"/>
          </p:nvPr>
        </p:nvSpPr>
        <p:spPr/>
        <p:txBody>
          <a:bodyPr/>
          <a:lstStyle/>
          <a:p>
            <a:fld id="{18631174-1C9F-49AB-BD57-57B9F629DC86}" type="slidenum">
              <a:rPr lang="en-US" smtClean="0"/>
              <a:t>71</a:t>
            </a:fld>
            <a:endParaRPr lang="en-US"/>
          </a:p>
        </p:txBody>
      </p:sp>
    </p:spTree>
    <p:extLst>
      <p:ext uri="{BB962C8B-B14F-4D97-AF65-F5344CB8AC3E}">
        <p14:creationId xmlns:p14="http://schemas.microsoft.com/office/powerpoint/2010/main" val="160196973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Depending on what</a:t>
            </a:r>
            <a:r>
              <a:rPr lang="en-US" baseline="0" dirty="0"/>
              <a:t> you pass into the program the memory location might change.  The stack will start at a static address however, because you have to accommodate the environment variables as well as variable length arguments the buffer might actually start in a slightly different place.</a:t>
            </a:r>
          </a:p>
          <a:p>
            <a:endParaRPr lang="en-US" baseline="0" dirty="0"/>
          </a:p>
          <a:p>
            <a:r>
              <a:rPr lang="en-US" baseline="0" dirty="0"/>
              <a:t>You can only get the shell code inserted as an environment variable if your running locally in the specified </a:t>
            </a:r>
            <a:r>
              <a:rPr lang="en-US" baseline="0" dirty="0" err="1"/>
              <a:t>environemnt</a:t>
            </a:r>
            <a:r>
              <a:rPr lang="en-US" baseline="0" dirty="0"/>
              <a:t>.</a:t>
            </a:r>
            <a:endParaRPr lang="en-US" dirty="0"/>
          </a:p>
        </p:txBody>
      </p:sp>
      <p:sp>
        <p:nvSpPr>
          <p:cNvPr id="4" name="Slide Number Placeholder 3"/>
          <p:cNvSpPr>
            <a:spLocks noGrp="1"/>
          </p:cNvSpPr>
          <p:nvPr>
            <p:ph type="sldNum" sz="quarter" idx="10"/>
          </p:nvPr>
        </p:nvSpPr>
        <p:spPr/>
        <p:txBody>
          <a:bodyPr/>
          <a:lstStyle/>
          <a:p>
            <a:fld id="{18631174-1C9F-49AB-BD57-57B9F629DC86}" type="slidenum">
              <a:rPr lang="en-US" smtClean="0"/>
              <a:t>72</a:t>
            </a:fld>
            <a:endParaRPr lang="en-US"/>
          </a:p>
        </p:txBody>
      </p:sp>
    </p:spTree>
    <p:extLst>
      <p:ext uri="{BB962C8B-B14F-4D97-AF65-F5344CB8AC3E}">
        <p14:creationId xmlns:p14="http://schemas.microsoft.com/office/powerpoint/2010/main" val="2737841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9394" name="Rectangle 6"/>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a:tabLst>
                <a:tab pos="649628" algn="l"/>
                <a:tab pos="1299256" algn="l"/>
                <a:tab pos="1948884" algn="l"/>
                <a:tab pos="2598511" algn="l"/>
              </a:tabLst>
              <a:defRPr>
                <a:solidFill>
                  <a:schemeClr val="tx1"/>
                </a:solidFill>
                <a:latin typeface="Arial" charset="0"/>
                <a:ea typeface="Bitstream Vera Sans" charset="0"/>
                <a:cs typeface="Bitstream Vera Sans" charset="0"/>
              </a:defRPr>
            </a:lvl1pPr>
            <a:lvl2pPr marL="666723" indent="-256432" eaLnBrk="0">
              <a:tabLst>
                <a:tab pos="649628" algn="l"/>
                <a:tab pos="1299256" algn="l"/>
                <a:tab pos="1948884" algn="l"/>
                <a:tab pos="2598511" algn="l"/>
              </a:tabLst>
              <a:defRPr>
                <a:solidFill>
                  <a:schemeClr val="tx1"/>
                </a:solidFill>
                <a:latin typeface="Arial" charset="0"/>
                <a:ea typeface="Bitstream Vera Sans" charset="0"/>
                <a:cs typeface="Bitstream Vera Sans" charset="0"/>
              </a:defRPr>
            </a:lvl2pPr>
            <a:lvl3pPr marL="1025728" indent="-205146" eaLnBrk="0">
              <a:tabLst>
                <a:tab pos="649628" algn="l"/>
                <a:tab pos="1299256" algn="l"/>
                <a:tab pos="1948884" algn="l"/>
                <a:tab pos="2598511" algn="l"/>
              </a:tabLst>
              <a:defRPr>
                <a:solidFill>
                  <a:schemeClr val="tx1"/>
                </a:solidFill>
                <a:latin typeface="Arial" charset="0"/>
                <a:ea typeface="Bitstream Vera Sans" charset="0"/>
                <a:cs typeface="Bitstream Vera Sans" charset="0"/>
              </a:defRPr>
            </a:lvl3pPr>
            <a:lvl4pPr marL="1436019" indent="-205146" eaLnBrk="0">
              <a:tabLst>
                <a:tab pos="649628" algn="l"/>
                <a:tab pos="1299256" algn="l"/>
                <a:tab pos="1948884" algn="l"/>
                <a:tab pos="2598511" algn="l"/>
              </a:tabLst>
              <a:defRPr>
                <a:solidFill>
                  <a:schemeClr val="tx1"/>
                </a:solidFill>
                <a:latin typeface="Arial" charset="0"/>
                <a:ea typeface="Bitstream Vera Sans" charset="0"/>
                <a:cs typeface="Bitstream Vera Sans" charset="0"/>
              </a:defRPr>
            </a:lvl4pPr>
            <a:lvl5pPr marL="1846311" indent="-205146" eaLnBrk="0">
              <a:tabLst>
                <a:tab pos="649628" algn="l"/>
                <a:tab pos="1299256" algn="l"/>
                <a:tab pos="1948884" algn="l"/>
                <a:tab pos="2598511" algn="l"/>
              </a:tabLst>
              <a:defRPr>
                <a:solidFill>
                  <a:schemeClr val="tx1"/>
                </a:solidFill>
                <a:latin typeface="Arial" charset="0"/>
                <a:ea typeface="Bitstream Vera Sans" charset="0"/>
                <a:cs typeface="Bitstream Vera Sans" charset="0"/>
              </a:defRPr>
            </a:lvl5pPr>
            <a:lvl6pPr marL="2256602" indent="-205146" defTabSz="410291" eaLnBrk="0" fontAlgn="base" hangingPunct="0">
              <a:lnSpc>
                <a:spcPct val="104000"/>
              </a:lnSpc>
              <a:spcBef>
                <a:spcPct val="0"/>
              </a:spcBef>
              <a:spcAft>
                <a:spcPct val="0"/>
              </a:spcAft>
              <a:buClr>
                <a:srgbClr val="000000"/>
              </a:buClr>
              <a:buSzPct val="45000"/>
              <a:buFont typeface="Wingdings" pitchFamily="2" charset="2"/>
              <a:tabLst>
                <a:tab pos="649628" algn="l"/>
                <a:tab pos="1299256" algn="l"/>
                <a:tab pos="1948884" algn="l"/>
                <a:tab pos="2598511" algn="l"/>
              </a:tabLst>
              <a:defRPr>
                <a:solidFill>
                  <a:schemeClr val="tx1"/>
                </a:solidFill>
                <a:latin typeface="Arial" charset="0"/>
                <a:ea typeface="Bitstream Vera Sans" charset="0"/>
                <a:cs typeface="Bitstream Vera Sans" charset="0"/>
              </a:defRPr>
            </a:lvl6pPr>
            <a:lvl7pPr marL="2666893" indent="-205146" defTabSz="410291" eaLnBrk="0" fontAlgn="base" hangingPunct="0">
              <a:lnSpc>
                <a:spcPct val="104000"/>
              </a:lnSpc>
              <a:spcBef>
                <a:spcPct val="0"/>
              </a:spcBef>
              <a:spcAft>
                <a:spcPct val="0"/>
              </a:spcAft>
              <a:buClr>
                <a:srgbClr val="000000"/>
              </a:buClr>
              <a:buSzPct val="45000"/>
              <a:buFont typeface="Wingdings" pitchFamily="2" charset="2"/>
              <a:tabLst>
                <a:tab pos="649628" algn="l"/>
                <a:tab pos="1299256" algn="l"/>
                <a:tab pos="1948884" algn="l"/>
                <a:tab pos="2598511" algn="l"/>
              </a:tabLst>
              <a:defRPr>
                <a:solidFill>
                  <a:schemeClr val="tx1"/>
                </a:solidFill>
                <a:latin typeface="Arial" charset="0"/>
                <a:ea typeface="Bitstream Vera Sans" charset="0"/>
                <a:cs typeface="Bitstream Vera Sans" charset="0"/>
              </a:defRPr>
            </a:lvl7pPr>
            <a:lvl8pPr marL="3077185" indent="-205146" defTabSz="410291" eaLnBrk="0" fontAlgn="base" hangingPunct="0">
              <a:lnSpc>
                <a:spcPct val="104000"/>
              </a:lnSpc>
              <a:spcBef>
                <a:spcPct val="0"/>
              </a:spcBef>
              <a:spcAft>
                <a:spcPct val="0"/>
              </a:spcAft>
              <a:buClr>
                <a:srgbClr val="000000"/>
              </a:buClr>
              <a:buSzPct val="45000"/>
              <a:buFont typeface="Wingdings" pitchFamily="2" charset="2"/>
              <a:tabLst>
                <a:tab pos="649628" algn="l"/>
                <a:tab pos="1299256" algn="l"/>
                <a:tab pos="1948884" algn="l"/>
                <a:tab pos="2598511" algn="l"/>
              </a:tabLst>
              <a:defRPr>
                <a:solidFill>
                  <a:schemeClr val="tx1"/>
                </a:solidFill>
                <a:latin typeface="Arial" charset="0"/>
                <a:ea typeface="Bitstream Vera Sans" charset="0"/>
                <a:cs typeface="Bitstream Vera Sans" charset="0"/>
              </a:defRPr>
            </a:lvl8pPr>
            <a:lvl9pPr marL="3487476" indent="-205146" defTabSz="410291" eaLnBrk="0" fontAlgn="base" hangingPunct="0">
              <a:lnSpc>
                <a:spcPct val="104000"/>
              </a:lnSpc>
              <a:spcBef>
                <a:spcPct val="0"/>
              </a:spcBef>
              <a:spcAft>
                <a:spcPct val="0"/>
              </a:spcAft>
              <a:buClr>
                <a:srgbClr val="000000"/>
              </a:buClr>
              <a:buSzPct val="45000"/>
              <a:buFont typeface="Wingdings" pitchFamily="2" charset="2"/>
              <a:tabLst>
                <a:tab pos="649628" algn="l"/>
                <a:tab pos="1299256" algn="l"/>
                <a:tab pos="1948884" algn="l"/>
                <a:tab pos="2598511" algn="l"/>
              </a:tabLst>
              <a:defRPr>
                <a:solidFill>
                  <a:schemeClr val="tx1"/>
                </a:solidFill>
                <a:latin typeface="Arial" charset="0"/>
                <a:ea typeface="Bitstream Vera Sans" charset="0"/>
                <a:cs typeface="Bitstream Vera Sans" charset="0"/>
              </a:defRPr>
            </a:lvl9pPr>
          </a:lstStyle>
          <a:p>
            <a:pPr eaLnBrk="1"/>
            <a:fld id="{C80B52D4-E951-48B5-96C7-E018DA5A6AC5}" type="slidenum">
              <a:rPr lang="en-GB">
                <a:solidFill>
                  <a:srgbClr val="000000"/>
                </a:solidFill>
                <a:latin typeface="Times New Roman" pitchFamily="16" charset="0"/>
              </a:rPr>
              <a:pPr eaLnBrk="1"/>
              <a:t>73</a:t>
            </a:fld>
            <a:endParaRPr lang="en-GB">
              <a:solidFill>
                <a:srgbClr val="000000"/>
              </a:solidFill>
              <a:latin typeface="Times New Roman" pitchFamily="16" charset="0"/>
            </a:endParaRPr>
          </a:p>
        </p:txBody>
      </p:sp>
      <p:sp>
        <p:nvSpPr>
          <p:cNvPr id="59395" name="Rectangle 1"/>
          <p:cNvSpPr>
            <a:spLocks noGrp="1" noRot="1" noChangeAspect="1" noChangeArrowheads="1" noTextEdit="1"/>
          </p:cNvSpPr>
          <p:nvPr>
            <p:ph type="sldImg"/>
          </p:nvPr>
        </p:nvSpPr>
        <p:spPr>
          <a:xfrm>
            <a:off x="1143000" y="693738"/>
            <a:ext cx="4572000" cy="3429000"/>
          </a:xfrm>
          <a:solidFill>
            <a:srgbClr val="FFFFFF"/>
          </a:solidFill>
          <a:ln>
            <a:solidFill>
              <a:srgbClr val="000000"/>
            </a:solidFill>
            <a:miter lim="800000"/>
            <a:headEnd/>
            <a:tailEnd/>
          </a:ln>
        </p:spPr>
      </p:sp>
      <p:sp>
        <p:nvSpPr>
          <p:cNvPr id="59396" name="Rectangle 2"/>
          <p:cNvSpPr>
            <a:spLocks noGrp="1" noChangeArrowheads="1"/>
          </p:cNvSpPr>
          <p:nvPr>
            <p:ph type="body" idx="1"/>
          </p:nvPr>
        </p:nvSpPr>
        <p:spPr>
          <a:xfrm>
            <a:off x="686360" y="4342535"/>
            <a:ext cx="5486681" cy="4114511"/>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r>
              <a:rPr lang="en-US" dirty="0"/>
              <a:t>The basic idea is</a:t>
            </a:r>
            <a:r>
              <a:rPr lang="en-US" baseline="0" dirty="0"/>
              <a:t> this.  </a:t>
            </a:r>
            <a:r>
              <a:rPr lang="en-US" dirty="0"/>
              <a:t>Stack space starts at 0xBFFFFFF which is a 3GB – 1 (3GB</a:t>
            </a:r>
            <a:r>
              <a:rPr lang="en-US" baseline="0" dirty="0"/>
              <a:t> is where your kernel address space starts – on Linux – on Windows this is different).  On Linux your kernel address space is the top 1 GB (32-bit of course).</a:t>
            </a:r>
          </a:p>
          <a:p>
            <a:endParaRPr lang="en-US" baseline="0" dirty="0"/>
          </a:p>
          <a:p>
            <a:r>
              <a:rPr lang="en-US" baseline="0" dirty="0"/>
              <a:t>If you pass in your shell code as an environment variable you will find it at stack start – length of program name – null byte – length of </a:t>
            </a:r>
            <a:r>
              <a:rPr lang="en-US" baseline="0" dirty="0" err="1"/>
              <a:t>shellcode</a:t>
            </a:r>
            <a:r>
              <a:rPr lang="en-US" baseline="0" dirty="0"/>
              <a:t>.</a:t>
            </a:r>
            <a:endParaRPr lang="en-US"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Make</a:t>
            </a:r>
            <a:r>
              <a:rPr lang="en-US" baseline="0" dirty="0"/>
              <a:t> the data pointer point to a target location.</a:t>
            </a:r>
            <a:endParaRPr lang="en-US" dirty="0"/>
          </a:p>
        </p:txBody>
      </p:sp>
      <p:sp>
        <p:nvSpPr>
          <p:cNvPr id="4" name="Slide Number Placeholder 3"/>
          <p:cNvSpPr>
            <a:spLocks noGrp="1"/>
          </p:cNvSpPr>
          <p:nvPr>
            <p:ph type="sldNum" sz="quarter" idx="10"/>
          </p:nvPr>
        </p:nvSpPr>
        <p:spPr/>
        <p:txBody>
          <a:bodyPr/>
          <a:lstStyle/>
          <a:p>
            <a:fld id="{18631174-1C9F-49AB-BD57-57B9F629DC86}" type="slidenum">
              <a:rPr lang="en-US" smtClean="0"/>
              <a:t>74</a:t>
            </a:fld>
            <a:endParaRPr lang="en-US"/>
          </a:p>
        </p:txBody>
      </p:sp>
    </p:spTree>
    <p:extLst>
      <p:ext uri="{BB962C8B-B14F-4D97-AF65-F5344CB8AC3E}">
        <p14:creationId xmlns:p14="http://schemas.microsoft.com/office/powerpoint/2010/main" val="40085530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8631174-1C9F-49AB-BD57-57B9F629DC86}" type="slidenum">
              <a:rPr lang="en-US" smtClean="0"/>
              <a:t>75</a:t>
            </a:fld>
            <a:endParaRPr lang="en-US"/>
          </a:p>
        </p:txBody>
      </p:sp>
    </p:spTree>
    <p:extLst>
      <p:ext uri="{BB962C8B-B14F-4D97-AF65-F5344CB8AC3E}">
        <p14:creationId xmlns:p14="http://schemas.microsoft.com/office/powerpoint/2010/main" val="160196973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can’t modify the saved</a:t>
            </a:r>
            <a:r>
              <a:rPr lang="en-US" baseline="0" dirty="0"/>
              <a:t> frame pointer.  In this case instead of making it point to data we make it point to the return address f1.  When the pointer is </a:t>
            </a:r>
            <a:r>
              <a:rPr lang="en-US" baseline="0" dirty="0" err="1"/>
              <a:t>derferenced</a:t>
            </a:r>
            <a:r>
              <a:rPr lang="en-US" baseline="0" dirty="0"/>
              <a:t> we overwrite the return address f1 and have it point to our injected code.  So, when the function exits execution is redirected to our </a:t>
            </a:r>
            <a:r>
              <a:rPr lang="en-US" baseline="0" dirty="0" err="1"/>
              <a:t>shellcode</a:t>
            </a:r>
            <a:r>
              <a:rPr lang="en-US" baseline="0" dirty="0"/>
              <a:t>.</a:t>
            </a:r>
          </a:p>
          <a:p>
            <a:endParaRPr lang="en-US" baseline="0" dirty="0"/>
          </a:p>
          <a:p>
            <a:r>
              <a:rPr lang="en-US" baseline="0" dirty="0"/>
              <a:t>This is the same basic concept as heap-based buffer overflows.</a:t>
            </a:r>
          </a:p>
          <a:p>
            <a:endParaRPr lang="en-US" dirty="0"/>
          </a:p>
        </p:txBody>
      </p:sp>
      <p:sp>
        <p:nvSpPr>
          <p:cNvPr id="4" name="Slide Number Placeholder 3"/>
          <p:cNvSpPr>
            <a:spLocks noGrp="1"/>
          </p:cNvSpPr>
          <p:nvPr>
            <p:ph type="sldNum" sz="quarter" idx="10"/>
          </p:nvPr>
        </p:nvSpPr>
        <p:spPr/>
        <p:txBody>
          <a:bodyPr/>
          <a:lstStyle/>
          <a:p>
            <a:fld id="{18631174-1C9F-49AB-BD57-57B9F629DC86}" type="slidenum">
              <a:rPr lang="en-US" smtClean="0"/>
              <a:t>76</a:t>
            </a:fld>
            <a:endParaRPr lang="en-US"/>
          </a:p>
        </p:txBody>
      </p:sp>
    </p:spTree>
    <p:extLst>
      <p:ext uri="{BB962C8B-B14F-4D97-AF65-F5344CB8AC3E}">
        <p14:creationId xmlns:p14="http://schemas.microsoft.com/office/powerpoint/2010/main" val="160196973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8631174-1C9F-49AB-BD57-57B9F629DC86}" type="slidenum">
              <a:rPr lang="en-US" smtClean="0"/>
              <a:t>77</a:t>
            </a:fld>
            <a:endParaRPr lang="en-US"/>
          </a:p>
        </p:txBody>
      </p:sp>
    </p:spTree>
    <p:extLst>
      <p:ext uri="{BB962C8B-B14F-4D97-AF65-F5344CB8AC3E}">
        <p14:creationId xmlns:p14="http://schemas.microsoft.com/office/powerpoint/2010/main" val="160196973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is a static variable here.  We convert the string ‘b’ into an unsigned long.   What input should we use</a:t>
            </a:r>
            <a:r>
              <a:rPr lang="en-US" baseline="0" dirty="0"/>
              <a:t> here to get this program to print out “you win!”.  Also, how should we run the program?</a:t>
            </a:r>
          </a:p>
          <a:p>
            <a:endParaRPr lang="en-US" baseline="0" dirty="0"/>
          </a:p>
          <a:p>
            <a:r>
              <a:rPr lang="en-US" baseline="0" dirty="0" err="1"/>
              <a:t>Shellcode</a:t>
            </a:r>
            <a:r>
              <a:rPr lang="en-US" baseline="0" dirty="0"/>
              <a:t> in an environment variable – run the program with the first argument being the address of the environment variable, and then you load the buffer in such a way that the b pointer points to the buffer.  You don’t have to use the environment variable – you could use buffer because you know what it is - but it does make the exploit more robust.</a:t>
            </a:r>
          </a:p>
          <a:p>
            <a:r>
              <a:rPr lang="en-US" baseline="0" dirty="0"/>
              <a:t>You could use </a:t>
            </a:r>
            <a:endParaRPr lang="en-US" dirty="0"/>
          </a:p>
        </p:txBody>
      </p:sp>
      <p:sp>
        <p:nvSpPr>
          <p:cNvPr id="4" name="Slide Number Placeholder 3"/>
          <p:cNvSpPr>
            <a:spLocks noGrp="1"/>
          </p:cNvSpPr>
          <p:nvPr>
            <p:ph type="sldNum" sz="quarter" idx="10"/>
          </p:nvPr>
        </p:nvSpPr>
        <p:spPr/>
        <p:txBody>
          <a:bodyPr/>
          <a:lstStyle/>
          <a:p>
            <a:fld id="{18631174-1C9F-49AB-BD57-57B9F629DC86}" type="slidenum">
              <a:rPr lang="en-US" smtClean="0"/>
              <a:t>78</a:t>
            </a:fld>
            <a:endParaRPr lang="en-US"/>
          </a:p>
        </p:txBody>
      </p:sp>
    </p:spTree>
    <p:extLst>
      <p:ext uri="{BB962C8B-B14F-4D97-AF65-F5344CB8AC3E}">
        <p14:creationId xmlns:p14="http://schemas.microsoft.com/office/powerpoint/2010/main" val="235952952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Because we know where buffer is we</a:t>
            </a:r>
            <a:r>
              <a:rPr lang="en-US" baseline="0" dirty="0"/>
              <a:t> also know where the return address is.  </a:t>
            </a:r>
            <a:r>
              <a:rPr lang="en-US" dirty="0"/>
              <a:t>0xbffff9e4</a:t>
            </a:r>
            <a:r>
              <a:rPr lang="en-US" baseline="0" dirty="0"/>
              <a:t> + 88 is the address of the return address</a:t>
            </a:r>
          </a:p>
          <a:p>
            <a:r>
              <a:rPr lang="en-US" baseline="0" dirty="0"/>
              <a:t>We’ll be overwriting b with the return address</a:t>
            </a:r>
          </a:p>
          <a:p>
            <a:r>
              <a:rPr lang="en-US" baseline="0" dirty="0"/>
              <a:t>Pointing b to the return address</a:t>
            </a:r>
          </a:p>
          <a:p>
            <a:r>
              <a:rPr lang="en-US" baseline="0" dirty="0"/>
              <a:t>Overflowed b with my pointer to my return address.  Because I’m passing that address of buffer as my first argument to the program that’s what will be written here.</a:t>
            </a:r>
            <a:endParaRPr lang="en-US" dirty="0"/>
          </a:p>
        </p:txBody>
      </p:sp>
      <p:sp>
        <p:nvSpPr>
          <p:cNvPr id="4" name="Slide Number Placeholder 3"/>
          <p:cNvSpPr>
            <a:spLocks noGrp="1"/>
          </p:cNvSpPr>
          <p:nvPr>
            <p:ph type="sldNum" sz="quarter" idx="10"/>
          </p:nvPr>
        </p:nvSpPr>
        <p:spPr/>
        <p:txBody>
          <a:bodyPr/>
          <a:lstStyle/>
          <a:p>
            <a:fld id="{18631174-1C9F-49AB-BD57-57B9F629DC86}" type="slidenum">
              <a:rPr lang="en-US" smtClean="0"/>
              <a:t>80</a:t>
            </a:fld>
            <a:endParaRPr lang="en-US"/>
          </a:p>
        </p:txBody>
      </p:sp>
    </p:spTree>
    <p:extLst>
      <p:ext uri="{BB962C8B-B14F-4D97-AF65-F5344CB8AC3E}">
        <p14:creationId xmlns:p14="http://schemas.microsoft.com/office/powerpoint/2010/main" val="39783506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6322" name="Rectangle 6"/>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a:tabLst>
                <a:tab pos="649628" algn="l"/>
                <a:tab pos="1299256" algn="l"/>
                <a:tab pos="1948884" algn="l"/>
                <a:tab pos="2598511" algn="l"/>
              </a:tabLst>
              <a:defRPr>
                <a:solidFill>
                  <a:schemeClr val="tx1"/>
                </a:solidFill>
                <a:latin typeface="Arial" charset="0"/>
                <a:ea typeface="Bitstream Vera Sans" charset="0"/>
                <a:cs typeface="Bitstream Vera Sans" charset="0"/>
              </a:defRPr>
            </a:lvl1pPr>
            <a:lvl2pPr marL="666723" indent="-256432" eaLnBrk="0">
              <a:tabLst>
                <a:tab pos="649628" algn="l"/>
                <a:tab pos="1299256" algn="l"/>
                <a:tab pos="1948884" algn="l"/>
                <a:tab pos="2598511" algn="l"/>
              </a:tabLst>
              <a:defRPr>
                <a:solidFill>
                  <a:schemeClr val="tx1"/>
                </a:solidFill>
                <a:latin typeface="Arial" charset="0"/>
                <a:ea typeface="Bitstream Vera Sans" charset="0"/>
                <a:cs typeface="Bitstream Vera Sans" charset="0"/>
              </a:defRPr>
            </a:lvl2pPr>
            <a:lvl3pPr marL="1025728" indent="-205146" eaLnBrk="0">
              <a:tabLst>
                <a:tab pos="649628" algn="l"/>
                <a:tab pos="1299256" algn="l"/>
                <a:tab pos="1948884" algn="l"/>
                <a:tab pos="2598511" algn="l"/>
              </a:tabLst>
              <a:defRPr>
                <a:solidFill>
                  <a:schemeClr val="tx1"/>
                </a:solidFill>
                <a:latin typeface="Arial" charset="0"/>
                <a:ea typeface="Bitstream Vera Sans" charset="0"/>
                <a:cs typeface="Bitstream Vera Sans" charset="0"/>
              </a:defRPr>
            </a:lvl3pPr>
            <a:lvl4pPr marL="1436019" indent="-205146" eaLnBrk="0">
              <a:tabLst>
                <a:tab pos="649628" algn="l"/>
                <a:tab pos="1299256" algn="l"/>
                <a:tab pos="1948884" algn="l"/>
                <a:tab pos="2598511" algn="l"/>
              </a:tabLst>
              <a:defRPr>
                <a:solidFill>
                  <a:schemeClr val="tx1"/>
                </a:solidFill>
                <a:latin typeface="Arial" charset="0"/>
                <a:ea typeface="Bitstream Vera Sans" charset="0"/>
                <a:cs typeface="Bitstream Vera Sans" charset="0"/>
              </a:defRPr>
            </a:lvl4pPr>
            <a:lvl5pPr marL="1846311" indent="-205146" eaLnBrk="0">
              <a:tabLst>
                <a:tab pos="649628" algn="l"/>
                <a:tab pos="1299256" algn="l"/>
                <a:tab pos="1948884" algn="l"/>
                <a:tab pos="2598511" algn="l"/>
              </a:tabLst>
              <a:defRPr>
                <a:solidFill>
                  <a:schemeClr val="tx1"/>
                </a:solidFill>
                <a:latin typeface="Arial" charset="0"/>
                <a:ea typeface="Bitstream Vera Sans" charset="0"/>
                <a:cs typeface="Bitstream Vera Sans" charset="0"/>
              </a:defRPr>
            </a:lvl5pPr>
            <a:lvl6pPr marL="2256602" indent="-205146" defTabSz="410291" eaLnBrk="0" fontAlgn="base" hangingPunct="0">
              <a:lnSpc>
                <a:spcPct val="104000"/>
              </a:lnSpc>
              <a:spcBef>
                <a:spcPct val="0"/>
              </a:spcBef>
              <a:spcAft>
                <a:spcPct val="0"/>
              </a:spcAft>
              <a:buClr>
                <a:srgbClr val="000000"/>
              </a:buClr>
              <a:buSzPct val="45000"/>
              <a:buFont typeface="Wingdings" pitchFamily="2" charset="2"/>
              <a:tabLst>
                <a:tab pos="649628" algn="l"/>
                <a:tab pos="1299256" algn="l"/>
                <a:tab pos="1948884" algn="l"/>
                <a:tab pos="2598511" algn="l"/>
              </a:tabLst>
              <a:defRPr>
                <a:solidFill>
                  <a:schemeClr val="tx1"/>
                </a:solidFill>
                <a:latin typeface="Arial" charset="0"/>
                <a:ea typeface="Bitstream Vera Sans" charset="0"/>
                <a:cs typeface="Bitstream Vera Sans" charset="0"/>
              </a:defRPr>
            </a:lvl6pPr>
            <a:lvl7pPr marL="2666893" indent="-205146" defTabSz="410291" eaLnBrk="0" fontAlgn="base" hangingPunct="0">
              <a:lnSpc>
                <a:spcPct val="104000"/>
              </a:lnSpc>
              <a:spcBef>
                <a:spcPct val="0"/>
              </a:spcBef>
              <a:spcAft>
                <a:spcPct val="0"/>
              </a:spcAft>
              <a:buClr>
                <a:srgbClr val="000000"/>
              </a:buClr>
              <a:buSzPct val="45000"/>
              <a:buFont typeface="Wingdings" pitchFamily="2" charset="2"/>
              <a:tabLst>
                <a:tab pos="649628" algn="l"/>
                <a:tab pos="1299256" algn="l"/>
                <a:tab pos="1948884" algn="l"/>
                <a:tab pos="2598511" algn="l"/>
              </a:tabLst>
              <a:defRPr>
                <a:solidFill>
                  <a:schemeClr val="tx1"/>
                </a:solidFill>
                <a:latin typeface="Arial" charset="0"/>
                <a:ea typeface="Bitstream Vera Sans" charset="0"/>
                <a:cs typeface="Bitstream Vera Sans" charset="0"/>
              </a:defRPr>
            </a:lvl7pPr>
            <a:lvl8pPr marL="3077185" indent="-205146" defTabSz="410291" eaLnBrk="0" fontAlgn="base" hangingPunct="0">
              <a:lnSpc>
                <a:spcPct val="104000"/>
              </a:lnSpc>
              <a:spcBef>
                <a:spcPct val="0"/>
              </a:spcBef>
              <a:spcAft>
                <a:spcPct val="0"/>
              </a:spcAft>
              <a:buClr>
                <a:srgbClr val="000000"/>
              </a:buClr>
              <a:buSzPct val="45000"/>
              <a:buFont typeface="Wingdings" pitchFamily="2" charset="2"/>
              <a:tabLst>
                <a:tab pos="649628" algn="l"/>
                <a:tab pos="1299256" algn="l"/>
                <a:tab pos="1948884" algn="l"/>
                <a:tab pos="2598511" algn="l"/>
              </a:tabLst>
              <a:defRPr>
                <a:solidFill>
                  <a:schemeClr val="tx1"/>
                </a:solidFill>
                <a:latin typeface="Arial" charset="0"/>
                <a:ea typeface="Bitstream Vera Sans" charset="0"/>
                <a:cs typeface="Bitstream Vera Sans" charset="0"/>
              </a:defRPr>
            </a:lvl8pPr>
            <a:lvl9pPr marL="3487476" indent="-205146" defTabSz="410291" eaLnBrk="0" fontAlgn="base" hangingPunct="0">
              <a:lnSpc>
                <a:spcPct val="104000"/>
              </a:lnSpc>
              <a:spcBef>
                <a:spcPct val="0"/>
              </a:spcBef>
              <a:spcAft>
                <a:spcPct val="0"/>
              </a:spcAft>
              <a:buClr>
                <a:srgbClr val="000000"/>
              </a:buClr>
              <a:buSzPct val="45000"/>
              <a:buFont typeface="Wingdings" pitchFamily="2" charset="2"/>
              <a:tabLst>
                <a:tab pos="649628" algn="l"/>
                <a:tab pos="1299256" algn="l"/>
                <a:tab pos="1948884" algn="l"/>
                <a:tab pos="2598511" algn="l"/>
              </a:tabLst>
              <a:defRPr>
                <a:solidFill>
                  <a:schemeClr val="tx1"/>
                </a:solidFill>
                <a:latin typeface="Arial" charset="0"/>
                <a:ea typeface="Bitstream Vera Sans" charset="0"/>
                <a:cs typeface="Bitstream Vera Sans" charset="0"/>
              </a:defRPr>
            </a:lvl9pPr>
          </a:lstStyle>
          <a:p>
            <a:pPr eaLnBrk="1"/>
            <a:fld id="{75573F0E-484F-49A7-A693-484FCBB4817F}" type="slidenum">
              <a:rPr lang="en-GB">
                <a:solidFill>
                  <a:srgbClr val="000000"/>
                </a:solidFill>
                <a:latin typeface="Times New Roman" pitchFamily="16" charset="0"/>
              </a:rPr>
              <a:pPr eaLnBrk="1"/>
              <a:t>28</a:t>
            </a:fld>
            <a:endParaRPr lang="en-GB">
              <a:solidFill>
                <a:srgbClr val="000000"/>
              </a:solidFill>
              <a:latin typeface="Times New Roman" pitchFamily="16" charset="0"/>
            </a:endParaRPr>
          </a:p>
        </p:txBody>
      </p:sp>
      <p:sp>
        <p:nvSpPr>
          <p:cNvPr id="56323" name="Rectangle 1"/>
          <p:cNvSpPr>
            <a:spLocks noGrp="1" noRot="1" noChangeAspect="1" noChangeArrowheads="1" noTextEdit="1"/>
          </p:cNvSpPr>
          <p:nvPr>
            <p:ph type="sldImg"/>
          </p:nvPr>
        </p:nvSpPr>
        <p:spPr>
          <a:xfrm>
            <a:off x="1143000" y="693738"/>
            <a:ext cx="4572000" cy="3429000"/>
          </a:xfrm>
          <a:solidFill>
            <a:srgbClr val="FFFFFF"/>
          </a:solidFill>
          <a:ln>
            <a:solidFill>
              <a:srgbClr val="000000"/>
            </a:solidFill>
            <a:miter lim="800000"/>
            <a:headEnd/>
            <a:tailEnd/>
          </a:ln>
        </p:spPr>
      </p:sp>
      <p:sp>
        <p:nvSpPr>
          <p:cNvPr id="56324" name="Rectangle 2"/>
          <p:cNvSpPr>
            <a:spLocks noGrp="1" noChangeArrowheads="1"/>
          </p:cNvSpPr>
          <p:nvPr>
            <p:ph type="body" idx="1"/>
          </p:nvPr>
        </p:nvSpPr>
        <p:spPr>
          <a:xfrm>
            <a:off x="686360" y="4342535"/>
            <a:ext cx="5486681" cy="4114511"/>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r>
              <a:rPr lang="en-US" dirty="0"/>
              <a:t>Typical</a:t>
            </a:r>
            <a:r>
              <a:rPr lang="en-US" baseline="0" dirty="0"/>
              <a:t> process memory layout in UNIX/Linux systems.  General idea behind it.  Program code is at the bottom of the address space.  Above that is the static and global data – already know what that is at compile time – just initialized at runtime.  Above that is the heap (grows up) where you have your dynamically allocated memory.  Between heap and stack is unused memory where heap and stack can grow to.  Shared memory is between – when you load a library it usually goes here.  Above that is the stack with local variables which grows down into the unused memory.  At the top is the arguments and environment variables.  Arguments you pass to the program.</a:t>
            </a:r>
          </a:p>
          <a:p>
            <a:endParaRPr lang="en-US" baseline="0"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9394" name="Rectangle 6"/>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a:tabLst>
                <a:tab pos="649628" algn="l"/>
                <a:tab pos="1299256" algn="l"/>
                <a:tab pos="1948884" algn="l"/>
                <a:tab pos="2598511" algn="l"/>
              </a:tabLst>
              <a:defRPr>
                <a:solidFill>
                  <a:schemeClr val="tx1"/>
                </a:solidFill>
                <a:latin typeface="Arial" charset="0"/>
                <a:ea typeface="Bitstream Vera Sans" charset="0"/>
                <a:cs typeface="Bitstream Vera Sans" charset="0"/>
              </a:defRPr>
            </a:lvl1pPr>
            <a:lvl2pPr marL="666723" indent="-256432" eaLnBrk="0">
              <a:tabLst>
                <a:tab pos="649628" algn="l"/>
                <a:tab pos="1299256" algn="l"/>
                <a:tab pos="1948884" algn="l"/>
                <a:tab pos="2598511" algn="l"/>
              </a:tabLst>
              <a:defRPr>
                <a:solidFill>
                  <a:schemeClr val="tx1"/>
                </a:solidFill>
                <a:latin typeface="Arial" charset="0"/>
                <a:ea typeface="Bitstream Vera Sans" charset="0"/>
                <a:cs typeface="Bitstream Vera Sans" charset="0"/>
              </a:defRPr>
            </a:lvl2pPr>
            <a:lvl3pPr marL="1025728" indent="-205146" eaLnBrk="0">
              <a:tabLst>
                <a:tab pos="649628" algn="l"/>
                <a:tab pos="1299256" algn="l"/>
                <a:tab pos="1948884" algn="l"/>
                <a:tab pos="2598511" algn="l"/>
              </a:tabLst>
              <a:defRPr>
                <a:solidFill>
                  <a:schemeClr val="tx1"/>
                </a:solidFill>
                <a:latin typeface="Arial" charset="0"/>
                <a:ea typeface="Bitstream Vera Sans" charset="0"/>
                <a:cs typeface="Bitstream Vera Sans" charset="0"/>
              </a:defRPr>
            </a:lvl3pPr>
            <a:lvl4pPr marL="1436019" indent="-205146" eaLnBrk="0">
              <a:tabLst>
                <a:tab pos="649628" algn="l"/>
                <a:tab pos="1299256" algn="l"/>
                <a:tab pos="1948884" algn="l"/>
                <a:tab pos="2598511" algn="l"/>
              </a:tabLst>
              <a:defRPr>
                <a:solidFill>
                  <a:schemeClr val="tx1"/>
                </a:solidFill>
                <a:latin typeface="Arial" charset="0"/>
                <a:ea typeface="Bitstream Vera Sans" charset="0"/>
                <a:cs typeface="Bitstream Vera Sans" charset="0"/>
              </a:defRPr>
            </a:lvl4pPr>
            <a:lvl5pPr marL="1846311" indent="-205146" eaLnBrk="0">
              <a:tabLst>
                <a:tab pos="649628" algn="l"/>
                <a:tab pos="1299256" algn="l"/>
                <a:tab pos="1948884" algn="l"/>
                <a:tab pos="2598511" algn="l"/>
              </a:tabLst>
              <a:defRPr>
                <a:solidFill>
                  <a:schemeClr val="tx1"/>
                </a:solidFill>
                <a:latin typeface="Arial" charset="0"/>
                <a:ea typeface="Bitstream Vera Sans" charset="0"/>
                <a:cs typeface="Bitstream Vera Sans" charset="0"/>
              </a:defRPr>
            </a:lvl5pPr>
            <a:lvl6pPr marL="2256602" indent="-205146" defTabSz="410291" eaLnBrk="0" fontAlgn="base" hangingPunct="0">
              <a:lnSpc>
                <a:spcPct val="104000"/>
              </a:lnSpc>
              <a:spcBef>
                <a:spcPct val="0"/>
              </a:spcBef>
              <a:spcAft>
                <a:spcPct val="0"/>
              </a:spcAft>
              <a:buClr>
                <a:srgbClr val="000000"/>
              </a:buClr>
              <a:buSzPct val="45000"/>
              <a:buFont typeface="Wingdings" pitchFamily="2" charset="2"/>
              <a:tabLst>
                <a:tab pos="649628" algn="l"/>
                <a:tab pos="1299256" algn="l"/>
                <a:tab pos="1948884" algn="l"/>
                <a:tab pos="2598511" algn="l"/>
              </a:tabLst>
              <a:defRPr>
                <a:solidFill>
                  <a:schemeClr val="tx1"/>
                </a:solidFill>
                <a:latin typeface="Arial" charset="0"/>
                <a:ea typeface="Bitstream Vera Sans" charset="0"/>
                <a:cs typeface="Bitstream Vera Sans" charset="0"/>
              </a:defRPr>
            </a:lvl6pPr>
            <a:lvl7pPr marL="2666893" indent="-205146" defTabSz="410291" eaLnBrk="0" fontAlgn="base" hangingPunct="0">
              <a:lnSpc>
                <a:spcPct val="104000"/>
              </a:lnSpc>
              <a:spcBef>
                <a:spcPct val="0"/>
              </a:spcBef>
              <a:spcAft>
                <a:spcPct val="0"/>
              </a:spcAft>
              <a:buClr>
                <a:srgbClr val="000000"/>
              </a:buClr>
              <a:buSzPct val="45000"/>
              <a:buFont typeface="Wingdings" pitchFamily="2" charset="2"/>
              <a:tabLst>
                <a:tab pos="649628" algn="l"/>
                <a:tab pos="1299256" algn="l"/>
                <a:tab pos="1948884" algn="l"/>
                <a:tab pos="2598511" algn="l"/>
              </a:tabLst>
              <a:defRPr>
                <a:solidFill>
                  <a:schemeClr val="tx1"/>
                </a:solidFill>
                <a:latin typeface="Arial" charset="0"/>
                <a:ea typeface="Bitstream Vera Sans" charset="0"/>
                <a:cs typeface="Bitstream Vera Sans" charset="0"/>
              </a:defRPr>
            </a:lvl7pPr>
            <a:lvl8pPr marL="3077185" indent="-205146" defTabSz="410291" eaLnBrk="0" fontAlgn="base" hangingPunct="0">
              <a:lnSpc>
                <a:spcPct val="104000"/>
              </a:lnSpc>
              <a:spcBef>
                <a:spcPct val="0"/>
              </a:spcBef>
              <a:spcAft>
                <a:spcPct val="0"/>
              </a:spcAft>
              <a:buClr>
                <a:srgbClr val="000000"/>
              </a:buClr>
              <a:buSzPct val="45000"/>
              <a:buFont typeface="Wingdings" pitchFamily="2" charset="2"/>
              <a:tabLst>
                <a:tab pos="649628" algn="l"/>
                <a:tab pos="1299256" algn="l"/>
                <a:tab pos="1948884" algn="l"/>
                <a:tab pos="2598511" algn="l"/>
              </a:tabLst>
              <a:defRPr>
                <a:solidFill>
                  <a:schemeClr val="tx1"/>
                </a:solidFill>
                <a:latin typeface="Arial" charset="0"/>
                <a:ea typeface="Bitstream Vera Sans" charset="0"/>
                <a:cs typeface="Bitstream Vera Sans" charset="0"/>
              </a:defRPr>
            </a:lvl8pPr>
            <a:lvl9pPr marL="3487476" indent="-205146" defTabSz="410291" eaLnBrk="0" fontAlgn="base" hangingPunct="0">
              <a:lnSpc>
                <a:spcPct val="104000"/>
              </a:lnSpc>
              <a:spcBef>
                <a:spcPct val="0"/>
              </a:spcBef>
              <a:spcAft>
                <a:spcPct val="0"/>
              </a:spcAft>
              <a:buClr>
                <a:srgbClr val="000000"/>
              </a:buClr>
              <a:buSzPct val="45000"/>
              <a:buFont typeface="Wingdings" pitchFamily="2" charset="2"/>
              <a:tabLst>
                <a:tab pos="649628" algn="l"/>
                <a:tab pos="1299256" algn="l"/>
                <a:tab pos="1948884" algn="l"/>
                <a:tab pos="2598511" algn="l"/>
              </a:tabLst>
              <a:defRPr>
                <a:solidFill>
                  <a:schemeClr val="tx1"/>
                </a:solidFill>
                <a:latin typeface="Arial" charset="0"/>
                <a:ea typeface="Bitstream Vera Sans" charset="0"/>
                <a:cs typeface="Bitstream Vera Sans" charset="0"/>
              </a:defRPr>
            </a:lvl9pPr>
          </a:lstStyle>
          <a:p>
            <a:pPr eaLnBrk="1"/>
            <a:fld id="{C80B52D4-E951-48B5-96C7-E018DA5A6AC5}" type="slidenum">
              <a:rPr lang="en-GB">
                <a:solidFill>
                  <a:srgbClr val="000000"/>
                </a:solidFill>
                <a:latin typeface="Times New Roman" pitchFamily="16" charset="0"/>
              </a:rPr>
              <a:pPr eaLnBrk="1"/>
              <a:t>82</a:t>
            </a:fld>
            <a:endParaRPr lang="en-GB">
              <a:solidFill>
                <a:srgbClr val="000000"/>
              </a:solidFill>
              <a:latin typeface="Times New Roman" pitchFamily="16" charset="0"/>
            </a:endParaRPr>
          </a:p>
        </p:txBody>
      </p:sp>
      <p:sp>
        <p:nvSpPr>
          <p:cNvPr id="59395" name="Rectangle 1"/>
          <p:cNvSpPr>
            <a:spLocks noGrp="1" noRot="1" noChangeAspect="1" noChangeArrowheads="1" noTextEdit="1"/>
          </p:cNvSpPr>
          <p:nvPr>
            <p:ph type="sldImg"/>
          </p:nvPr>
        </p:nvSpPr>
        <p:spPr>
          <a:xfrm>
            <a:off x="1143000" y="693738"/>
            <a:ext cx="4572000" cy="3429000"/>
          </a:xfrm>
          <a:solidFill>
            <a:srgbClr val="FFFFFF"/>
          </a:solidFill>
          <a:ln>
            <a:solidFill>
              <a:srgbClr val="000000"/>
            </a:solidFill>
            <a:miter lim="800000"/>
            <a:headEnd/>
            <a:tailEnd/>
          </a:ln>
        </p:spPr>
      </p:sp>
      <p:sp>
        <p:nvSpPr>
          <p:cNvPr id="59396" name="Rectangle 2"/>
          <p:cNvSpPr>
            <a:spLocks noGrp="1" noChangeArrowheads="1"/>
          </p:cNvSpPr>
          <p:nvPr>
            <p:ph type="body" idx="1"/>
          </p:nvPr>
        </p:nvSpPr>
        <p:spPr>
          <a:xfrm>
            <a:off x="686360" y="4342535"/>
            <a:ext cx="5486681" cy="4114511"/>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0418" name="Rectangle 6"/>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a:tabLst>
                <a:tab pos="649628" algn="l"/>
                <a:tab pos="1299256" algn="l"/>
                <a:tab pos="1948884" algn="l"/>
                <a:tab pos="2598511" algn="l"/>
              </a:tabLst>
              <a:defRPr>
                <a:solidFill>
                  <a:schemeClr val="tx1"/>
                </a:solidFill>
                <a:latin typeface="Arial" charset="0"/>
                <a:ea typeface="Bitstream Vera Sans" charset="0"/>
                <a:cs typeface="Bitstream Vera Sans" charset="0"/>
              </a:defRPr>
            </a:lvl1pPr>
            <a:lvl2pPr marL="666723" indent="-256432" eaLnBrk="0">
              <a:tabLst>
                <a:tab pos="649628" algn="l"/>
                <a:tab pos="1299256" algn="l"/>
                <a:tab pos="1948884" algn="l"/>
                <a:tab pos="2598511" algn="l"/>
              </a:tabLst>
              <a:defRPr>
                <a:solidFill>
                  <a:schemeClr val="tx1"/>
                </a:solidFill>
                <a:latin typeface="Arial" charset="0"/>
                <a:ea typeface="Bitstream Vera Sans" charset="0"/>
                <a:cs typeface="Bitstream Vera Sans" charset="0"/>
              </a:defRPr>
            </a:lvl2pPr>
            <a:lvl3pPr marL="1025728" indent="-205146" eaLnBrk="0">
              <a:tabLst>
                <a:tab pos="649628" algn="l"/>
                <a:tab pos="1299256" algn="l"/>
                <a:tab pos="1948884" algn="l"/>
                <a:tab pos="2598511" algn="l"/>
              </a:tabLst>
              <a:defRPr>
                <a:solidFill>
                  <a:schemeClr val="tx1"/>
                </a:solidFill>
                <a:latin typeface="Arial" charset="0"/>
                <a:ea typeface="Bitstream Vera Sans" charset="0"/>
                <a:cs typeface="Bitstream Vera Sans" charset="0"/>
              </a:defRPr>
            </a:lvl3pPr>
            <a:lvl4pPr marL="1436019" indent="-205146" eaLnBrk="0">
              <a:tabLst>
                <a:tab pos="649628" algn="l"/>
                <a:tab pos="1299256" algn="l"/>
                <a:tab pos="1948884" algn="l"/>
                <a:tab pos="2598511" algn="l"/>
              </a:tabLst>
              <a:defRPr>
                <a:solidFill>
                  <a:schemeClr val="tx1"/>
                </a:solidFill>
                <a:latin typeface="Arial" charset="0"/>
                <a:ea typeface="Bitstream Vera Sans" charset="0"/>
                <a:cs typeface="Bitstream Vera Sans" charset="0"/>
              </a:defRPr>
            </a:lvl4pPr>
            <a:lvl5pPr marL="1846311" indent="-205146" eaLnBrk="0">
              <a:tabLst>
                <a:tab pos="649628" algn="l"/>
                <a:tab pos="1299256" algn="l"/>
                <a:tab pos="1948884" algn="l"/>
                <a:tab pos="2598511" algn="l"/>
              </a:tabLst>
              <a:defRPr>
                <a:solidFill>
                  <a:schemeClr val="tx1"/>
                </a:solidFill>
                <a:latin typeface="Arial" charset="0"/>
                <a:ea typeface="Bitstream Vera Sans" charset="0"/>
                <a:cs typeface="Bitstream Vera Sans" charset="0"/>
              </a:defRPr>
            </a:lvl5pPr>
            <a:lvl6pPr marL="2256602" indent="-205146" defTabSz="410291" eaLnBrk="0" fontAlgn="base" hangingPunct="0">
              <a:lnSpc>
                <a:spcPct val="104000"/>
              </a:lnSpc>
              <a:spcBef>
                <a:spcPct val="0"/>
              </a:spcBef>
              <a:spcAft>
                <a:spcPct val="0"/>
              </a:spcAft>
              <a:buClr>
                <a:srgbClr val="000000"/>
              </a:buClr>
              <a:buSzPct val="45000"/>
              <a:buFont typeface="Wingdings" pitchFamily="2" charset="2"/>
              <a:tabLst>
                <a:tab pos="649628" algn="l"/>
                <a:tab pos="1299256" algn="l"/>
                <a:tab pos="1948884" algn="l"/>
                <a:tab pos="2598511" algn="l"/>
              </a:tabLst>
              <a:defRPr>
                <a:solidFill>
                  <a:schemeClr val="tx1"/>
                </a:solidFill>
                <a:latin typeface="Arial" charset="0"/>
                <a:ea typeface="Bitstream Vera Sans" charset="0"/>
                <a:cs typeface="Bitstream Vera Sans" charset="0"/>
              </a:defRPr>
            </a:lvl6pPr>
            <a:lvl7pPr marL="2666893" indent="-205146" defTabSz="410291" eaLnBrk="0" fontAlgn="base" hangingPunct="0">
              <a:lnSpc>
                <a:spcPct val="104000"/>
              </a:lnSpc>
              <a:spcBef>
                <a:spcPct val="0"/>
              </a:spcBef>
              <a:spcAft>
                <a:spcPct val="0"/>
              </a:spcAft>
              <a:buClr>
                <a:srgbClr val="000000"/>
              </a:buClr>
              <a:buSzPct val="45000"/>
              <a:buFont typeface="Wingdings" pitchFamily="2" charset="2"/>
              <a:tabLst>
                <a:tab pos="649628" algn="l"/>
                <a:tab pos="1299256" algn="l"/>
                <a:tab pos="1948884" algn="l"/>
                <a:tab pos="2598511" algn="l"/>
              </a:tabLst>
              <a:defRPr>
                <a:solidFill>
                  <a:schemeClr val="tx1"/>
                </a:solidFill>
                <a:latin typeface="Arial" charset="0"/>
                <a:ea typeface="Bitstream Vera Sans" charset="0"/>
                <a:cs typeface="Bitstream Vera Sans" charset="0"/>
              </a:defRPr>
            </a:lvl7pPr>
            <a:lvl8pPr marL="3077185" indent="-205146" defTabSz="410291" eaLnBrk="0" fontAlgn="base" hangingPunct="0">
              <a:lnSpc>
                <a:spcPct val="104000"/>
              </a:lnSpc>
              <a:spcBef>
                <a:spcPct val="0"/>
              </a:spcBef>
              <a:spcAft>
                <a:spcPct val="0"/>
              </a:spcAft>
              <a:buClr>
                <a:srgbClr val="000000"/>
              </a:buClr>
              <a:buSzPct val="45000"/>
              <a:buFont typeface="Wingdings" pitchFamily="2" charset="2"/>
              <a:tabLst>
                <a:tab pos="649628" algn="l"/>
                <a:tab pos="1299256" algn="l"/>
                <a:tab pos="1948884" algn="l"/>
                <a:tab pos="2598511" algn="l"/>
              </a:tabLst>
              <a:defRPr>
                <a:solidFill>
                  <a:schemeClr val="tx1"/>
                </a:solidFill>
                <a:latin typeface="Arial" charset="0"/>
                <a:ea typeface="Bitstream Vera Sans" charset="0"/>
                <a:cs typeface="Bitstream Vera Sans" charset="0"/>
              </a:defRPr>
            </a:lvl8pPr>
            <a:lvl9pPr marL="3487476" indent="-205146" defTabSz="410291" eaLnBrk="0" fontAlgn="base" hangingPunct="0">
              <a:lnSpc>
                <a:spcPct val="104000"/>
              </a:lnSpc>
              <a:spcBef>
                <a:spcPct val="0"/>
              </a:spcBef>
              <a:spcAft>
                <a:spcPct val="0"/>
              </a:spcAft>
              <a:buClr>
                <a:srgbClr val="000000"/>
              </a:buClr>
              <a:buSzPct val="45000"/>
              <a:buFont typeface="Wingdings" pitchFamily="2" charset="2"/>
              <a:tabLst>
                <a:tab pos="649628" algn="l"/>
                <a:tab pos="1299256" algn="l"/>
                <a:tab pos="1948884" algn="l"/>
                <a:tab pos="2598511" algn="l"/>
              </a:tabLst>
              <a:defRPr>
                <a:solidFill>
                  <a:schemeClr val="tx1"/>
                </a:solidFill>
                <a:latin typeface="Arial" charset="0"/>
                <a:ea typeface="Bitstream Vera Sans" charset="0"/>
                <a:cs typeface="Bitstream Vera Sans" charset="0"/>
              </a:defRPr>
            </a:lvl9pPr>
          </a:lstStyle>
          <a:p>
            <a:pPr eaLnBrk="1"/>
            <a:fld id="{4F6DD3C4-B7B9-40DC-AD1A-A857E32BB090}" type="slidenum">
              <a:rPr lang="en-GB">
                <a:solidFill>
                  <a:srgbClr val="000000"/>
                </a:solidFill>
                <a:latin typeface="Times New Roman" pitchFamily="16" charset="0"/>
              </a:rPr>
              <a:pPr eaLnBrk="1"/>
              <a:t>83</a:t>
            </a:fld>
            <a:endParaRPr lang="en-GB">
              <a:solidFill>
                <a:srgbClr val="000000"/>
              </a:solidFill>
              <a:latin typeface="Times New Roman" pitchFamily="16" charset="0"/>
            </a:endParaRPr>
          </a:p>
        </p:txBody>
      </p:sp>
      <p:sp>
        <p:nvSpPr>
          <p:cNvPr id="60419" name="Rectangle 1"/>
          <p:cNvSpPr>
            <a:spLocks noGrp="1" noRot="1" noChangeAspect="1" noChangeArrowheads="1" noTextEdit="1"/>
          </p:cNvSpPr>
          <p:nvPr>
            <p:ph type="sldImg"/>
          </p:nvPr>
        </p:nvSpPr>
        <p:spPr>
          <a:xfrm>
            <a:off x="1143000" y="693738"/>
            <a:ext cx="4572000" cy="3429000"/>
          </a:xfrm>
          <a:solidFill>
            <a:srgbClr val="FFFFFF"/>
          </a:solidFill>
          <a:ln>
            <a:solidFill>
              <a:srgbClr val="000000"/>
            </a:solidFill>
            <a:miter lim="800000"/>
            <a:headEnd/>
            <a:tailEnd/>
          </a:ln>
        </p:spPr>
      </p:sp>
      <p:sp>
        <p:nvSpPr>
          <p:cNvPr id="60420" name="Rectangle 2"/>
          <p:cNvSpPr>
            <a:spLocks noGrp="1" noChangeArrowheads="1"/>
          </p:cNvSpPr>
          <p:nvPr>
            <p:ph type="body" idx="1"/>
          </p:nvPr>
        </p:nvSpPr>
        <p:spPr>
          <a:xfrm>
            <a:off x="686360" y="4342535"/>
            <a:ext cx="5486681" cy="4114511"/>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1442" name="Rectangle 6"/>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a:tabLst>
                <a:tab pos="649628" algn="l"/>
                <a:tab pos="1299256" algn="l"/>
                <a:tab pos="1948884" algn="l"/>
                <a:tab pos="2598511" algn="l"/>
              </a:tabLst>
              <a:defRPr>
                <a:solidFill>
                  <a:schemeClr val="tx1"/>
                </a:solidFill>
                <a:latin typeface="Arial" charset="0"/>
                <a:ea typeface="Bitstream Vera Sans" charset="0"/>
                <a:cs typeface="Bitstream Vera Sans" charset="0"/>
              </a:defRPr>
            </a:lvl1pPr>
            <a:lvl2pPr marL="666723" indent="-256432" eaLnBrk="0">
              <a:tabLst>
                <a:tab pos="649628" algn="l"/>
                <a:tab pos="1299256" algn="l"/>
                <a:tab pos="1948884" algn="l"/>
                <a:tab pos="2598511" algn="l"/>
              </a:tabLst>
              <a:defRPr>
                <a:solidFill>
                  <a:schemeClr val="tx1"/>
                </a:solidFill>
                <a:latin typeface="Arial" charset="0"/>
                <a:ea typeface="Bitstream Vera Sans" charset="0"/>
                <a:cs typeface="Bitstream Vera Sans" charset="0"/>
              </a:defRPr>
            </a:lvl2pPr>
            <a:lvl3pPr marL="1025728" indent="-205146" eaLnBrk="0">
              <a:tabLst>
                <a:tab pos="649628" algn="l"/>
                <a:tab pos="1299256" algn="l"/>
                <a:tab pos="1948884" algn="l"/>
                <a:tab pos="2598511" algn="l"/>
              </a:tabLst>
              <a:defRPr>
                <a:solidFill>
                  <a:schemeClr val="tx1"/>
                </a:solidFill>
                <a:latin typeface="Arial" charset="0"/>
                <a:ea typeface="Bitstream Vera Sans" charset="0"/>
                <a:cs typeface="Bitstream Vera Sans" charset="0"/>
              </a:defRPr>
            </a:lvl3pPr>
            <a:lvl4pPr marL="1436019" indent="-205146" eaLnBrk="0">
              <a:tabLst>
                <a:tab pos="649628" algn="l"/>
                <a:tab pos="1299256" algn="l"/>
                <a:tab pos="1948884" algn="l"/>
                <a:tab pos="2598511" algn="l"/>
              </a:tabLst>
              <a:defRPr>
                <a:solidFill>
                  <a:schemeClr val="tx1"/>
                </a:solidFill>
                <a:latin typeface="Arial" charset="0"/>
                <a:ea typeface="Bitstream Vera Sans" charset="0"/>
                <a:cs typeface="Bitstream Vera Sans" charset="0"/>
              </a:defRPr>
            </a:lvl4pPr>
            <a:lvl5pPr marL="1846311" indent="-205146" eaLnBrk="0">
              <a:tabLst>
                <a:tab pos="649628" algn="l"/>
                <a:tab pos="1299256" algn="l"/>
                <a:tab pos="1948884" algn="l"/>
                <a:tab pos="2598511" algn="l"/>
              </a:tabLst>
              <a:defRPr>
                <a:solidFill>
                  <a:schemeClr val="tx1"/>
                </a:solidFill>
                <a:latin typeface="Arial" charset="0"/>
                <a:ea typeface="Bitstream Vera Sans" charset="0"/>
                <a:cs typeface="Bitstream Vera Sans" charset="0"/>
              </a:defRPr>
            </a:lvl5pPr>
            <a:lvl6pPr marL="2256602" indent="-205146" defTabSz="410291" eaLnBrk="0" fontAlgn="base" hangingPunct="0">
              <a:lnSpc>
                <a:spcPct val="104000"/>
              </a:lnSpc>
              <a:spcBef>
                <a:spcPct val="0"/>
              </a:spcBef>
              <a:spcAft>
                <a:spcPct val="0"/>
              </a:spcAft>
              <a:buClr>
                <a:srgbClr val="000000"/>
              </a:buClr>
              <a:buSzPct val="45000"/>
              <a:buFont typeface="Wingdings" pitchFamily="2" charset="2"/>
              <a:tabLst>
                <a:tab pos="649628" algn="l"/>
                <a:tab pos="1299256" algn="l"/>
                <a:tab pos="1948884" algn="l"/>
                <a:tab pos="2598511" algn="l"/>
              </a:tabLst>
              <a:defRPr>
                <a:solidFill>
                  <a:schemeClr val="tx1"/>
                </a:solidFill>
                <a:latin typeface="Arial" charset="0"/>
                <a:ea typeface="Bitstream Vera Sans" charset="0"/>
                <a:cs typeface="Bitstream Vera Sans" charset="0"/>
              </a:defRPr>
            </a:lvl6pPr>
            <a:lvl7pPr marL="2666893" indent="-205146" defTabSz="410291" eaLnBrk="0" fontAlgn="base" hangingPunct="0">
              <a:lnSpc>
                <a:spcPct val="104000"/>
              </a:lnSpc>
              <a:spcBef>
                <a:spcPct val="0"/>
              </a:spcBef>
              <a:spcAft>
                <a:spcPct val="0"/>
              </a:spcAft>
              <a:buClr>
                <a:srgbClr val="000000"/>
              </a:buClr>
              <a:buSzPct val="45000"/>
              <a:buFont typeface="Wingdings" pitchFamily="2" charset="2"/>
              <a:tabLst>
                <a:tab pos="649628" algn="l"/>
                <a:tab pos="1299256" algn="l"/>
                <a:tab pos="1948884" algn="l"/>
                <a:tab pos="2598511" algn="l"/>
              </a:tabLst>
              <a:defRPr>
                <a:solidFill>
                  <a:schemeClr val="tx1"/>
                </a:solidFill>
                <a:latin typeface="Arial" charset="0"/>
                <a:ea typeface="Bitstream Vera Sans" charset="0"/>
                <a:cs typeface="Bitstream Vera Sans" charset="0"/>
              </a:defRPr>
            </a:lvl7pPr>
            <a:lvl8pPr marL="3077185" indent="-205146" defTabSz="410291" eaLnBrk="0" fontAlgn="base" hangingPunct="0">
              <a:lnSpc>
                <a:spcPct val="104000"/>
              </a:lnSpc>
              <a:spcBef>
                <a:spcPct val="0"/>
              </a:spcBef>
              <a:spcAft>
                <a:spcPct val="0"/>
              </a:spcAft>
              <a:buClr>
                <a:srgbClr val="000000"/>
              </a:buClr>
              <a:buSzPct val="45000"/>
              <a:buFont typeface="Wingdings" pitchFamily="2" charset="2"/>
              <a:tabLst>
                <a:tab pos="649628" algn="l"/>
                <a:tab pos="1299256" algn="l"/>
                <a:tab pos="1948884" algn="l"/>
                <a:tab pos="2598511" algn="l"/>
              </a:tabLst>
              <a:defRPr>
                <a:solidFill>
                  <a:schemeClr val="tx1"/>
                </a:solidFill>
                <a:latin typeface="Arial" charset="0"/>
                <a:ea typeface="Bitstream Vera Sans" charset="0"/>
                <a:cs typeface="Bitstream Vera Sans" charset="0"/>
              </a:defRPr>
            </a:lvl8pPr>
            <a:lvl9pPr marL="3487476" indent="-205146" defTabSz="410291" eaLnBrk="0" fontAlgn="base" hangingPunct="0">
              <a:lnSpc>
                <a:spcPct val="104000"/>
              </a:lnSpc>
              <a:spcBef>
                <a:spcPct val="0"/>
              </a:spcBef>
              <a:spcAft>
                <a:spcPct val="0"/>
              </a:spcAft>
              <a:buClr>
                <a:srgbClr val="000000"/>
              </a:buClr>
              <a:buSzPct val="45000"/>
              <a:buFont typeface="Wingdings" pitchFamily="2" charset="2"/>
              <a:tabLst>
                <a:tab pos="649628" algn="l"/>
                <a:tab pos="1299256" algn="l"/>
                <a:tab pos="1948884" algn="l"/>
                <a:tab pos="2598511" algn="l"/>
              </a:tabLst>
              <a:defRPr>
                <a:solidFill>
                  <a:schemeClr val="tx1"/>
                </a:solidFill>
                <a:latin typeface="Arial" charset="0"/>
                <a:ea typeface="Bitstream Vera Sans" charset="0"/>
                <a:cs typeface="Bitstream Vera Sans" charset="0"/>
              </a:defRPr>
            </a:lvl9pPr>
          </a:lstStyle>
          <a:p>
            <a:pPr eaLnBrk="1"/>
            <a:fld id="{F5AED8FD-424A-4591-BDFF-F676074E9CA6}" type="slidenum">
              <a:rPr lang="en-GB">
                <a:solidFill>
                  <a:srgbClr val="000000"/>
                </a:solidFill>
                <a:latin typeface="Times New Roman" pitchFamily="16" charset="0"/>
              </a:rPr>
              <a:pPr eaLnBrk="1"/>
              <a:t>84</a:t>
            </a:fld>
            <a:endParaRPr lang="en-GB">
              <a:solidFill>
                <a:srgbClr val="000000"/>
              </a:solidFill>
              <a:latin typeface="Times New Roman" pitchFamily="16" charset="0"/>
            </a:endParaRPr>
          </a:p>
        </p:txBody>
      </p:sp>
      <p:sp>
        <p:nvSpPr>
          <p:cNvPr id="61443" name="Rectangle 1"/>
          <p:cNvSpPr>
            <a:spLocks noGrp="1" noRot="1" noChangeAspect="1" noChangeArrowheads="1" noTextEdit="1"/>
          </p:cNvSpPr>
          <p:nvPr>
            <p:ph type="sldImg"/>
          </p:nvPr>
        </p:nvSpPr>
        <p:spPr>
          <a:xfrm>
            <a:off x="1143000" y="693738"/>
            <a:ext cx="4572000" cy="3429000"/>
          </a:xfrm>
          <a:solidFill>
            <a:srgbClr val="FFFFFF"/>
          </a:solidFill>
          <a:ln>
            <a:solidFill>
              <a:srgbClr val="000000"/>
            </a:solidFill>
            <a:miter lim="800000"/>
            <a:headEnd/>
            <a:tailEnd/>
          </a:ln>
        </p:spPr>
      </p:sp>
      <p:sp>
        <p:nvSpPr>
          <p:cNvPr id="61444" name="Rectangle 2"/>
          <p:cNvSpPr>
            <a:spLocks noGrp="1" noChangeArrowheads="1"/>
          </p:cNvSpPr>
          <p:nvPr>
            <p:ph type="body" idx="1"/>
          </p:nvPr>
        </p:nvSpPr>
        <p:spPr>
          <a:xfrm>
            <a:off x="686360" y="4342535"/>
            <a:ext cx="5486681" cy="4114511"/>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2466" name="Rectangle 6"/>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a:tabLst>
                <a:tab pos="649628" algn="l"/>
                <a:tab pos="1299256" algn="l"/>
                <a:tab pos="1948884" algn="l"/>
                <a:tab pos="2598511" algn="l"/>
              </a:tabLst>
              <a:defRPr>
                <a:solidFill>
                  <a:schemeClr val="tx1"/>
                </a:solidFill>
                <a:latin typeface="Arial" charset="0"/>
                <a:ea typeface="Bitstream Vera Sans" charset="0"/>
                <a:cs typeface="Bitstream Vera Sans" charset="0"/>
              </a:defRPr>
            </a:lvl1pPr>
            <a:lvl2pPr marL="666723" indent="-256432" eaLnBrk="0">
              <a:tabLst>
                <a:tab pos="649628" algn="l"/>
                <a:tab pos="1299256" algn="l"/>
                <a:tab pos="1948884" algn="l"/>
                <a:tab pos="2598511" algn="l"/>
              </a:tabLst>
              <a:defRPr>
                <a:solidFill>
                  <a:schemeClr val="tx1"/>
                </a:solidFill>
                <a:latin typeface="Arial" charset="0"/>
                <a:ea typeface="Bitstream Vera Sans" charset="0"/>
                <a:cs typeface="Bitstream Vera Sans" charset="0"/>
              </a:defRPr>
            </a:lvl2pPr>
            <a:lvl3pPr marL="1025728" indent="-205146" eaLnBrk="0">
              <a:tabLst>
                <a:tab pos="649628" algn="l"/>
                <a:tab pos="1299256" algn="l"/>
                <a:tab pos="1948884" algn="l"/>
                <a:tab pos="2598511" algn="l"/>
              </a:tabLst>
              <a:defRPr>
                <a:solidFill>
                  <a:schemeClr val="tx1"/>
                </a:solidFill>
                <a:latin typeface="Arial" charset="0"/>
                <a:ea typeface="Bitstream Vera Sans" charset="0"/>
                <a:cs typeface="Bitstream Vera Sans" charset="0"/>
              </a:defRPr>
            </a:lvl3pPr>
            <a:lvl4pPr marL="1436019" indent="-205146" eaLnBrk="0">
              <a:tabLst>
                <a:tab pos="649628" algn="l"/>
                <a:tab pos="1299256" algn="l"/>
                <a:tab pos="1948884" algn="l"/>
                <a:tab pos="2598511" algn="l"/>
              </a:tabLst>
              <a:defRPr>
                <a:solidFill>
                  <a:schemeClr val="tx1"/>
                </a:solidFill>
                <a:latin typeface="Arial" charset="0"/>
                <a:ea typeface="Bitstream Vera Sans" charset="0"/>
                <a:cs typeface="Bitstream Vera Sans" charset="0"/>
              </a:defRPr>
            </a:lvl4pPr>
            <a:lvl5pPr marL="1846311" indent="-205146" eaLnBrk="0">
              <a:tabLst>
                <a:tab pos="649628" algn="l"/>
                <a:tab pos="1299256" algn="l"/>
                <a:tab pos="1948884" algn="l"/>
                <a:tab pos="2598511" algn="l"/>
              </a:tabLst>
              <a:defRPr>
                <a:solidFill>
                  <a:schemeClr val="tx1"/>
                </a:solidFill>
                <a:latin typeface="Arial" charset="0"/>
                <a:ea typeface="Bitstream Vera Sans" charset="0"/>
                <a:cs typeface="Bitstream Vera Sans" charset="0"/>
              </a:defRPr>
            </a:lvl5pPr>
            <a:lvl6pPr marL="2256602" indent="-205146" defTabSz="410291" eaLnBrk="0" fontAlgn="base" hangingPunct="0">
              <a:lnSpc>
                <a:spcPct val="104000"/>
              </a:lnSpc>
              <a:spcBef>
                <a:spcPct val="0"/>
              </a:spcBef>
              <a:spcAft>
                <a:spcPct val="0"/>
              </a:spcAft>
              <a:buClr>
                <a:srgbClr val="000000"/>
              </a:buClr>
              <a:buSzPct val="45000"/>
              <a:buFont typeface="Wingdings" pitchFamily="2" charset="2"/>
              <a:tabLst>
                <a:tab pos="649628" algn="l"/>
                <a:tab pos="1299256" algn="l"/>
                <a:tab pos="1948884" algn="l"/>
                <a:tab pos="2598511" algn="l"/>
              </a:tabLst>
              <a:defRPr>
                <a:solidFill>
                  <a:schemeClr val="tx1"/>
                </a:solidFill>
                <a:latin typeface="Arial" charset="0"/>
                <a:ea typeface="Bitstream Vera Sans" charset="0"/>
                <a:cs typeface="Bitstream Vera Sans" charset="0"/>
              </a:defRPr>
            </a:lvl6pPr>
            <a:lvl7pPr marL="2666893" indent="-205146" defTabSz="410291" eaLnBrk="0" fontAlgn="base" hangingPunct="0">
              <a:lnSpc>
                <a:spcPct val="104000"/>
              </a:lnSpc>
              <a:spcBef>
                <a:spcPct val="0"/>
              </a:spcBef>
              <a:spcAft>
                <a:spcPct val="0"/>
              </a:spcAft>
              <a:buClr>
                <a:srgbClr val="000000"/>
              </a:buClr>
              <a:buSzPct val="45000"/>
              <a:buFont typeface="Wingdings" pitchFamily="2" charset="2"/>
              <a:tabLst>
                <a:tab pos="649628" algn="l"/>
                <a:tab pos="1299256" algn="l"/>
                <a:tab pos="1948884" algn="l"/>
                <a:tab pos="2598511" algn="l"/>
              </a:tabLst>
              <a:defRPr>
                <a:solidFill>
                  <a:schemeClr val="tx1"/>
                </a:solidFill>
                <a:latin typeface="Arial" charset="0"/>
                <a:ea typeface="Bitstream Vera Sans" charset="0"/>
                <a:cs typeface="Bitstream Vera Sans" charset="0"/>
              </a:defRPr>
            </a:lvl7pPr>
            <a:lvl8pPr marL="3077185" indent="-205146" defTabSz="410291" eaLnBrk="0" fontAlgn="base" hangingPunct="0">
              <a:lnSpc>
                <a:spcPct val="104000"/>
              </a:lnSpc>
              <a:spcBef>
                <a:spcPct val="0"/>
              </a:spcBef>
              <a:spcAft>
                <a:spcPct val="0"/>
              </a:spcAft>
              <a:buClr>
                <a:srgbClr val="000000"/>
              </a:buClr>
              <a:buSzPct val="45000"/>
              <a:buFont typeface="Wingdings" pitchFamily="2" charset="2"/>
              <a:tabLst>
                <a:tab pos="649628" algn="l"/>
                <a:tab pos="1299256" algn="l"/>
                <a:tab pos="1948884" algn="l"/>
                <a:tab pos="2598511" algn="l"/>
              </a:tabLst>
              <a:defRPr>
                <a:solidFill>
                  <a:schemeClr val="tx1"/>
                </a:solidFill>
                <a:latin typeface="Arial" charset="0"/>
                <a:ea typeface="Bitstream Vera Sans" charset="0"/>
                <a:cs typeface="Bitstream Vera Sans" charset="0"/>
              </a:defRPr>
            </a:lvl8pPr>
            <a:lvl9pPr marL="3487476" indent="-205146" defTabSz="410291" eaLnBrk="0" fontAlgn="base" hangingPunct="0">
              <a:lnSpc>
                <a:spcPct val="104000"/>
              </a:lnSpc>
              <a:spcBef>
                <a:spcPct val="0"/>
              </a:spcBef>
              <a:spcAft>
                <a:spcPct val="0"/>
              </a:spcAft>
              <a:buClr>
                <a:srgbClr val="000000"/>
              </a:buClr>
              <a:buSzPct val="45000"/>
              <a:buFont typeface="Wingdings" pitchFamily="2" charset="2"/>
              <a:tabLst>
                <a:tab pos="649628" algn="l"/>
                <a:tab pos="1299256" algn="l"/>
                <a:tab pos="1948884" algn="l"/>
                <a:tab pos="2598511" algn="l"/>
              </a:tabLst>
              <a:defRPr>
                <a:solidFill>
                  <a:schemeClr val="tx1"/>
                </a:solidFill>
                <a:latin typeface="Arial" charset="0"/>
                <a:ea typeface="Bitstream Vera Sans" charset="0"/>
                <a:cs typeface="Bitstream Vera Sans" charset="0"/>
              </a:defRPr>
            </a:lvl9pPr>
          </a:lstStyle>
          <a:p>
            <a:pPr eaLnBrk="1"/>
            <a:fld id="{5E997118-7608-43E2-9B6E-E36D905CA0CD}" type="slidenum">
              <a:rPr lang="en-GB">
                <a:solidFill>
                  <a:srgbClr val="000000"/>
                </a:solidFill>
                <a:latin typeface="Times New Roman" pitchFamily="16" charset="0"/>
              </a:rPr>
              <a:pPr eaLnBrk="1"/>
              <a:t>85</a:t>
            </a:fld>
            <a:endParaRPr lang="en-GB">
              <a:solidFill>
                <a:srgbClr val="000000"/>
              </a:solidFill>
              <a:latin typeface="Times New Roman" pitchFamily="16" charset="0"/>
            </a:endParaRPr>
          </a:p>
        </p:txBody>
      </p:sp>
      <p:sp>
        <p:nvSpPr>
          <p:cNvPr id="62467" name="Rectangle 1"/>
          <p:cNvSpPr>
            <a:spLocks noGrp="1" noRot="1" noChangeAspect="1" noChangeArrowheads="1" noTextEdit="1"/>
          </p:cNvSpPr>
          <p:nvPr>
            <p:ph type="sldImg"/>
          </p:nvPr>
        </p:nvSpPr>
        <p:spPr>
          <a:xfrm>
            <a:off x="1143000" y="693738"/>
            <a:ext cx="4572000" cy="3429000"/>
          </a:xfrm>
          <a:solidFill>
            <a:srgbClr val="FFFFFF"/>
          </a:solidFill>
          <a:ln>
            <a:solidFill>
              <a:srgbClr val="000000"/>
            </a:solidFill>
            <a:miter lim="800000"/>
            <a:headEnd/>
            <a:tailEnd/>
          </a:ln>
        </p:spPr>
      </p:sp>
      <p:sp>
        <p:nvSpPr>
          <p:cNvPr id="62468" name="Rectangle 2"/>
          <p:cNvSpPr>
            <a:spLocks noGrp="1" noChangeArrowheads="1"/>
          </p:cNvSpPr>
          <p:nvPr>
            <p:ph type="body" idx="1"/>
          </p:nvPr>
        </p:nvSpPr>
        <p:spPr>
          <a:xfrm>
            <a:off x="686360" y="4342535"/>
            <a:ext cx="5486681" cy="4114511"/>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6562" name="Rectangle 6"/>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a:tabLst>
                <a:tab pos="649628" algn="l"/>
                <a:tab pos="1299256" algn="l"/>
                <a:tab pos="1948884" algn="l"/>
                <a:tab pos="2598511" algn="l"/>
              </a:tabLst>
              <a:defRPr>
                <a:solidFill>
                  <a:schemeClr val="tx1"/>
                </a:solidFill>
                <a:latin typeface="Arial" charset="0"/>
                <a:ea typeface="Bitstream Vera Sans" charset="0"/>
                <a:cs typeface="Bitstream Vera Sans" charset="0"/>
              </a:defRPr>
            </a:lvl1pPr>
            <a:lvl2pPr marL="666723" indent="-256432" eaLnBrk="0">
              <a:tabLst>
                <a:tab pos="649628" algn="l"/>
                <a:tab pos="1299256" algn="l"/>
                <a:tab pos="1948884" algn="l"/>
                <a:tab pos="2598511" algn="l"/>
              </a:tabLst>
              <a:defRPr>
                <a:solidFill>
                  <a:schemeClr val="tx1"/>
                </a:solidFill>
                <a:latin typeface="Arial" charset="0"/>
                <a:ea typeface="Bitstream Vera Sans" charset="0"/>
                <a:cs typeface="Bitstream Vera Sans" charset="0"/>
              </a:defRPr>
            </a:lvl2pPr>
            <a:lvl3pPr marL="1025728" indent="-205146" eaLnBrk="0">
              <a:tabLst>
                <a:tab pos="649628" algn="l"/>
                <a:tab pos="1299256" algn="l"/>
                <a:tab pos="1948884" algn="l"/>
                <a:tab pos="2598511" algn="l"/>
              </a:tabLst>
              <a:defRPr>
                <a:solidFill>
                  <a:schemeClr val="tx1"/>
                </a:solidFill>
                <a:latin typeface="Arial" charset="0"/>
                <a:ea typeface="Bitstream Vera Sans" charset="0"/>
                <a:cs typeface="Bitstream Vera Sans" charset="0"/>
              </a:defRPr>
            </a:lvl3pPr>
            <a:lvl4pPr marL="1436019" indent="-205146" eaLnBrk="0">
              <a:tabLst>
                <a:tab pos="649628" algn="l"/>
                <a:tab pos="1299256" algn="l"/>
                <a:tab pos="1948884" algn="l"/>
                <a:tab pos="2598511" algn="l"/>
              </a:tabLst>
              <a:defRPr>
                <a:solidFill>
                  <a:schemeClr val="tx1"/>
                </a:solidFill>
                <a:latin typeface="Arial" charset="0"/>
                <a:ea typeface="Bitstream Vera Sans" charset="0"/>
                <a:cs typeface="Bitstream Vera Sans" charset="0"/>
              </a:defRPr>
            </a:lvl4pPr>
            <a:lvl5pPr marL="1846311" indent="-205146" eaLnBrk="0">
              <a:tabLst>
                <a:tab pos="649628" algn="l"/>
                <a:tab pos="1299256" algn="l"/>
                <a:tab pos="1948884" algn="l"/>
                <a:tab pos="2598511" algn="l"/>
              </a:tabLst>
              <a:defRPr>
                <a:solidFill>
                  <a:schemeClr val="tx1"/>
                </a:solidFill>
                <a:latin typeface="Arial" charset="0"/>
                <a:ea typeface="Bitstream Vera Sans" charset="0"/>
                <a:cs typeface="Bitstream Vera Sans" charset="0"/>
              </a:defRPr>
            </a:lvl5pPr>
            <a:lvl6pPr marL="2256602" indent="-205146" defTabSz="410291" eaLnBrk="0" fontAlgn="base" hangingPunct="0">
              <a:lnSpc>
                <a:spcPct val="104000"/>
              </a:lnSpc>
              <a:spcBef>
                <a:spcPct val="0"/>
              </a:spcBef>
              <a:spcAft>
                <a:spcPct val="0"/>
              </a:spcAft>
              <a:buClr>
                <a:srgbClr val="000000"/>
              </a:buClr>
              <a:buSzPct val="45000"/>
              <a:buFont typeface="Wingdings" pitchFamily="2" charset="2"/>
              <a:tabLst>
                <a:tab pos="649628" algn="l"/>
                <a:tab pos="1299256" algn="l"/>
                <a:tab pos="1948884" algn="l"/>
                <a:tab pos="2598511" algn="l"/>
              </a:tabLst>
              <a:defRPr>
                <a:solidFill>
                  <a:schemeClr val="tx1"/>
                </a:solidFill>
                <a:latin typeface="Arial" charset="0"/>
                <a:ea typeface="Bitstream Vera Sans" charset="0"/>
                <a:cs typeface="Bitstream Vera Sans" charset="0"/>
              </a:defRPr>
            </a:lvl6pPr>
            <a:lvl7pPr marL="2666893" indent="-205146" defTabSz="410291" eaLnBrk="0" fontAlgn="base" hangingPunct="0">
              <a:lnSpc>
                <a:spcPct val="104000"/>
              </a:lnSpc>
              <a:spcBef>
                <a:spcPct val="0"/>
              </a:spcBef>
              <a:spcAft>
                <a:spcPct val="0"/>
              </a:spcAft>
              <a:buClr>
                <a:srgbClr val="000000"/>
              </a:buClr>
              <a:buSzPct val="45000"/>
              <a:buFont typeface="Wingdings" pitchFamily="2" charset="2"/>
              <a:tabLst>
                <a:tab pos="649628" algn="l"/>
                <a:tab pos="1299256" algn="l"/>
                <a:tab pos="1948884" algn="l"/>
                <a:tab pos="2598511" algn="l"/>
              </a:tabLst>
              <a:defRPr>
                <a:solidFill>
                  <a:schemeClr val="tx1"/>
                </a:solidFill>
                <a:latin typeface="Arial" charset="0"/>
                <a:ea typeface="Bitstream Vera Sans" charset="0"/>
                <a:cs typeface="Bitstream Vera Sans" charset="0"/>
              </a:defRPr>
            </a:lvl7pPr>
            <a:lvl8pPr marL="3077185" indent="-205146" defTabSz="410291" eaLnBrk="0" fontAlgn="base" hangingPunct="0">
              <a:lnSpc>
                <a:spcPct val="104000"/>
              </a:lnSpc>
              <a:spcBef>
                <a:spcPct val="0"/>
              </a:spcBef>
              <a:spcAft>
                <a:spcPct val="0"/>
              </a:spcAft>
              <a:buClr>
                <a:srgbClr val="000000"/>
              </a:buClr>
              <a:buSzPct val="45000"/>
              <a:buFont typeface="Wingdings" pitchFamily="2" charset="2"/>
              <a:tabLst>
                <a:tab pos="649628" algn="l"/>
                <a:tab pos="1299256" algn="l"/>
                <a:tab pos="1948884" algn="l"/>
                <a:tab pos="2598511" algn="l"/>
              </a:tabLst>
              <a:defRPr>
                <a:solidFill>
                  <a:schemeClr val="tx1"/>
                </a:solidFill>
                <a:latin typeface="Arial" charset="0"/>
                <a:ea typeface="Bitstream Vera Sans" charset="0"/>
                <a:cs typeface="Bitstream Vera Sans" charset="0"/>
              </a:defRPr>
            </a:lvl8pPr>
            <a:lvl9pPr marL="3487476" indent="-205146" defTabSz="410291" eaLnBrk="0" fontAlgn="base" hangingPunct="0">
              <a:lnSpc>
                <a:spcPct val="104000"/>
              </a:lnSpc>
              <a:spcBef>
                <a:spcPct val="0"/>
              </a:spcBef>
              <a:spcAft>
                <a:spcPct val="0"/>
              </a:spcAft>
              <a:buClr>
                <a:srgbClr val="000000"/>
              </a:buClr>
              <a:buSzPct val="45000"/>
              <a:buFont typeface="Wingdings" pitchFamily="2" charset="2"/>
              <a:tabLst>
                <a:tab pos="649628" algn="l"/>
                <a:tab pos="1299256" algn="l"/>
                <a:tab pos="1948884" algn="l"/>
                <a:tab pos="2598511" algn="l"/>
              </a:tabLst>
              <a:defRPr>
                <a:solidFill>
                  <a:schemeClr val="tx1"/>
                </a:solidFill>
                <a:latin typeface="Arial" charset="0"/>
                <a:ea typeface="Bitstream Vera Sans" charset="0"/>
                <a:cs typeface="Bitstream Vera Sans" charset="0"/>
              </a:defRPr>
            </a:lvl9pPr>
          </a:lstStyle>
          <a:p>
            <a:pPr eaLnBrk="1"/>
            <a:fld id="{B907FFD3-3B8B-45D1-8486-8E5BA0741484}" type="slidenum">
              <a:rPr lang="en-GB">
                <a:solidFill>
                  <a:srgbClr val="000000"/>
                </a:solidFill>
                <a:latin typeface="Times New Roman" pitchFamily="16" charset="0"/>
              </a:rPr>
              <a:pPr eaLnBrk="1"/>
              <a:t>86</a:t>
            </a:fld>
            <a:endParaRPr lang="en-GB">
              <a:solidFill>
                <a:srgbClr val="000000"/>
              </a:solidFill>
              <a:latin typeface="Times New Roman" pitchFamily="16" charset="0"/>
            </a:endParaRPr>
          </a:p>
        </p:txBody>
      </p:sp>
      <p:sp>
        <p:nvSpPr>
          <p:cNvPr id="66563" name="Rectangle 1"/>
          <p:cNvSpPr>
            <a:spLocks noGrp="1" noRot="1" noChangeAspect="1" noChangeArrowheads="1" noTextEdit="1"/>
          </p:cNvSpPr>
          <p:nvPr>
            <p:ph type="sldImg"/>
          </p:nvPr>
        </p:nvSpPr>
        <p:spPr>
          <a:xfrm>
            <a:off x="1143000" y="693738"/>
            <a:ext cx="4572000" cy="3429000"/>
          </a:xfrm>
          <a:solidFill>
            <a:srgbClr val="FFFFFF"/>
          </a:solidFill>
          <a:ln>
            <a:solidFill>
              <a:srgbClr val="000000"/>
            </a:solidFill>
            <a:miter lim="800000"/>
            <a:headEnd/>
            <a:tailEnd/>
          </a:ln>
        </p:spPr>
      </p:sp>
      <p:sp>
        <p:nvSpPr>
          <p:cNvPr id="66564" name="Rectangle 2"/>
          <p:cNvSpPr>
            <a:spLocks noGrp="1" noChangeArrowheads="1"/>
          </p:cNvSpPr>
          <p:nvPr>
            <p:ph type="body" idx="1"/>
          </p:nvPr>
        </p:nvSpPr>
        <p:spPr>
          <a:xfrm>
            <a:off x="686360" y="4342534"/>
            <a:ext cx="5486681" cy="403369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7586" name="Rectangle 6"/>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a:tabLst>
                <a:tab pos="649628" algn="l"/>
                <a:tab pos="1299256" algn="l"/>
                <a:tab pos="1948884" algn="l"/>
                <a:tab pos="2598511" algn="l"/>
              </a:tabLst>
              <a:defRPr>
                <a:solidFill>
                  <a:schemeClr val="tx1"/>
                </a:solidFill>
                <a:latin typeface="Arial" charset="0"/>
                <a:ea typeface="Bitstream Vera Sans" charset="0"/>
                <a:cs typeface="Bitstream Vera Sans" charset="0"/>
              </a:defRPr>
            </a:lvl1pPr>
            <a:lvl2pPr marL="666723" indent="-256432" eaLnBrk="0">
              <a:tabLst>
                <a:tab pos="649628" algn="l"/>
                <a:tab pos="1299256" algn="l"/>
                <a:tab pos="1948884" algn="l"/>
                <a:tab pos="2598511" algn="l"/>
              </a:tabLst>
              <a:defRPr>
                <a:solidFill>
                  <a:schemeClr val="tx1"/>
                </a:solidFill>
                <a:latin typeface="Arial" charset="0"/>
                <a:ea typeface="Bitstream Vera Sans" charset="0"/>
                <a:cs typeface="Bitstream Vera Sans" charset="0"/>
              </a:defRPr>
            </a:lvl2pPr>
            <a:lvl3pPr marL="1025728" indent="-205146" eaLnBrk="0">
              <a:tabLst>
                <a:tab pos="649628" algn="l"/>
                <a:tab pos="1299256" algn="l"/>
                <a:tab pos="1948884" algn="l"/>
                <a:tab pos="2598511" algn="l"/>
              </a:tabLst>
              <a:defRPr>
                <a:solidFill>
                  <a:schemeClr val="tx1"/>
                </a:solidFill>
                <a:latin typeface="Arial" charset="0"/>
                <a:ea typeface="Bitstream Vera Sans" charset="0"/>
                <a:cs typeface="Bitstream Vera Sans" charset="0"/>
              </a:defRPr>
            </a:lvl3pPr>
            <a:lvl4pPr marL="1436019" indent="-205146" eaLnBrk="0">
              <a:tabLst>
                <a:tab pos="649628" algn="l"/>
                <a:tab pos="1299256" algn="l"/>
                <a:tab pos="1948884" algn="l"/>
                <a:tab pos="2598511" algn="l"/>
              </a:tabLst>
              <a:defRPr>
                <a:solidFill>
                  <a:schemeClr val="tx1"/>
                </a:solidFill>
                <a:latin typeface="Arial" charset="0"/>
                <a:ea typeface="Bitstream Vera Sans" charset="0"/>
                <a:cs typeface="Bitstream Vera Sans" charset="0"/>
              </a:defRPr>
            </a:lvl4pPr>
            <a:lvl5pPr marL="1846311" indent="-205146" eaLnBrk="0">
              <a:tabLst>
                <a:tab pos="649628" algn="l"/>
                <a:tab pos="1299256" algn="l"/>
                <a:tab pos="1948884" algn="l"/>
                <a:tab pos="2598511" algn="l"/>
              </a:tabLst>
              <a:defRPr>
                <a:solidFill>
                  <a:schemeClr val="tx1"/>
                </a:solidFill>
                <a:latin typeface="Arial" charset="0"/>
                <a:ea typeface="Bitstream Vera Sans" charset="0"/>
                <a:cs typeface="Bitstream Vera Sans" charset="0"/>
              </a:defRPr>
            </a:lvl5pPr>
            <a:lvl6pPr marL="2256602" indent="-205146" defTabSz="410291" eaLnBrk="0" fontAlgn="base" hangingPunct="0">
              <a:lnSpc>
                <a:spcPct val="104000"/>
              </a:lnSpc>
              <a:spcBef>
                <a:spcPct val="0"/>
              </a:spcBef>
              <a:spcAft>
                <a:spcPct val="0"/>
              </a:spcAft>
              <a:buClr>
                <a:srgbClr val="000000"/>
              </a:buClr>
              <a:buSzPct val="45000"/>
              <a:buFont typeface="Wingdings" pitchFamily="2" charset="2"/>
              <a:tabLst>
                <a:tab pos="649628" algn="l"/>
                <a:tab pos="1299256" algn="l"/>
                <a:tab pos="1948884" algn="l"/>
                <a:tab pos="2598511" algn="l"/>
              </a:tabLst>
              <a:defRPr>
                <a:solidFill>
                  <a:schemeClr val="tx1"/>
                </a:solidFill>
                <a:latin typeface="Arial" charset="0"/>
                <a:ea typeface="Bitstream Vera Sans" charset="0"/>
                <a:cs typeface="Bitstream Vera Sans" charset="0"/>
              </a:defRPr>
            </a:lvl6pPr>
            <a:lvl7pPr marL="2666893" indent="-205146" defTabSz="410291" eaLnBrk="0" fontAlgn="base" hangingPunct="0">
              <a:lnSpc>
                <a:spcPct val="104000"/>
              </a:lnSpc>
              <a:spcBef>
                <a:spcPct val="0"/>
              </a:spcBef>
              <a:spcAft>
                <a:spcPct val="0"/>
              </a:spcAft>
              <a:buClr>
                <a:srgbClr val="000000"/>
              </a:buClr>
              <a:buSzPct val="45000"/>
              <a:buFont typeface="Wingdings" pitchFamily="2" charset="2"/>
              <a:tabLst>
                <a:tab pos="649628" algn="l"/>
                <a:tab pos="1299256" algn="l"/>
                <a:tab pos="1948884" algn="l"/>
                <a:tab pos="2598511" algn="l"/>
              </a:tabLst>
              <a:defRPr>
                <a:solidFill>
                  <a:schemeClr val="tx1"/>
                </a:solidFill>
                <a:latin typeface="Arial" charset="0"/>
                <a:ea typeface="Bitstream Vera Sans" charset="0"/>
                <a:cs typeface="Bitstream Vera Sans" charset="0"/>
              </a:defRPr>
            </a:lvl7pPr>
            <a:lvl8pPr marL="3077185" indent="-205146" defTabSz="410291" eaLnBrk="0" fontAlgn="base" hangingPunct="0">
              <a:lnSpc>
                <a:spcPct val="104000"/>
              </a:lnSpc>
              <a:spcBef>
                <a:spcPct val="0"/>
              </a:spcBef>
              <a:spcAft>
                <a:spcPct val="0"/>
              </a:spcAft>
              <a:buClr>
                <a:srgbClr val="000000"/>
              </a:buClr>
              <a:buSzPct val="45000"/>
              <a:buFont typeface="Wingdings" pitchFamily="2" charset="2"/>
              <a:tabLst>
                <a:tab pos="649628" algn="l"/>
                <a:tab pos="1299256" algn="l"/>
                <a:tab pos="1948884" algn="l"/>
                <a:tab pos="2598511" algn="l"/>
              </a:tabLst>
              <a:defRPr>
                <a:solidFill>
                  <a:schemeClr val="tx1"/>
                </a:solidFill>
                <a:latin typeface="Arial" charset="0"/>
                <a:ea typeface="Bitstream Vera Sans" charset="0"/>
                <a:cs typeface="Bitstream Vera Sans" charset="0"/>
              </a:defRPr>
            </a:lvl8pPr>
            <a:lvl9pPr marL="3487476" indent="-205146" defTabSz="410291" eaLnBrk="0" fontAlgn="base" hangingPunct="0">
              <a:lnSpc>
                <a:spcPct val="104000"/>
              </a:lnSpc>
              <a:spcBef>
                <a:spcPct val="0"/>
              </a:spcBef>
              <a:spcAft>
                <a:spcPct val="0"/>
              </a:spcAft>
              <a:buClr>
                <a:srgbClr val="000000"/>
              </a:buClr>
              <a:buSzPct val="45000"/>
              <a:buFont typeface="Wingdings" pitchFamily="2" charset="2"/>
              <a:tabLst>
                <a:tab pos="649628" algn="l"/>
                <a:tab pos="1299256" algn="l"/>
                <a:tab pos="1948884" algn="l"/>
                <a:tab pos="2598511" algn="l"/>
              </a:tabLst>
              <a:defRPr>
                <a:solidFill>
                  <a:schemeClr val="tx1"/>
                </a:solidFill>
                <a:latin typeface="Arial" charset="0"/>
                <a:ea typeface="Bitstream Vera Sans" charset="0"/>
                <a:cs typeface="Bitstream Vera Sans" charset="0"/>
              </a:defRPr>
            </a:lvl9pPr>
          </a:lstStyle>
          <a:p>
            <a:pPr eaLnBrk="1"/>
            <a:fld id="{84A12D5A-A7C7-487F-8E18-04209686C764}" type="slidenum">
              <a:rPr lang="en-GB">
                <a:solidFill>
                  <a:srgbClr val="000000"/>
                </a:solidFill>
                <a:latin typeface="Times New Roman" pitchFamily="16" charset="0"/>
              </a:rPr>
              <a:pPr eaLnBrk="1"/>
              <a:t>87</a:t>
            </a:fld>
            <a:endParaRPr lang="en-GB">
              <a:solidFill>
                <a:srgbClr val="000000"/>
              </a:solidFill>
              <a:latin typeface="Times New Roman" pitchFamily="16" charset="0"/>
            </a:endParaRPr>
          </a:p>
        </p:txBody>
      </p:sp>
      <p:sp>
        <p:nvSpPr>
          <p:cNvPr id="67587" name="Rectangle 1"/>
          <p:cNvSpPr>
            <a:spLocks noGrp="1" noRot="1" noChangeAspect="1" noChangeArrowheads="1" noTextEdit="1"/>
          </p:cNvSpPr>
          <p:nvPr>
            <p:ph type="sldImg"/>
          </p:nvPr>
        </p:nvSpPr>
        <p:spPr>
          <a:xfrm>
            <a:off x="1143000" y="693738"/>
            <a:ext cx="4572000" cy="3429000"/>
          </a:xfrm>
          <a:solidFill>
            <a:srgbClr val="FFFFFF"/>
          </a:solidFill>
          <a:ln>
            <a:solidFill>
              <a:srgbClr val="000000"/>
            </a:solidFill>
            <a:miter lim="800000"/>
            <a:headEnd/>
            <a:tailEnd/>
          </a:ln>
        </p:spPr>
      </p:sp>
      <p:sp>
        <p:nvSpPr>
          <p:cNvPr id="67588" name="Rectangle 2"/>
          <p:cNvSpPr>
            <a:spLocks noGrp="1" noChangeArrowheads="1"/>
          </p:cNvSpPr>
          <p:nvPr>
            <p:ph type="body" idx="1"/>
          </p:nvPr>
        </p:nvSpPr>
        <p:spPr>
          <a:xfrm>
            <a:off x="686360" y="4342534"/>
            <a:ext cx="5486681" cy="403369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8610" name="Rectangle 6"/>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a:tabLst>
                <a:tab pos="649628" algn="l"/>
                <a:tab pos="1299256" algn="l"/>
                <a:tab pos="1948884" algn="l"/>
                <a:tab pos="2598511" algn="l"/>
              </a:tabLst>
              <a:defRPr>
                <a:solidFill>
                  <a:schemeClr val="tx1"/>
                </a:solidFill>
                <a:latin typeface="Arial" charset="0"/>
                <a:ea typeface="Bitstream Vera Sans" charset="0"/>
                <a:cs typeface="Bitstream Vera Sans" charset="0"/>
              </a:defRPr>
            </a:lvl1pPr>
            <a:lvl2pPr marL="666723" indent="-256432" eaLnBrk="0">
              <a:tabLst>
                <a:tab pos="649628" algn="l"/>
                <a:tab pos="1299256" algn="l"/>
                <a:tab pos="1948884" algn="l"/>
                <a:tab pos="2598511" algn="l"/>
              </a:tabLst>
              <a:defRPr>
                <a:solidFill>
                  <a:schemeClr val="tx1"/>
                </a:solidFill>
                <a:latin typeface="Arial" charset="0"/>
                <a:ea typeface="Bitstream Vera Sans" charset="0"/>
                <a:cs typeface="Bitstream Vera Sans" charset="0"/>
              </a:defRPr>
            </a:lvl2pPr>
            <a:lvl3pPr marL="1025728" indent="-205146" eaLnBrk="0">
              <a:tabLst>
                <a:tab pos="649628" algn="l"/>
                <a:tab pos="1299256" algn="l"/>
                <a:tab pos="1948884" algn="l"/>
                <a:tab pos="2598511" algn="l"/>
              </a:tabLst>
              <a:defRPr>
                <a:solidFill>
                  <a:schemeClr val="tx1"/>
                </a:solidFill>
                <a:latin typeface="Arial" charset="0"/>
                <a:ea typeface="Bitstream Vera Sans" charset="0"/>
                <a:cs typeface="Bitstream Vera Sans" charset="0"/>
              </a:defRPr>
            </a:lvl3pPr>
            <a:lvl4pPr marL="1436019" indent="-205146" eaLnBrk="0">
              <a:tabLst>
                <a:tab pos="649628" algn="l"/>
                <a:tab pos="1299256" algn="l"/>
                <a:tab pos="1948884" algn="l"/>
                <a:tab pos="2598511" algn="l"/>
              </a:tabLst>
              <a:defRPr>
                <a:solidFill>
                  <a:schemeClr val="tx1"/>
                </a:solidFill>
                <a:latin typeface="Arial" charset="0"/>
                <a:ea typeface="Bitstream Vera Sans" charset="0"/>
                <a:cs typeface="Bitstream Vera Sans" charset="0"/>
              </a:defRPr>
            </a:lvl4pPr>
            <a:lvl5pPr marL="1846311" indent="-205146" eaLnBrk="0">
              <a:tabLst>
                <a:tab pos="649628" algn="l"/>
                <a:tab pos="1299256" algn="l"/>
                <a:tab pos="1948884" algn="l"/>
                <a:tab pos="2598511" algn="l"/>
              </a:tabLst>
              <a:defRPr>
                <a:solidFill>
                  <a:schemeClr val="tx1"/>
                </a:solidFill>
                <a:latin typeface="Arial" charset="0"/>
                <a:ea typeface="Bitstream Vera Sans" charset="0"/>
                <a:cs typeface="Bitstream Vera Sans" charset="0"/>
              </a:defRPr>
            </a:lvl5pPr>
            <a:lvl6pPr marL="2256602" indent="-205146" defTabSz="410291" eaLnBrk="0" fontAlgn="base" hangingPunct="0">
              <a:lnSpc>
                <a:spcPct val="104000"/>
              </a:lnSpc>
              <a:spcBef>
                <a:spcPct val="0"/>
              </a:spcBef>
              <a:spcAft>
                <a:spcPct val="0"/>
              </a:spcAft>
              <a:buClr>
                <a:srgbClr val="000000"/>
              </a:buClr>
              <a:buSzPct val="45000"/>
              <a:buFont typeface="Wingdings" pitchFamily="2" charset="2"/>
              <a:tabLst>
                <a:tab pos="649628" algn="l"/>
                <a:tab pos="1299256" algn="l"/>
                <a:tab pos="1948884" algn="l"/>
                <a:tab pos="2598511" algn="l"/>
              </a:tabLst>
              <a:defRPr>
                <a:solidFill>
                  <a:schemeClr val="tx1"/>
                </a:solidFill>
                <a:latin typeface="Arial" charset="0"/>
                <a:ea typeface="Bitstream Vera Sans" charset="0"/>
                <a:cs typeface="Bitstream Vera Sans" charset="0"/>
              </a:defRPr>
            </a:lvl6pPr>
            <a:lvl7pPr marL="2666893" indent="-205146" defTabSz="410291" eaLnBrk="0" fontAlgn="base" hangingPunct="0">
              <a:lnSpc>
                <a:spcPct val="104000"/>
              </a:lnSpc>
              <a:spcBef>
                <a:spcPct val="0"/>
              </a:spcBef>
              <a:spcAft>
                <a:spcPct val="0"/>
              </a:spcAft>
              <a:buClr>
                <a:srgbClr val="000000"/>
              </a:buClr>
              <a:buSzPct val="45000"/>
              <a:buFont typeface="Wingdings" pitchFamily="2" charset="2"/>
              <a:tabLst>
                <a:tab pos="649628" algn="l"/>
                <a:tab pos="1299256" algn="l"/>
                <a:tab pos="1948884" algn="l"/>
                <a:tab pos="2598511" algn="l"/>
              </a:tabLst>
              <a:defRPr>
                <a:solidFill>
                  <a:schemeClr val="tx1"/>
                </a:solidFill>
                <a:latin typeface="Arial" charset="0"/>
                <a:ea typeface="Bitstream Vera Sans" charset="0"/>
                <a:cs typeface="Bitstream Vera Sans" charset="0"/>
              </a:defRPr>
            </a:lvl7pPr>
            <a:lvl8pPr marL="3077185" indent="-205146" defTabSz="410291" eaLnBrk="0" fontAlgn="base" hangingPunct="0">
              <a:lnSpc>
                <a:spcPct val="104000"/>
              </a:lnSpc>
              <a:spcBef>
                <a:spcPct val="0"/>
              </a:spcBef>
              <a:spcAft>
                <a:spcPct val="0"/>
              </a:spcAft>
              <a:buClr>
                <a:srgbClr val="000000"/>
              </a:buClr>
              <a:buSzPct val="45000"/>
              <a:buFont typeface="Wingdings" pitchFamily="2" charset="2"/>
              <a:tabLst>
                <a:tab pos="649628" algn="l"/>
                <a:tab pos="1299256" algn="l"/>
                <a:tab pos="1948884" algn="l"/>
                <a:tab pos="2598511" algn="l"/>
              </a:tabLst>
              <a:defRPr>
                <a:solidFill>
                  <a:schemeClr val="tx1"/>
                </a:solidFill>
                <a:latin typeface="Arial" charset="0"/>
                <a:ea typeface="Bitstream Vera Sans" charset="0"/>
                <a:cs typeface="Bitstream Vera Sans" charset="0"/>
              </a:defRPr>
            </a:lvl8pPr>
            <a:lvl9pPr marL="3487476" indent="-205146" defTabSz="410291" eaLnBrk="0" fontAlgn="base" hangingPunct="0">
              <a:lnSpc>
                <a:spcPct val="104000"/>
              </a:lnSpc>
              <a:spcBef>
                <a:spcPct val="0"/>
              </a:spcBef>
              <a:spcAft>
                <a:spcPct val="0"/>
              </a:spcAft>
              <a:buClr>
                <a:srgbClr val="000000"/>
              </a:buClr>
              <a:buSzPct val="45000"/>
              <a:buFont typeface="Wingdings" pitchFamily="2" charset="2"/>
              <a:tabLst>
                <a:tab pos="649628" algn="l"/>
                <a:tab pos="1299256" algn="l"/>
                <a:tab pos="1948884" algn="l"/>
                <a:tab pos="2598511" algn="l"/>
              </a:tabLst>
              <a:defRPr>
                <a:solidFill>
                  <a:schemeClr val="tx1"/>
                </a:solidFill>
                <a:latin typeface="Arial" charset="0"/>
                <a:ea typeface="Bitstream Vera Sans" charset="0"/>
                <a:cs typeface="Bitstream Vera Sans" charset="0"/>
              </a:defRPr>
            </a:lvl9pPr>
          </a:lstStyle>
          <a:p>
            <a:pPr eaLnBrk="1"/>
            <a:fld id="{BE38833B-97E7-40F2-A7C2-4F746848B63B}" type="slidenum">
              <a:rPr lang="en-GB">
                <a:solidFill>
                  <a:srgbClr val="000000"/>
                </a:solidFill>
                <a:latin typeface="Times New Roman" pitchFamily="16" charset="0"/>
              </a:rPr>
              <a:pPr eaLnBrk="1"/>
              <a:t>88</a:t>
            </a:fld>
            <a:endParaRPr lang="en-GB">
              <a:solidFill>
                <a:srgbClr val="000000"/>
              </a:solidFill>
              <a:latin typeface="Times New Roman" pitchFamily="16" charset="0"/>
            </a:endParaRPr>
          </a:p>
        </p:txBody>
      </p:sp>
      <p:sp>
        <p:nvSpPr>
          <p:cNvPr id="68611" name="Rectangle 1"/>
          <p:cNvSpPr>
            <a:spLocks noGrp="1" noRot="1" noChangeAspect="1" noChangeArrowheads="1" noTextEdit="1"/>
          </p:cNvSpPr>
          <p:nvPr>
            <p:ph type="sldImg"/>
          </p:nvPr>
        </p:nvSpPr>
        <p:spPr>
          <a:xfrm>
            <a:off x="1143000" y="693738"/>
            <a:ext cx="4572000" cy="3429000"/>
          </a:xfrm>
          <a:solidFill>
            <a:srgbClr val="FFFFFF"/>
          </a:solidFill>
          <a:ln>
            <a:solidFill>
              <a:srgbClr val="000000"/>
            </a:solidFill>
            <a:miter lim="800000"/>
            <a:headEnd/>
            <a:tailEnd/>
          </a:ln>
        </p:spPr>
      </p:sp>
      <p:sp>
        <p:nvSpPr>
          <p:cNvPr id="68612" name="Rectangle 2"/>
          <p:cNvSpPr>
            <a:spLocks noGrp="1" noChangeArrowheads="1"/>
          </p:cNvSpPr>
          <p:nvPr>
            <p:ph type="body" idx="1"/>
          </p:nvPr>
        </p:nvSpPr>
        <p:spPr>
          <a:xfrm>
            <a:off x="686360" y="4342534"/>
            <a:ext cx="5486681" cy="403369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9634" name="Rectangle 6"/>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a:tabLst>
                <a:tab pos="649628" algn="l"/>
                <a:tab pos="1299256" algn="l"/>
                <a:tab pos="1948884" algn="l"/>
                <a:tab pos="2598511" algn="l"/>
              </a:tabLst>
              <a:defRPr>
                <a:solidFill>
                  <a:schemeClr val="tx1"/>
                </a:solidFill>
                <a:latin typeface="Arial" charset="0"/>
                <a:ea typeface="Bitstream Vera Sans" charset="0"/>
                <a:cs typeface="Bitstream Vera Sans" charset="0"/>
              </a:defRPr>
            </a:lvl1pPr>
            <a:lvl2pPr marL="666723" indent="-256432" eaLnBrk="0">
              <a:tabLst>
                <a:tab pos="649628" algn="l"/>
                <a:tab pos="1299256" algn="l"/>
                <a:tab pos="1948884" algn="l"/>
                <a:tab pos="2598511" algn="l"/>
              </a:tabLst>
              <a:defRPr>
                <a:solidFill>
                  <a:schemeClr val="tx1"/>
                </a:solidFill>
                <a:latin typeface="Arial" charset="0"/>
                <a:ea typeface="Bitstream Vera Sans" charset="0"/>
                <a:cs typeface="Bitstream Vera Sans" charset="0"/>
              </a:defRPr>
            </a:lvl2pPr>
            <a:lvl3pPr marL="1025728" indent="-205146" eaLnBrk="0">
              <a:tabLst>
                <a:tab pos="649628" algn="l"/>
                <a:tab pos="1299256" algn="l"/>
                <a:tab pos="1948884" algn="l"/>
                <a:tab pos="2598511" algn="l"/>
              </a:tabLst>
              <a:defRPr>
                <a:solidFill>
                  <a:schemeClr val="tx1"/>
                </a:solidFill>
                <a:latin typeface="Arial" charset="0"/>
                <a:ea typeface="Bitstream Vera Sans" charset="0"/>
                <a:cs typeface="Bitstream Vera Sans" charset="0"/>
              </a:defRPr>
            </a:lvl3pPr>
            <a:lvl4pPr marL="1436019" indent="-205146" eaLnBrk="0">
              <a:tabLst>
                <a:tab pos="649628" algn="l"/>
                <a:tab pos="1299256" algn="l"/>
                <a:tab pos="1948884" algn="l"/>
                <a:tab pos="2598511" algn="l"/>
              </a:tabLst>
              <a:defRPr>
                <a:solidFill>
                  <a:schemeClr val="tx1"/>
                </a:solidFill>
                <a:latin typeface="Arial" charset="0"/>
                <a:ea typeface="Bitstream Vera Sans" charset="0"/>
                <a:cs typeface="Bitstream Vera Sans" charset="0"/>
              </a:defRPr>
            </a:lvl4pPr>
            <a:lvl5pPr marL="1846311" indent="-205146" eaLnBrk="0">
              <a:tabLst>
                <a:tab pos="649628" algn="l"/>
                <a:tab pos="1299256" algn="l"/>
                <a:tab pos="1948884" algn="l"/>
                <a:tab pos="2598511" algn="l"/>
              </a:tabLst>
              <a:defRPr>
                <a:solidFill>
                  <a:schemeClr val="tx1"/>
                </a:solidFill>
                <a:latin typeface="Arial" charset="0"/>
                <a:ea typeface="Bitstream Vera Sans" charset="0"/>
                <a:cs typeface="Bitstream Vera Sans" charset="0"/>
              </a:defRPr>
            </a:lvl5pPr>
            <a:lvl6pPr marL="2256602" indent="-205146" defTabSz="410291" eaLnBrk="0" fontAlgn="base" hangingPunct="0">
              <a:lnSpc>
                <a:spcPct val="104000"/>
              </a:lnSpc>
              <a:spcBef>
                <a:spcPct val="0"/>
              </a:spcBef>
              <a:spcAft>
                <a:spcPct val="0"/>
              </a:spcAft>
              <a:buClr>
                <a:srgbClr val="000000"/>
              </a:buClr>
              <a:buSzPct val="45000"/>
              <a:buFont typeface="Wingdings" pitchFamily="2" charset="2"/>
              <a:tabLst>
                <a:tab pos="649628" algn="l"/>
                <a:tab pos="1299256" algn="l"/>
                <a:tab pos="1948884" algn="l"/>
                <a:tab pos="2598511" algn="l"/>
              </a:tabLst>
              <a:defRPr>
                <a:solidFill>
                  <a:schemeClr val="tx1"/>
                </a:solidFill>
                <a:latin typeface="Arial" charset="0"/>
                <a:ea typeface="Bitstream Vera Sans" charset="0"/>
                <a:cs typeface="Bitstream Vera Sans" charset="0"/>
              </a:defRPr>
            </a:lvl6pPr>
            <a:lvl7pPr marL="2666893" indent="-205146" defTabSz="410291" eaLnBrk="0" fontAlgn="base" hangingPunct="0">
              <a:lnSpc>
                <a:spcPct val="104000"/>
              </a:lnSpc>
              <a:spcBef>
                <a:spcPct val="0"/>
              </a:spcBef>
              <a:spcAft>
                <a:spcPct val="0"/>
              </a:spcAft>
              <a:buClr>
                <a:srgbClr val="000000"/>
              </a:buClr>
              <a:buSzPct val="45000"/>
              <a:buFont typeface="Wingdings" pitchFamily="2" charset="2"/>
              <a:tabLst>
                <a:tab pos="649628" algn="l"/>
                <a:tab pos="1299256" algn="l"/>
                <a:tab pos="1948884" algn="l"/>
                <a:tab pos="2598511" algn="l"/>
              </a:tabLst>
              <a:defRPr>
                <a:solidFill>
                  <a:schemeClr val="tx1"/>
                </a:solidFill>
                <a:latin typeface="Arial" charset="0"/>
                <a:ea typeface="Bitstream Vera Sans" charset="0"/>
                <a:cs typeface="Bitstream Vera Sans" charset="0"/>
              </a:defRPr>
            </a:lvl7pPr>
            <a:lvl8pPr marL="3077185" indent="-205146" defTabSz="410291" eaLnBrk="0" fontAlgn="base" hangingPunct="0">
              <a:lnSpc>
                <a:spcPct val="104000"/>
              </a:lnSpc>
              <a:spcBef>
                <a:spcPct val="0"/>
              </a:spcBef>
              <a:spcAft>
                <a:spcPct val="0"/>
              </a:spcAft>
              <a:buClr>
                <a:srgbClr val="000000"/>
              </a:buClr>
              <a:buSzPct val="45000"/>
              <a:buFont typeface="Wingdings" pitchFamily="2" charset="2"/>
              <a:tabLst>
                <a:tab pos="649628" algn="l"/>
                <a:tab pos="1299256" algn="l"/>
                <a:tab pos="1948884" algn="l"/>
                <a:tab pos="2598511" algn="l"/>
              </a:tabLst>
              <a:defRPr>
                <a:solidFill>
                  <a:schemeClr val="tx1"/>
                </a:solidFill>
                <a:latin typeface="Arial" charset="0"/>
                <a:ea typeface="Bitstream Vera Sans" charset="0"/>
                <a:cs typeface="Bitstream Vera Sans" charset="0"/>
              </a:defRPr>
            </a:lvl8pPr>
            <a:lvl9pPr marL="3487476" indent="-205146" defTabSz="410291" eaLnBrk="0" fontAlgn="base" hangingPunct="0">
              <a:lnSpc>
                <a:spcPct val="104000"/>
              </a:lnSpc>
              <a:spcBef>
                <a:spcPct val="0"/>
              </a:spcBef>
              <a:spcAft>
                <a:spcPct val="0"/>
              </a:spcAft>
              <a:buClr>
                <a:srgbClr val="000000"/>
              </a:buClr>
              <a:buSzPct val="45000"/>
              <a:buFont typeface="Wingdings" pitchFamily="2" charset="2"/>
              <a:tabLst>
                <a:tab pos="649628" algn="l"/>
                <a:tab pos="1299256" algn="l"/>
                <a:tab pos="1948884" algn="l"/>
                <a:tab pos="2598511" algn="l"/>
              </a:tabLst>
              <a:defRPr>
                <a:solidFill>
                  <a:schemeClr val="tx1"/>
                </a:solidFill>
                <a:latin typeface="Arial" charset="0"/>
                <a:ea typeface="Bitstream Vera Sans" charset="0"/>
                <a:cs typeface="Bitstream Vera Sans" charset="0"/>
              </a:defRPr>
            </a:lvl9pPr>
          </a:lstStyle>
          <a:p>
            <a:pPr eaLnBrk="1"/>
            <a:fld id="{442F3DF0-7F27-4747-A8BF-2D6BD90913B4}" type="slidenum">
              <a:rPr lang="en-GB">
                <a:solidFill>
                  <a:srgbClr val="000000"/>
                </a:solidFill>
                <a:latin typeface="Times New Roman" pitchFamily="16" charset="0"/>
              </a:rPr>
              <a:pPr eaLnBrk="1"/>
              <a:t>89</a:t>
            </a:fld>
            <a:endParaRPr lang="en-GB">
              <a:solidFill>
                <a:srgbClr val="000000"/>
              </a:solidFill>
              <a:latin typeface="Times New Roman" pitchFamily="16" charset="0"/>
            </a:endParaRPr>
          </a:p>
        </p:txBody>
      </p:sp>
      <p:sp>
        <p:nvSpPr>
          <p:cNvPr id="69635" name="Rectangle 1"/>
          <p:cNvSpPr>
            <a:spLocks noGrp="1" noRot="1" noChangeAspect="1" noChangeArrowheads="1" noTextEdit="1"/>
          </p:cNvSpPr>
          <p:nvPr>
            <p:ph type="sldImg"/>
          </p:nvPr>
        </p:nvSpPr>
        <p:spPr>
          <a:xfrm>
            <a:off x="1143000" y="693738"/>
            <a:ext cx="4572000" cy="3429000"/>
          </a:xfrm>
          <a:solidFill>
            <a:srgbClr val="FFFFFF"/>
          </a:solidFill>
          <a:ln>
            <a:solidFill>
              <a:srgbClr val="000000"/>
            </a:solidFill>
            <a:miter lim="800000"/>
            <a:headEnd/>
            <a:tailEnd/>
          </a:ln>
        </p:spPr>
      </p:sp>
      <p:sp>
        <p:nvSpPr>
          <p:cNvPr id="69636" name="Rectangle 2"/>
          <p:cNvSpPr>
            <a:spLocks noGrp="1" noChangeArrowheads="1"/>
          </p:cNvSpPr>
          <p:nvPr>
            <p:ph type="body" idx="1"/>
          </p:nvPr>
        </p:nvSpPr>
        <p:spPr>
          <a:xfrm>
            <a:off x="686360" y="4342534"/>
            <a:ext cx="5486681" cy="403369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0658" name="Rectangle 6"/>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a:tabLst>
                <a:tab pos="649628" algn="l"/>
                <a:tab pos="1299256" algn="l"/>
                <a:tab pos="1948884" algn="l"/>
                <a:tab pos="2598511" algn="l"/>
              </a:tabLst>
              <a:defRPr>
                <a:solidFill>
                  <a:schemeClr val="tx1"/>
                </a:solidFill>
                <a:latin typeface="Arial" charset="0"/>
                <a:ea typeface="Bitstream Vera Sans" charset="0"/>
                <a:cs typeface="Bitstream Vera Sans" charset="0"/>
              </a:defRPr>
            </a:lvl1pPr>
            <a:lvl2pPr marL="666723" indent="-256432" eaLnBrk="0">
              <a:tabLst>
                <a:tab pos="649628" algn="l"/>
                <a:tab pos="1299256" algn="l"/>
                <a:tab pos="1948884" algn="l"/>
                <a:tab pos="2598511" algn="l"/>
              </a:tabLst>
              <a:defRPr>
                <a:solidFill>
                  <a:schemeClr val="tx1"/>
                </a:solidFill>
                <a:latin typeface="Arial" charset="0"/>
                <a:ea typeface="Bitstream Vera Sans" charset="0"/>
                <a:cs typeface="Bitstream Vera Sans" charset="0"/>
              </a:defRPr>
            </a:lvl2pPr>
            <a:lvl3pPr marL="1025728" indent="-205146" eaLnBrk="0">
              <a:tabLst>
                <a:tab pos="649628" algn="l"/>
                <a:tab pos="1299256" algn="l"/>
                <a:tab pos="1948884" algn="l"/>
                <a:tab pos="2598511" algn="l"/>
              </a:tabLst>
              <a:defRPr>
                <a:solidFill>
                  <a:schemeClr val="tx1"/>
                </a:solidFill>
                <a:latin typeface="Arial" charset="0"/>
                <a:ea typeface="Bitstream Vera Sans" charset="0"/>
                <a:cs typeface="Bitstream Vera Sans" charset="0"/>
              </a:defRPr>
            </a:lvl3pPr>
            <a:lvl4pPr marL="1436019" indent="-205146" eaLnBrk="0">
              <a:tabLst>
                <a:tab pos="649628" algn="l"/>
                <a:tab pos="1299256" algn="l"/>
                <a:tab pos="1948884" algn="l"/>
                <a:tab pos="2598511" algn="l"/>
              </a:tabLst>
              <a:defRPr>
                <a:solidFill>
                  <a:schemeClr val="tx1"/>
                </a:solidFill>
                <a:latin typeface="Arial" charset="0"/>
                <a:ea typeface="Bitstream Vera Sans" charset="0"/>
                <a:cs typeface="Bitstream Vera Sans" charset="0"/>
              </a:defRPr>
            </a:lvl4pPr>
            <a:lvl5pPr marL="1846311" indent="-205146" eaLnBrk="0">
              <a:tabLst>
                <a:tab pos="649628" algn="l"/>
                <a:tab pos="1299256" algn="l"/>
                <a:tab pos="1948884" algn="l"/>
                <a:tab pos="2598511" algn="l"/>
              </a:tabLst>
              <a:defRPr>
                <a:solidFill>
                  <a:schemeClr val="tx1"/>
                </a:solidFill>
                <a:latin typeface="Arial" charset="0"/>
                <a:ea typeface="Bitstream Vera Sans" charset="0"/>
                <a:cs typeface="Bitstream Vera Sans" charset="0"/>
              </a:defRPr>
            </a:lvl5pPr>
            <a:lvl6pPr marL="2256602" indent="-205146" defTabSz="410291" eaLnBrk="0" fontAlgn="base" hangingPunct="0">
              <a:lnSpc>
                <a:spcPct val="104000"/>
              </a:lnSpc>
              <a:spcBef>
                <a:spcPct val="0"/>
              </a:spcBef>
              <a:spcAft>
                <a:spcPct val="0"/>
              </a:spcAft>
              <a:buClr>
                <a:srgbClr val="000000"/>
              </a:buClr>
              <a:buSzPct val="45000"/>
              <a:buFont typeface="Wingdings" pitchFamily="2" charset="2"/>
              <a:tabLst>
                <a:tab pos="649628" algn="l"/>
                <a:tab pos="1299256" algn="l"/>
                <a:tab pos="1948884" algn="l"/>
                <a:tab pos="2598511" algn="l"/>
              </a:tabLst>
              <a:defRPr>
                <a:solidFill>
                  <a:schemeClr val="tx1"/>
                </a:solidFill>
                <a:latin typeface="Arial" charset="0"/>
                <a:ea typeface="Bitstream Vera Sans" charset="0"/>
                <a:cs typeface="Bitstream Vera Sans" charset="0"/>
              </a:defRPr>
            </a:lvl6pPr>
            <a:lvl7pPr marL="2666893" indent="-205146" defTabSz="410291" eaLnBrk="0" fontAlgn="base" hangingPunct="0">
              <a:lnSpc>
                <a:spcPct val="104000"/>
              </a:lnSpc>
              <a:spcBef>
                <a:spcPct val="0"/>
              </a:spcBef>
              <a:spcAft>
                <a:spcPct val="0"/>
              </a:spcAft>
              <a:buClr>
                <a:srgbClr val="000000"/>
              </a:buClr>
              <a:buSzPct val="45000"/>
              <a:buFont typeface="Wingdings" pitchFamily="2" charset="2"/>
              <a:tabLst>
                <a:tab pos="649628" algn="l"/>
                <a:tab pos="1299256" algn="l"/>
                <a:tab pos="1948884" algn="l"/>
                <a:tab pos="2598511" algn="l"/>
              </a:tabLst>
              <a:defRPr>
                <a:solidFill>
                  <a:schemeClr val="tx1"/>
                </a:solidFill>
                <a:latin typeface="Arial" charset="0"/>
                <a:ea typeface="Bitstream Vera Sans" charset="0"/>
                <a:cs typeface="Bitstream Vera Sans" charset="0"/>
              </a:defRPr>
            </a:lvl7pPr>
            <a:lvl8pPr marL="3077185" indent="-205146" defTabSz="410291" eaLnBrk="0" fontAlgn="base" hangingPunct="0">
              <a:lnSpc>
                <a:spcPct val="104000"/>
              </a:lnSpc>
              <a:spcBef>
                <a:spcPct val="0"/>
              </a:spcBef>
              <a:spcAft>
                <a:spcPct val="0"/>
              </a:spcAft>
              <a:buClr>
                <a:srgbClr val="000000"/>
              </a:buClr>
              <a:buSzPct val="45000"/>
              <a:buFont typeface="Wingdings" pitchFamily="2" charset="2"/>
              <a:tabLst>
                <a:tab pos="649628" algn="l"/>
                <a:tab pos="1299256" algn="l"/>
                <a:tab pos="1948884" algn="l"/>
                <a:tab pos="2598511" algn="l"/>
              </a:tabLst>
              <a:defRPr>
                <a:solidFill>
                  <a:schemeClr val="tx1"/>
                </a:solidFill>
                <a:latin typeface="Arial" charset="0"/>
                <a:ea typeface="Bitstream Vera Sans" charset="0"/>
                <a:cs typeface="Bitstream Vera Sans" charset="0"/>
              </a:defRPr>
            </a:lvl8pPr>
            <a:lvl9pPr marL="3487476" indent="-205146" defTabSz="410291" eaLnBrk="0" fontAlgn="base" hangingPunct="0">
              <a:lnSpc>
                <a:spcPct val="104000"/>
              </a:lnSpc>
              <a:spcBef>
                <a:spcPct val="0"/>
              </a:spcBef>
              <a:spcAft>
                <a:spcPct val="0"/>
              </a:spcAft>
              <a:buClr>
                <a:srgbClr val="000000"/>
              </a:buClr>
              <a:buSzPct val="45000"/>
              <a:buFont typeface="Wingdings" pitchFamily="2" charset="2"/>
              <a:tabLst>
                <a:tab pos="649628" algn="l"/>
                <a:tab pos="1299256" algn="l"/>
                <a:tab pos="1948884" algn="l"/>
                <a:tab pos="2598511" algn="l"/>
              </a:tabLst>
              <a:defRPr>
                <a:solidFill>
                  <a:schemeClr val="tx1"/>
                </a:solidFill>
                <a:latin typeface="Arial" charset="0"/>
                <a:ea typeface="Bitstream Vera Sans" charset="0"/>
                <a:cs typeface="Bitstream Vera Sans" charset="0"/>
              </a:defRPr>
            </a:lvl9pPr>
          </a:lstStyle>
          <a:p>
            <a:pPr eaLnBrk="1"/>
            <a:fld id="{5B030FD4-6BBD-420F-B0F9-CE92DBFAE7E0}" type="slidenum">
              <a:rPr lang="en-GB">
                <a:solidFill>
                  <a:srgbClr val="000000"/>
                </a:solidFill>
                <a:latin typeface="Times New Roman" pitchFamily="16" charset="0"/>
              </a:rPr>
              <a:pPr eaLnBrk="1"/>
              <a:t>90</a:t>
            </a:fld>
            <a:endParaRPr lang="en-GB">
              <a:solidFill>
                <a:srgbClr val="000000"/>
              </a:solidFill>
              <a:latin typeface="Times New Roman" pitchFamily="16" charset="0"/>
            </a:endParaRPr>
          </a:p>
        </p:txBody>
      </p:sp>
      <p:sp>
        <p:nvSpPr>
          <p:cNvPr id="70659" name="Rectangle 1"/>
          <p:cNvSpPr>
            <a:spLocks noGrp="1" noRot="1" noChangeAspect="1" noChangeArrowheads="1" noTextEdit="1"/>
          </p:cNvSpPr>
          <p:nvPr>
            <p:ph type="sldImg"/>
          </p:nvPr>
        </p:nvSpPr>
        <p:spPr>
          <a:xfrm>
            <a:off x="1143000" y="693738"/>
            <a:ext cx="4572000" cy="3429000"/>
          </a:xfrm>
          <a:solidFill>
            <a:srgbClr val="FFFFFF"/>
          </a:solidFill>
          <a:ln>
            <a:solidFill>
              <a:srgbClr val="000000"/>
            </a:solidFill>
            <a:miter lim="800000"/>
            <a:headEnd/>
            <a:tailEnd/>
          </a:ln>
        </p:spPr>
      </p:sp>
      <p:sp>
        <p:nvSpPr>
          <p:cNvPr id="70660" name="Rectangle 2"/>
          <p:cNvSpPr>
            <a:spLocks noGrp="1" noChangeArrowheads="1"/>
          </p:cNvSpPr>
          <p:nvPr>
            <p:ph type="body" idx="1"/>
          </p:nvPr>
        </p:nvSpPr>
        <p:spPr>
          <a:xfrm>
            <a:off x="686360" y="4342534"/>
            <a:ext cx="5486681" cy="403369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1682" name="Rectangle 6"/>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a:tabLst>
                <a:tab pos="649628" algn="l"/>
                <a:tab pos="1299256" algn="l"/>
                <a:tab pos="1948884" algn="l"/>
                <a:tab pos="2598511" algn="l"/>
              </a:tabLst>
              <a:defRPr>
                <a:solidFill>
                  <a:schemeClr val="tx1"/>
                </a:solidFill>
                <a:latin typeface="Arial" charset="0"/>
                <a:ea typeface="Bitstream Vera Sans" charset="0"/>
                <a:cs typeface="Bitstream Vera Sans" charset="0"/>
              </a:defRPr>
            </a:lvl1pPr>
            <a:lvl2pPr marL="666723" indent="-256432" eaLnBrk="0">
              <a:tabLst>
                <a:tab pos="649628" algn="l"/>
                <a:tab pos="1299256" algn="l"/>
                <a:tab pos="1948884" algn="l"/>
                <a:tab pos="2598511" algn="l"/>
              </a:tabLst>
              <a:defRPr>
                <a:solidFill>
                  <a:schemeClr val="tx1"/>
                </a:solidFill>
                <a:latin typeface="Arial" charset="0"/>
                <a:ea typeface="Bitstream Vera Sans" charset="0"/>
                <a:cs typeface="Bitstream Vera Sans" charset="0"/>
              </a:defRPr>
            </a:lvl2pPr>
            <a:lvl3pPr marL="1025728" indent="-205146" eaLnBrk="0">
              <a:tabLst>
                <a:tab pos="649628" algn="l"/>
                <a:tab pos="1299256" algn="l"/>
                <a:tab pos="1948884" algn="l"/>
                <a:tab pos="2598511" algn="l"/>
              </a:tabLst>
              <a:defRPr>
                <a:solidFill>
                  <a:schemeClr val="tx1"/>
                </a:solidFill>
                <a:latin typeface="Arial" charset="0"/>
                <a:ea typeface="Bitstream Vera Sans" charset="0"/>
                <a:cs typeface="Bitstream Vera Sans" charset="0"/>
              </a:defRPr>
            </a:lvl3pPr>
            <a:lvl4pPr marL="1436019" indent="-205146" eaLnBrk="0">
              <a:tabLst>
                <a:tab pos="649628" algn="l"/>
                <a:tab pos="1299256" algn="l"/>
                <a:tab pos="1948884" algn="l"/>
                <a:tab pos="2598511" algn="l"/>
              </a:tabLst>
              <a:defRPr>
                <a:solidFill>
                  <a:schemeClr val="tx1"/>
                </a:solidFill>
                <a:latin typeface="Arial" charset="0"/>
                <a:ea typeface="Bitstream Vera Sans" charset="0"/>
                <a:cs typeface="Bitstream Vera Sans" charset="0"/>
              </a:defRPr>
            </a:lvl4pPr>
            <a:lvl5pPr marL="1846311" indent="-205146" eaLnBrk="0">
              <a:tabLst>
                <a:tab pos="649628" algn="l"/>
                <a:tab pos="1299256" algn="l"/>
                <a:tab pos="1948884" algn="l"/>
                <a:tab pos="2598511" algn="l"/>
              </a:tabLst>
              <a:defRPr>
                <a:solidFill>
                  <a:schemeClr val="tx1"/>
                </a:solidFill>
                <a:latin typeface="Arial" charset="0"/>
                <a:ea typeface="Bitstream Vera Sans" charset="0"/>
                <a:cs typeface="Bitstream Vera Sans" charset="0"/>
              </a:defRPr>
            </a:lvl5pPr>
            <a:lvl6pPr marL="2256602" indent="-205146" defTabSz="410291" eaLnBrk="0" fontAlgn="base" hangingPunct="0">
              <a:lnSpc>
                <a:spcPct val="104000"/>
              </a:lnSpc>
              <a:spcBef>
                <a:spcPct val="0"/>
              </a:spcBef>
              <a:spcAft>
                <a:spcPct val="0"/>
              </a:spcAft>
              <a:buClr>
                <a:srgbClr val="000000"/>
              </a:buClr>
              <a:buSzPct val="45000"/>
              <a:buFont typeface="Wingdings" pitchFamily="2" charset="2"/>
              <a:tabLst>
                <a:tab pos="649628" algn="l"/>
                <a:tab pos="1299256" algn="l"/>
                <a:tab pos="1948884" algn="l"/>
                <a:tab pos="2598511" algn="l"/>
              </a:tabLst>
              <a:defRPr>
                <a:solidFill>
                  <a:schemeClr val="tx1"/>
                </a:solidFill>
                <a:latin typeface="Arial" charset="0"/>
                <a:ea typeface="Bitstream Vera Sans" charset="0"/>
                <a:cs typeface="Bitstream Vera Sans" charset="0"/>
              </a:defRPr>
            </a:lvl6pPr>
            <a:lvl7pPr marL="2666893" indent="-205146" defTabSz="410291" eaLnBrk="0" fontAlgn="base" hangingPunct="0">
              <a:lnSpc>
                <a:spcPct val="104000"/>
              </a:lnSpc>
              <a:spcBef>
                <a:spcPct val="0"/>
              </a:spcBef>
              <a:spcAft>
                <a:spcPct val="0"/>
              </a:spcAft>
              <a:buClr>
                <a:srgbClr val="000000"/>
              </a:buClr>
              <a:buSzPct val="45000"/>
              <a:buFont typeface="Wingdings" pitchFamily="2" charset="2"/>
              <a:tabLst>
                <a:tab pos="649628" algn="l"/>
                <a:tab pos="1299256" algn="l"/>
                <a:tab pos="1948884" algn="l"/>
                <a:tab pos="2598511" algn="l"/>
              </a:tabLst>
              <a:defRPr>
                <a:solidFill>
                  <a:schemeClr val="tx1"/>
                </a:solidFill>
                <a:latin typeface="Arial" charset="0"/>
                <a:ea typeface="Bitstream Vera Sans" charset="0"/>
                <a:cs typeface="Bitstream Vera Sans" charset="0"/>
              </a:defRPr>
            </a:lvl7pPr>
            <a:lvl8pPr marL="3077185" indent="-205146" defTabSz="410291" eaLnBrk="0" fontAlgn="base" hangingPunct="0">
              <a:lnSpc>
                <a:spcPct val="104000"/>
              </a:lnSpc>
              <a:spcBef>
                <a:spcPct val="0"/>
              </a:spcBef>
              <a:spcAft>
                <a:spcPct val="0"/>
              </a:spcAft>
              <a:buClr>
                <a:srgbClr val="000000"/>
              </a:buClr>
              <a:buSzPct val="45000"/>
              <a:buFont typeface="Wingdings" pitchFamily="2" charset="2"/>
              <a:tabLst>
                <a:tab pos="649628" algn="l"/>
                <a:tab pos="1299256" algn="l"/>
                <a:tab pos="1948884" algn="l"/>
                <a:tab pos="2598511" algn="l"/>
              </a:tabLst>
              <a:defRPr>
                <a:solidFill>
                  <a:schemeClr val="tx1"/>
                </a:solidFill>
                <a:latin typeface="Arial" charset="0"/>
                <a:ea typeface="Bitstream Vera Sans" charset="0"/>
                <a:cs typeface="Bitstream Vera Sans" charset="0"/>
              </a:defRPr>
            </a:lvl8pPr>
            <a:lvl9pPr marL="3487476" indent="-205146" defTabSz="410291" eaLnBrk="0" fontAlgn="base" hangingPunct="0">
              <a:lnSpc>
                <a:spcPct val="104000"/>
              </a:lnSpc>
              <a:spcBef>
                <a:spcPct val="0"/>
              </a:spcBef>
              <a:spcAft>
                <a:spcPct val="0"/>
              </a:spcAft>
              <a:buClr>
                <a:srgbClr val="000000"/>
              </a:buClr>
              <a:buSzPct val="45000"/>
              <a:buFont typeface="Wingdings" pitchFamily="2" charset="2"/>
              <a:tabLst>
                <a:tab pos="649628" algn="l"/>
                <a:tab pos="1299256" algn="l"/>
                <a:tab pos="1948884" algn="l"/>
                <a:tab pos="2598511" algn="l"/>
              </a:tabLst>
              <a:defRPr>
                <a:solidFill>
                  <a:schemeClr val="tx1"/>
                </a:solidFill>
                <a:latin typeface="Arial" charset="0"/>
                <a:ea typeface="Bitstream Vera Sans" charset="0"/>
                <a:cs typeface="Bitstream Vera Sans" charset="0"/>
              </a:defRPr>
            </a:lvl9pPr>
          </a:lstStyle>
          <a:p>
            <a:pPr eaLnBrk="1"/>
            <a:fld id="{8EE2C04D-F09A-426B-93BC-21DA46387903}" type="slidenum">
              <a:rPr lang="en-GB">
                <a:solidFill>
                  <a:srgbClr val="000000"/>
                </a:solidFill>
                <a:latin typeface="Times New Roman" pitchFamily="16" charset="0"/>
              </a:rPr>
              <a:pPr eaLnBrk="1"/>
              <a:t>91</a:t>
            </a:fld>
            <a:endParaRPr lang="en-GB">
              <a:solidFill>
                <a:srgbClr val="000000"/>
              </a:solidFill>
              <a:latin typeface="Times New Roman" pitchFamily="16" charset="0"/>
            </a:endParaRPr>
          </a:p>
        </p:txBody>
      </p:sp>
      <p:sp>
        <p:nvSpPr>
          <p:cNvPr id="71683" name="Rectangle 1"/>
          <p:cNvSpPr>
            <a:spLocks noGrp="1" noRot="1" noChangeAspect="1" noChangeArrowheads="1" noTextEdit="1"/>
          </p:cNvSpPr>
          <p:nvPr>
            <p:ph type="sldImg"/>
          </p:nvPr>
        </p:nvSpPr>
        <p:spPr>
          <a:xfrm>
            <a:off x="1143000" y="693738"/>
            <a:ext cx="4572000" cy="3429000"/>
          </a:xfrm>
          <a:solidFill>
            <a:srgbClr val="FFFFFF"/>
          </a:solidFill>
          <a:ln>
            <a:solidFill>
              <a:srgbClr val="000000"/>
            </a:solidFill>
            <a:miter lim="800000"/>
            <a:headEnd/>
            <a:tailEnd/>
          </a:ln>
        </p:spPr>
      </p:sp>
      <p:sp>
        <p:nvSpPr>
          <p:cNvPr id="71684" name="Rectangle 2"/>
          <p:cNvSpPr>
            <a:spLocks noGrp="1" noChangeArrowheads="1"/>
          </p:cNvSpPr>
          <p:nvPr>
            <p:ph type="body" idx="1"/>
          </p:nvPr>
        </p:nvSpPr>
        <p:spPr>
          <a:xfrm>
            <a:off x="686360" y="4342534"/>
            <a:ext cx="5486681" cy="403369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8370" name="Rectangle 6"/>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a:tabLst>
                <a:tab pos="649628" algn="l"/>
                <a:tab pos="1299256" algn="l"/>
                <a:tab pos="1948884" algn="l"/>
                <a:tab pos="2598511" algn="l"/>
              </a:tabLst>
              <a:defRPr>
                <a:solidFill>
                  <a:schemeClr val="tx1"/>
                </a:solidFill>
                <a:latin typeface="Arial" charset="0"/>
                <a:ea typeface="Bitstream Vera Sans" charset="0"/>
                <a:cs typeface="Bitstream Vera Sans" charset="0"/>
              </a:defRPr>
            </a:lvl1pPr>
            <a:lvl2pPr marL="666723" indent="-256432" eaLnBrk="0">
              <a:tabLst>
                <a:tab pos="649628" algn="l"/>
                <a:tab pos="1299256" algn="l"/>
                <a:tab pos="1948884" algn="l"/>
                <a:tab pos="2598511" algn="l"/>
              </a:tabLst>
              <a:defRPr>
                <a:solidFill>
                  <a:schemeClr val="tx1"/>
                </a:solidFill>
                <a:latin typeface="Arial" charset="0"/>
                <a:ea typeface="Bitstream Vera Sans" charset="0"/>
                <a:cs typeface="Bitstream Vera Sans" charset="0"/>
              </a:defRPr>
            </a:lvl2pPr>
            <a:lvl3pPr marL="1025728" indent="-205146" eaLnBrk="0">
              <a:tabLst>
                <a:tab pos="649628" algn="l"/>
                <a:tab pos="1299256" algn="l"/>
                <a:tab pos="1948884" algn="l"/>
                <a:tab pos="2598511" algn="l"/>
              </a:tabLst>
              <a:defRPr>
                <a:solidFill>
                  <a:schemeClr val="tx1"/>
                </a:solidFill>
                <a:latin typeface="Arial" charset="0"/>
                <a:ea typeface="Bitstream Vera Sans" charset="0"/>
                <a:cs typeface="Bitstream Vera Sans" charset="0"/>
              </a:defRPr>
            </a:lvl3pPr>
            <a:lvl4pPr marL="1436019" indent="-205146" eaLnBrk="0">
              <a:tabLst>
                <a:tab pos="649628" algn="l"/>
                <a:tab pos="1299256" algn="l"/>
                <a:tab pos="1948884" algn="l"/>
                <a:tab pos="2598511" algn="l"/>
              </a:tabLst>
              <a:defRPr>
                <a:solidFill>
                  <a:schemeClr val="tx1"/>
                </a:solidFill>
                <a:latin typeface="Arial" charset="0"/>
                <a:ea typeface="Bitstream Vera Sans" charset="0"/>
                <a:cs typeface="Bitstream Vera Sans" charset="0"/>
              </a:defRPr>
            </a:lvl4pPr>
            <a:lvl5pPr marL="1846311" indent="-205146" eaLnBrk="0">
              <a:tabLst>
                <a:tab pos="649628" algn="l"/>
                <a:tab pos="1299256" algn="l"/>
                <a:tab pos="1948884" algn="l"/>
                <a:tab pos="2598511" algn="l"/>
              </a:tabLst>
              <a:defRPr>
                <a:solidFill>
                  <a:schemeClr val="tx1"/>
                </a:solidFill>
                <a:latin typeface="Arial" charset="0"/>
                <a:ea typeface="Bitstream Vera Sans" charset="0"/>
                <a:cs typeface="Bitstream Vera Sans" charset="0"/>
              </a:defRPr>
            </a:lvl5pPr>
            <a:lvl6pPr marL="2256602" indent="-205146" defTabSz="410291" eaLnBrk="0" fontAlgn="base" hangingPunct="0">
              <a:lnSpc>
                <a:spcPct val="104000"/>
              </a:lnSpc>
              <a:spcBef>
                <a:spcPct val="0"/>
              </a:spcBef>
              <a:spcAft>
                <a:spcPct val="0"/>
              </a:spcAft>
              <a:buClr>
                <a:srgbClr val="000000"/>
              </a:buClr>
              <a:buSzPct val="45000"/>
              <a:buFont typeface="Wingdings" pitchFamily="2" charset="2"/>
              <a:tabLst>
                <a:tab pos="649628" algn="l"/>
                <a:tab pos="1299256" algn="l"/>
                <a:tab pos="1948884" algn="l"/>
                <a:tab pos="2598511" algn="l"/>
              </a:tabLst>
              <a:defRPr>
                <a:solidFill>
                  <a:schemeClr val="tx1"/>
                </a:solidFill>
                <a:latin typeface="Arial" charset="0"/>
                <a:ea typeface="Bitstream Vera Sans" charset="0"/>
                <a:cs typeface="Bitstream Vera Sans" charset="0"/>
              </a:defRPr>
            </a:lvl6pPr>
            <a:lvl7pPr marL="2666893" indent="-205146" defTabSz="410291" eaLnBrk="0" fontAlgn="base" hangingPunct="0">
              <a:lnSpc>
                <a:spcPct val="104000"/>
              </a:lnSpc>
              <a:spcBef>
                <a:spcPct val="0"/>
              </a:spcBef>
              <a:spcAft>
                <a:spcPct val="0"/>
              </a:spcAft>
              <a:buClr>
                <a:srgbClr val="000000"/>
              </a:buClr>
              <a:buSzPct val="45000"/>
              <a:buFont typeface="Wingdings" pitchFamily="2" charset="2"/>
              <a:tabLst>
                <a:tab pos="649628" algn="l"/>
                <a:tab pos="1299256" algn="l"/>
                <a:tab pos="1948884" algn="l"/>
                <a:tab pos="2598511" algn="l"/>
              </a:tabLst>
              <a:defRPr>
                <a:solidFill>
                  <a:schemeClr val="tx1"/>
                </a:solidFill>
                <a:latin typeface="Arial" charset="0"/>
                <a:ea typeface="Bitstream Vera Sans" charset="0"/>
                <a:cs typeface="Bitstream Vera Sans" charset="0"/>
              </a:defRPr>
            </a:lvl7pPr>
            <a:lvl8pPr marL="3077185" indent="-205146" defTabSz="410291" eaLnBrk="0" fontAlgn="base" hangingPunct="0">
              <a:lnSpc>
                <a:spcPct val="104000"/>
              </a:lnSpc>
              <a:spcBef>
                <a:spcPct val="0"/>
              </a:spcBef>
              <a:spcAft>
                <a:spcPct val="0"/>
              </a:spcAft>
              <a:buClr>
                <a:srgbClr val="000000"/>
              </a:buClr>
              <a:buSzPct val="45000"/>
              <a:buFont typeface="Wingdings" pitchFamily="2" charset="2"/>
              <a:tabLst>
                <a:tab pos="649628" algn="l"/>
                <a:tab pos="1299256" algn="l"/>
                <a:tab pos="1948884" algn="l"/>
                <a:tab pos="2598511" algn="l"/>
              </a:tabLst>
              <a:defRPr>
                <a:solidFill>
                  <a:schemeClr val="tx1"/>
                </a:solidFill>
                <a:latin typeface="Arial" charset="0"/>
                <a:ea typeface="Bitstream Vera Sans" charset="0"/>
                <a:cs typeface="Bitstream Vera Sans" charset="0"/>
              </a:defRPr>
            </a:lvl8pPr>
            <a:lvl9pPr marL="3487476" indent="-205146" defTabSz="410291" eaLnBrk="0" fontAlgn="base" hangingPunct="0">
              <a:lnSpc>
                <a:spcPct val="104000"/>
              </a:lnSpc>
              <a:spcBef>
                <a:spcPct val="0"/>
              </a:spcBef>
              <a:spcAft>
                <a:spcPct val="0"/>
              </a:spcAft>
              <a:buClr>
                <a:srgbClr val="000000"/>
              </a:buClr>
              <a:buSzPct val="45000"/>
              <a:buFont typeface="Wingdings" pitchFamily="2" charset="2"/>
              <a:tabLst>
                <a:tab pos="649628" algn="l"/>
                <a:tab pos="1299256" algn="l"/>
                <a:tab pos="1948884" algn="l"/>
                <a:tab pos="2598511" algn="l"/>
              </a:tabLst>
              <a:defRPr>
                <a:solidFill>
                  <a:schemeClr val="tx1"/>
                </a:solidFill>
                <a:latin typeface="Arial" charset="0"/>
                <a:ea typeface="Bitstream Vera Sans" charset="0"/>
                <a:cs typeface="Bitstream Vera Sans" charset="0"/>
              </a:defRPr>
            </a:lvl9pPr>
          </a:lstStyle>
          <a:p>
            <a:pPr eaLnBrk="1"/>
            <a:fld id="{A857E449-D9D8-47E9-9A02-462A4DFBB4B0}" type="slidenum">
              <a:rPr lang="en-GB">
                <a:solidFill>
                  <a:srgbClr val="000000"/>
                </a:solidFill>
                <a:latin typeface="Times New Roman" pitchFamily="16" charset="0"/>
              </a:rPr>
              <a:pPr eaLnBrk="1"/>
              <a:t>29</a:t>
            </a:fld>
            <a:endParaRPr lang="en-GB">
              <a:solidFill>
                <a:srgbClr val="000000"/>
              </a:solidFill>
              <a:latin typeface="Times New Roman" pitchFamily="16" charset="0"/>
            </a:endParaRPr>
          </a:p>
        </p:txBody>
      </p:sp>
      <p:sp>
        <p:nvSpPr>
          <p:cNvPr id="58371" name="Rectangle 1"/>
          <p:cNvSpPr>
            <a:spLocks noGrp="1" noRot="1" noChangeAspect="1" noChangeArrowheads="1" noTextEdit="1"/>
          </p:cNvSpPr>
          <p:nvPr>
            <p:ph type="sldImg"/>
          </p:nvPr>
        </p:nvSpPr>
        <p:spPr>
          <a:xfrm>
            <a:off x="1143000" y="693738"/>
            <a:ext cx="4572000" cy="3429000"/>
          </a:xfrm>
          <a:solidFill>
            <a:srgbClr val="FFFFFF"/>
          </a:solidFill>
          <a:ln>
            <a:solidFill>
              <a:srgbClr val="000000"/>
            </a:solidFill>
            <a:miter lim="800000"/>
            <a:headEnd/>
            <a:tailEnd/>
          </a:ln>
        </p:spPr>
      </p:sp>
      <p:sp>
        <p:nvSpPr>
          <p:cNvPr id="58372" name="Rectangle 2"/>
          <p:cNvSpPr>
            <a:spLocks noGrp="1" noChangeArrowheads="1"/>
          </p:cNvSpPr>
          <p:nvPr>
            <p:ph type="body" idx="1"/>
          </p:nvPr>
        </p:nvSpPr>
        <p:spPr>
          <a:xfrm>
            <a:off x="686360" y="4342535"/>
            <a:ext cx="5486681" cy="4114511"/>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2706" name="Rectangle 6"/>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a:tabLst>
                <a:tab pos="649628" algn="l"/>
                <a:tab pos="1299256" algn="l"/>
                <a:tab pos="1948884" algn="l"/>
                <a:tab pos="2598511" algn="l"/>
              </a:tabLst>
              <a:defRPr>
                <a:solidFill>
                  <a:schemeClr val="tx1"/>
                </a:solidFill>
                <a:latin typeface="Arial" charset="0"/>
                <a:ea typeface="Bitstream Vera Sans" charset="0"/>
                <a:cs typeface="Bitstream Vera Sans" charset="0"/>
              </a:defRPr>
            </a:lvl1pPr>
            <a:lvl2pPr marL="666723" indent="-256432" eaLnBrk="0">
              <a:tabLst>
                <a:tab pos="649628" algn="l"/>
                <a:tab pos="1299256" algn="l"/>
                <a:tab pos="1948884" algn="l"/>
                <a:tab pos="2598511" algn="l"/>
              </a:tabLst>
              <a:defRPr>
                <a:solidFill>
                  <a:schemeClr val="tx1"/>
                </a:solidFill>
                <a:latin typeface="Arial" charset="0"/>
                <a:ea typeface="Bitstream Vera Sans" charset="0"/>
                <a:cs typeface="Bitstream Vera Sans" charset="0"/>
              </a:defRPr>
            </a:lvl2pPr>
            <a:lvl3pPr marL="1025728" indent="-205146" eaLnBrk="0">
              <a:tabLst>
                <a:tab pos="649628" algn="l"/>
                <a:tab pos="1299256" algn="l"/>
                <a:tab pos="1948884" algn="l"/>
                <a:tab pos="2598511" algn="l"/>
              </a:tabLst>
              <a:defRPr>
                <a:solidFill>
                  <a:schemeClr val="tx1"/>
                </a:solidFill>
                <a:latin typeface="Arial" charset="0"/>
                <a:ea typeface="Bitstream Vera Sans" charset="0"/>
                <a:cs typeface="Bitstream Vera Sans" charset="0"/>
              </a:defRPr>
            </a:lvl3pPr>
            <a:lvl4pPr marL="1436019" indent="-205146" eaLnBrk="0">
              <a:tabLst>
                <a:tab pos="649628" algn="l"/>
                <a:tab pos="1299256" algn="l"/>
                <a:tab pos="1948884" algn="l"/>
                <a:tab pos="2598511" algn="l"/>
              </a:tabLst>
              <a:defRPr>
                <a:solidFill>
                  <a:schemeClr val="tx1"/>
                </a:solidFill>
                <a:latin typeface="Arial" charset="0"/>
                <a:ea typeface="Bitstream Vera Sans" charset="0"/>
                <a:cs typeface="Bitstream Vera Sans" charset="0"/>
              </a:defRPr>
            </a:lvl4pPr>
            <a:lvl5pPr marL="1846311" indent="-205146" eaLnBrk="0">
              <a:tabLst>
                <a:tab pos="649628" algn="l"/>
                <a:tab pos="1299256" algn="l"/>
                <a:tab pos="1948884" algn="l"/>
                <a:tab pos="2598511" algn="l"/>
              </a:tabLst>
              <a:defRPr>
                <a:solidFill>
                  <a:schemeClr val="tx1"/>
                </a:solidFill>
                <a:latin typeface="Arial" charset="0"/>
                <a:ea typeface="Bitstream Vera Sans" charset="0"/>
                <a:cs typeface="Bitstream Vera Sans" charset="0"/>
              </a:defRPr>
            </a:lvl5pPr>
            <a:lvl6pPr marL="2256602" indent="-205146" defTabSz="410291" eaLnBrk="0" fontAlgn="base" hangingPunct="0">
              <a:lnSpc>
                <a:spcPct val="104000"/>
              </a:lnSpc>
              <a:spcBef>
                <a:spcPct val="0"/>
              </a:spcBef>
              <a:spcAft>
                <a:spcPct val="0"/>
              </a:spcAft>
              <a:buClr>
                <a:srgbClr val="000000"/>
              </a:buClr>
              <a:buSzPct val="45000"/>
              <a:buFont typeface="Wingdings" pitchFamily="2" charset="2"/>
              <a:tabLst>
                <a:tab pos="649628" algn="l"/>
                <a:tab pos="1299256" algn="l"/>
                <a:tab pos="1948884" algn="l"/>
                <a:tab pos="2598511" algn="l"/>
              </a:tabLst>
              <a:defRPr>
                <a:solidFill>
                  <a:schemeClr val="tx1"/>
                </a:solidFill>
                <a:latin typeface="Arial" charset="0"/>
                <a:ea typeface="Bitstream Vera Sans" charset="0"/>
                <a:cs typeface="Bitstream Vera Sans" charset="0"/>
              </a:defRPr>
            </a:lvl6pPr>
            <a:lvl7pPr marL="2666893" indent="-205146" defTabSz="410291" eaLnBrk="0" fontAlgn="base" hangingPunct="0">
              <a:lnSpc>
                <a:spcPct val="104000"/>
              </a:lnSpc>
              <a:spcBef>
                <a:spcPct val="0"/>
              </a:spcBef>
              <a:spcAft>
                <a:spcPct val="0"/>
              </a:spcAft>
              <a:buClr>
                <a:srgbClr val="000000"/>
              </a:buClr>
              <a:buSzPct val="45000"/>
              <a:buFont typeface="Wingdings" pitchFamily="2" charset="2"/>
              <a:tabLst>
                <a:tab pos="649628" algn="l"/>
                <a:tab pos="1299256" algn="l"/>
                <a:tab pos="1948884" algn="l"/>
                <a:tab pos="2598511" algn="l"/>
              </a:tabLst>
              <a:defRPr>
                <a:solidFill>
                  <a:schemeClr val="tx1"/>
                </a:solidFill>
                <a:latin typeface="Arial" charset="0"/>
                <a:ea typeface="Bitstream Vera Sans" charset="0"/>
                <a:cs typeface="Bitstream Vera Sans" charset="0"/>
              </a:defRPr>
            </a:lvl7pPr>
            <a:lvl8pPr marL="3077185" indent="-205146" defTabSz="410291" eaLnBrk="0" fontAlgn="base" hangingPunct="0">
              <a:lnSpc>
                <a:spcPct val="104000"/>
              </a:lnSpc>
              <a:spcBef>
                <a:spcPct val="0"/>
              </a:spcBef>
              <a:spcAft>
                <a:spcPct val="0"/>
              </a:spcAft>
              <a:buClr>
                <a:srgbClr val="000000"/>
              </a:buClr>
              <a:buSzPct val="45000"/>
              <a:buFont typeface="Wingdings" pitchFamily="2" charset="2"/>
              <a:tabLst>
                <a:tab pos="649628" algn="l"/>
                <a:tab pos="1299256" algn="l"/>
                <a:tab pos="1948884" algn="l"/>
                <a:tab pos="2598511" algn="l"/>
              </a:tabLst>
              <a:defRPr>
                <a:solidFill>
                  <a:schemeClr val="tx1"/>
                </a:solidFill>
                <a:latin typeface="Arial" charset="0"/>
                <a:ea typeface="Bitstream Vera Sans" charset="0"/>
                <a:cs typeface="Bitstream Vera Sans" charset="0"/>
              </a:defRPr>
            </a:lvl8pPr>
            <a:lvl9pPr marL="3487476" indent="-205146" defTabSz="410291" eaLnBrk="0" fontAlgn="base" hangingPunct="0">
              <a:lnSpc>
                <a:spcPct val="104000"/>
              </a:lnSpc>
              <a:spcBef>
                <a:spcPct val="0"/>
              </a:spcBef>
              <a:spcAft>
                <a:spcPct val="0"/>
              </a:spcAft>
              <a:buClr>
                <a:srgbClr val="000000"/>
              </a:buClr>
              <a:buSzPct val="45000"/>
              <a:buFont typeface="Wingdings" pitchFamily="2" charset="2"/>
              <a:tabLst>
                <a:tab pos="649628" algn="l"/>
                <a:tab pos="1299256" algn="l"/>
                <a:tab pos="1948884" algn="l"/>
                <a:tab pos="2598511" algn="l"/>
              </a:tabLst>
              <a:defRPr>
                <a:solidFill>
                  <a:schemeClr val="tx1"/>
                </a:solidFill>
                <a:latin typeface="Arial" charset="0"/>
                <a:ea typeface="Bitstream Vera Sans" charset="0"/>
                <a:cs typeface="Bitstream Vera Sans" charset="0"/>
              </a:defRPr>
            </a:lvl9pPr>
          </a:lstStyle>
          <a:p>
            <a:pPr eaLnBrk="1"/>
            <a:fld id="{CE651A4A-3412-4E00-905A-321494194B6E}" type="slidenum">
              <a:rPr lang="en-GB">
                <a:solidFill>
                  <a:srgbClr val="000000"/>
                </a:solidFill>
                <a:latin typeface="Times New Roman" pitchFamily="16" charset="0"/>
              </a:rPr>
              <a:pPr eaLnBrk="1"/>
              <a:t>92</a:t>
            </a:fld>
            <a:endParaRPr lang="en-GB">
              <a:solidFill>
                <a:srgbClr val="000000"/>
              </a:solidFill>
              <a:latin typeface="Times New Roman" pitchFamily="16" charset="0"/>
            </a:endParaRPr>
          </a:p>
        </p:txBody>
      </p:sp>
      <p:sp>
        <p:nvSpPr>
          <p:cNvPr id="72707" name="Rectangle 1"/>
          <p:cNvSpPr>
            <a:spLocks noGrp="1" noRot="1" noChangeAspect="1" noChangeArrowheads="1" noTextEdit="1"/>
          </p:cNvSpPr>
          <p:nvPr>
            <p:ph type="sldImg"/>
          </p:nvPr>
        </p:nvSpPr>
        <p:spPr>
          <a:xfrm>
            <a:off x="1143000" y="693738"/>
            <a:ext cx="4572000" cy="3429000"/>
          </a:xfrm>
          <a:solidFill>
            <a:srgbClr val="FFFFFF"/>
          </a:solidFill>
          <a:ln>
            <a:solidFill>
              <a:srgbClr val="000000"/>
            </a:solidFill>
            <a:miter lim="800000"/>
            <a:headEnd/>
            <a:tailEnd/>
          </a:ln>
        </p:spPr>
      </p:sp>
      <p:sp>
        <p:nvSpPr>
          <p:cNvPr id="72708" name="Rectangle 2"/>
          <p:cNvSpPr>
            <a:spLocks noGrp="1" noChangeArrowheads="1"/>
          </p:cNvSpPr>
          <p:nvPr>
            <p:ph type="body" idx="1"/>
          </p:nvPr>
        </p:nvSpPr>
        <p:spPr>
          <a:xfrm>
            <a:off x="686360" y="4342534"/>
            <a:ext cx="5486681" cy="403369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3730" name="Rectangle 6"/>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a:tabLst>
                <a:tab pos="649628" algn="l"/>
                <a:tab pos="1299256" algn="l"/>
                <a:tab pos="1948884" algn="l"/>
                <a:tab pos="2598511" algn="l"/>
              </a:tabLst>
              <a:defRPr>
                <a:solidFill>
                  <a:schemeClr val="tx1"/>
                </a:solidFill>
                <a:latin typeface="Arial" charset="0"/>
                <a:ea typeface="Bitstream Vera Sans" charset="0"/>
                <a:cs typeface="Bitstream Vera Sans" charset="0"/>
              </a:defRPr>
            </a:lvl1pPr>
            <a:lvl2pPr marL="666723" indent="-256432" eaLnBrk="0">
              <a:tabLst>
                <a:tab pos="649628" algn="l"/>
                <a:tab pos="1299256" algn="l"/>
                <a:tab pos="1948884" algn="l"/>
                <a:tab pos="2598511" algn="l"/>
              </a:tabLst>
              <a:defRPr>
                <a:solidFill>
                  <a:schemeClr val="tx1"/>
                </a:solidFill>
                <a:latin typeface="Arial" charset="0"/>
                <a:ea typeface="Bitstream Vera Sans" charset="0"/>
                <a:cs typeface="Bitstream Vera Sans" charset="0"/>
              </a:defRPr>
            </a:lvl2pPr>
            <a:lvl3pPr marL="1025728" indent="-205146" eaLnBrk="0">
              <a:tabLst>
                <a:tab pos="649628" algn="l"/>
                <a:tab pos="1299256" algn="l"/>
                <a:tab pos="1948884" algn="l"/>
                <a:tab pos="2598511" algn="l"/>
              </a:tabLst>
              <a:defRPr>
                <a:solidFill>
                  <a:schemeClr val="tx1"/>
                </a:solidFill>
                <a:latin typeface="Arial" charset="0"/>
                <a:ea typeface="Bitstream Vera Sans" charset="0"/>
                <a:cs typeface="Bitstream Vera Sans" charset="0"/>
              </a:defRPr>
            </a:lvl3pPr>
            <a:lvl4pPr marL="1436019" indent="-205146" eaLnBrk="0">
              <a:tabLst>
                <a:tab pos="649628" algn="l"/>
                <a:tab pos="1299256" algn="l"/>
                <a:tab pos="1948884" algn="l"/>
                <a:tab pos="2598511" algn="l"/>
              </a:tabLst>
              <a:defRPr>
                <a:solidFill>
                  <a:schemeClr val="tx1"/>
                </a:solidFill>
                <a:latin typeface="Arial" charset="0"/>
                <a:ea typeface="Bitstream Vera Sans" charset="0"/>
                <a:cs typeface="Bitstream Vera Sans" charset="0"/>
              </a:defRPr>
            </a:lvl4pPr>
            <a:lvl5pPr marL="1846311" indent="-205146" eaLnBrk="0">
              <a:tabLst>
                <a:tab pos="649628" algn="l"/>
                <a:tab pos="1299256" algn="l"/>
                <a:tab pos="1948884" algn="l"/>
                <a:tab pos="2598511" algn="l"/>
              </a:tabLst>
              <a:defRPr>
                <a:solidFill>
                  <a:schemeClr val="tx1"/>
                </a:solidFill>
                <a:latin typeface="Arial" charset="0"/>
                <a:ea typeface="Bitstream Vera Sans" charset="0"/>
                <a:cs typeface="Bitstream Vera Sans" charset="0"/>
              </a:defRPr>
            </a:lvl5pPr>
            <a:lvl6pPr marL="2256602" indent="-205146" defTabSz="410291" eaLnBrk="0" fontAlgn="base" hangingPunct="0">
              <a:lnSpc>
                <a:spcPct val="104000"/>
              </a:lnSpc>
              <a:spcBef>
                <a:spcPct val="0"/>
              </a:spcBef>
              <a:spcAft>
                <a:spcPct val="0"/>
              </a:spcAft>
              <a:buClr>
                <a:srgbClr val="000000"/>
              </a:buClr>
              <a:buSzPct val="45000"/>
              <a:buFont typeface="Wingdings" pitchFamily="2" charset="2"/>
              <a:tabLst>
                <a:tab pos="649628" algn="l"/>
                <a:tab pos="1299256" algn="l"/>
                <a:tab pos="1948884" algn="l"/>
                <a:tab pos="2598511" algn="l"/>
              </a:tabLst>
              <a:defRPr>
                <a:solidFill>
                  <a:schemeClr val="tx1"/>
                </a:solidFill>
                <a:latin typeface="Arial" charset="0"/>
                <a:ea typeface="Bitstream Vera Sans" charset="0"/>
                <a:cs typeface="Bitstream Vera Sans" charset="0"/>
              </a:defRPr>
            </a:lvl6pPr>
            <a:lvl7pPr marL="2666893" indent="-205146" defTabSz="410291" eaLnBrk="0" fontAlgn="base" hangingPunct="0">
              <a:lnSpc>
                <a:spcPct val="104000"/>
              </a:lnSpc>
              <a:spcBef>
                <a:spcPct val="0"/>
              </a:spcBef>
              <a:spcAft>
                <a:spcPct val="0"/>
              </a:spcAft>
              <a:buClr>
                <a:srgbClr val="000000"/>
              </a:buClr>
              <a:buSzPct val="45000"/>
              <a:buFont typeface="Wingdings" pitchFamily="2" charset="2"/>
              <a:tabLst>
                <a:tab pos="649628" algn="l"/>
                <a:tab pos="1299256" algn="l"/>
                <a:tab pos="1948884" algn="l"/>
                <a:tab pos="2598511" algn="l"/>
              </a:tabLst>
              <a:defRPr>
                <a:solidFill>
                  <a:schemeClr val="tx1"/>
                </a:solidFill>
                <a:latin typeface="Arial" charset="0"/>
                <a:ea typeface="Bitstream Vera Sans" charset="0"/>
                <a:cs typeface="Bitstream Vera Sans" charset="0"/>
              </a:defRPr>
            </a:lvl7pPr>
            <a:lvl8pPr marL="3077185" indent="-205146" defTabSz="410291" eaLnBrk="0" fontAlgn="base" hangingPunct="0">
              <a:lnSpc>
                <a:spcPct val="104000"/>
              </a:lnSpc>
              <a:spcBef>
                <a:spcPct val="0"/>
              </a:spcBef>
              <a:spcAft>
                <a:spcPct val="0"/>
              </a:spcAft>
              <a:buClr>
                <a:srgbClr val="000000"/>
              </a:buClr>
              <a:buSzPct val="45000"/>
              <a:buFont typeface="Wingdings" pitchFamily="2" charset="2"/>
              <a:tabLst>
                <a:tab pos="649628" algn="l"/>
                <a:tab pos="1299256" algn="l"/>
                <a:tab pos="1948884" algn="l"/>
                <a:tab pos="2598511" algn="l"/>
              </a:tabLst>
              <a:defRPr>
                <a:solidFill>
                  <a:schemeClr val="tx1"/>
                </a:solidFill>
                <a:latin typeface="Arial" charset="0"/>
                <a:ea typeface="Bitstream Vera Sans" charset="0"/>
                <a:cs typeface="Bitstream Vera Sans" charset="0"/>
              </a:defRPr>
            </a:lvl8pPr>
            <a:lvl9pPr marL="3487476" indent="-205146" defTabSz="410291" eaLnBrk="0" fontAlgn="base" hangingPunct="0">
              <a:lnSpc>
                <a:spcPct val="104000"/>
              </a:lnSpc>
              <a:spcBef>
                <a:spcPct val="0"/>
              </a:spcBef>
              <a:spcAft>
                <a:spcPct val="0"/>
              </a:spcAft>
              <a:buClr>
                <a:srgbClr val="000000"/>
              </a:buClr>
              <a:buSzPct val="45000"/>
              <a:buFont typeface="Wingdings" pitchFamily="2" charset="2"/>
              <a:tabLst>
                <a:tab pos="649628" algn="l"/>
                <a:tab pos="1299256" algn="l"/>
                <a:tab pos="1948884" algn="l"/>
                <a:tab pos="2598511" algn="l"/>
              </a:tabLst>
              <a:defRPr>
                <a:solidFill>
                  <a:schemeClr val="tx1"/>
                </a:solidFill>
                <a:latin typeface="Arial" charset="0"/>
                <a:ea typeface="Bitstream Vera Sans" charset="0"/>
                <a:cs typeface="Bitstream Vera Sans" charset="0"/>
              </a:defRPr>
            </a:lvl9pPr>
          </a:lstStyle>
          <a:p>
            <a:pPr eaLnBrk="1"/>
            <a:fld id="{7BCCD3B3-7E81-4478-9B94-3A9EC5576E73}" type="slidenum">
              <a:rPr lang="en-GB">
                <a:solidFill>
                  <a:srgbClr val="000000"/>
                </a:solidFill>
                <a:latin typeface="Times New Roman" pitchFamily="16" charset="0"/>
              </a:rPr>
              <a:pPr eaLnBrk="1"/>
              <a:t>93</a:t>
            </a:fld>
            <a:endParaRPr lang="en-GB">
              <a:solidFill>
                <a:srgbClr val="000000"/>
              </a:solidFill>
              <a:latin typeface="Times New Roman" pitchFamily="16" charset="0"/>
            </a:endParaRPr>
          </a:p>
        </p:txBody>
      </p:sp>
      <p:sp>
        <p:nvSpPr>
          <p:cNvPr id="73731" name="Rectangle 1"/>
          <p:cNvSpPr>
            <a:spLocks noGrp="1" noRot="1" noChangeAspect="1" noChangeArrowheads="1" noTextEdit="1"/>
          </p:cNvSpPr>
          <p:nvPr>
            <p:ph type="sldImg"/>
          </p:nvPr>
        </p:nvSpPr>
        <p:spPr>
          <a:xfrm>
            <a:off x="1143000" y="693738"/>
            <a:ext cx="4572000" cy="3429000"/>
          </a:xfrm>
          <a:solidFill>
            <a:srgbClr val="FFFFFF"/>
          </a:solidFill>
          <a:ln>
            <a:solidFill>
              <a:srgbClr val="000000"/>
            </a:solidFill>
            <a:miter lim="800000"/>
            <a:headEnd/>
            <a:tailEnd/>
          </a:ln>
        </p:spPr>
      </p:sp>
      <p:sp>
        <p:nvSpPr>
          <p:cNvPr id="73732" name="Rectangle 2"/>
          <p:cNvSpPr>
            <a:spLocks noGrp="1" noChangeArrowheads="1"/>
          </p:cNvSpPr>
          <p:nvPr>
            <p:ph type="body" idx="1"/>
          </p:nvPr>
        </p:nvSpPr>
        <p:spPr>
          <a:xfrm>
            <a:off x="686360" y="4342534"/>
            <a:ext cx="5486681" cy="403369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4754" name="Rectangle 6"/>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a:tabLst>
                <a:tab pos="649628" algn="l"/>
                <a:tab pos="1299256" algn="l"/>
                <a:tab pos="1948884" algn="l"/>
                <a:tab pos="2598511" algn="l"/>
              </a:tabLst>
              <a:defRPr>
                <a:solidFill>
                  <a:schemeClr val="tx1"/>
                </a:solidFill>
                <a:latin typeface="Arial" charset="0"/>
                <a:ea typeface="Bitstream Vera Sans" charset="0"/>
                <a:cs typeface="Bitstream Vera Sans" charset="0"/>
              </a:defRPr>
            </a:lvl1pPr>
            <a:lvl2pPr marL="666723" indent="-256432" eaLnBrk="0">
              <a:tabLst>
                <a:tab pos="649628" algn="l"/>
                <a:tab pos="1299256" algn="l"/>
                <a:tab pos="1948884" algn="l"/>
                <a:tab pos="2598511" algn="l"/>
              </a:tabLst>
              <a:defRPr>
                <a:solidFill>
                  <a:schemeClr val="tx1"/>
                </a:solidFill>
                <a:latin typeface="Arial" charset="0"/>
                <a:ea typeface="Bitstream Vera Sans" charset="0"/>
                <a:cs typeface="Bitstream Vera Sans" charset="0"/>
              </a:defRPr>
            </a:lvl2pPr>
            <a:lvl3pPr marL="1025728" indent="-205146" eaLnBrk="0">
              <a:tabLst>
                <a:tab pos="649628" algn="l"/>
                <a:tab pos="1299256" algn="l"/>
                <a:tab pos="1948884" algn="l"/>
                <a:tab pos="2598511" algn="l"/>
              </a:tabLst>
              <a:defRPr>
                <a:solidFill>
                  <a:schemeClr val="tx1"/>
                </a:solidFill>
                <a:latin typeface="Arial" charset="0"/>
                <a:ea typeface="Bitstream Vera Sans" charset="0"/>
                <a:cs typeface="Bitstream Vera Sans" charset="0"/>
              </a:defRPr>
            </a:lvl3pPr>
            <a:lvl4pPr marL="1436019" indent="-205146" eaLnBrk="0">
              <a:tabLst>
                <a:tab pos="649628" algn="l"/>
                <a:tab pos="1299256" algn="l"/>
                <a:tab pos="1948884" algn="l"/>
                <a:tab pos="2598511" algn="l"/>
              </a:tabLst>
              <a:defRPr>
                <a:solidFill>
                  <a:schemeClr val="tx1"/>
                </a:solidFill>
                <a:latin typeface="Arial" charset="0"/>
                <a:ea typeface="Bitstream Vera Sans" charset="0"/>
                <a:cs typeface="Bitstream Vera Sans" charset="0"/>
              </a:defRPr>
            </a:lvl4pPr>
            <a:lvl5pPr marL="1846311" indent="-205146" eaLnBrk="0">
              <a:tabLst>
                <a:tab pos="649628" algn="l"/>
                <a:tab pos="1299256" algn="l"/>
                <a:tab pos="1948884" algn="l"/>
                <a:tab pos="2598511" algn="l"/>
              </a:tabLst>
              <a:defRPr>
                <a:solidFill>
                  <a:schemeClr val="tx1"/>
                </a:solidFill>
                <a:latin typeface="Arial" charset="0"/>
                <a:ea typeface="Bitstream Vera Sans" charset="0"/>
                <a:cs typeface="Bitstream Vera Sans" charset="0"/>
              </a:defRPr>
            </a:lvl5pPr>
            <a:lvl6pPr marL="2256602" indent="-205146" defTabSz="410291" eaLnBrk="0" fontAlgn="base" hangingPunct="0">
              <a:lnSpc>
                <a:spcPct val="104000"/>
              </a:lnSpc>
              <a:spcBef>
                <a:spcPct val="0"/>
              </a:spcBef>
              <a:spcAft>
                <a:spcPct val="0"/>
              </a:spcAft>
              <a:buClr>
                <a:srgbClr val="000000"/>
              </a:buClr>
              <a:buSzPct val="45000"/>
              <a:buFont typeface="Wingdings" pitchFamily="2" charset="2"/>
              <a:tabLst>
                <a:tab pos="649628" algn="l"/>
                <a:tab pos="1299256" algn="l"/>
                <a:tab pos="1948884" algn="l"/>
                <a:tab pos="2598511" algn="l"/>
              </a:tabLst>
              <a:defRPr>
                <a:solidFill>
                  <a:schemeClr val="tx1"/>
                </a:solidFill>
                <a:latin typeface="Arial" charset="0"/>
                <a:ea typeface="Bitstream Vera Sans" charset="0"/>
                <a:cs typeface="Bitstream Vera Sans" charset="0"/>
              </a:defRPr>
            </a:lvl6pPr>
            <a:lvl7pPr marL="2666893" indent="-205146" defTabSz="410291" eaLnBrk="0" fontAlgn="base" hangingPunct="0">
              <a:lnSpc>
                <a:spcPct val="104000"/>
              </a:lnSpc>
              <a:spcBef>
                <a:spcPct val="0"/>
              </a:spcBef>
              <a:spcAft>
                <a:spcPct val="0"/>
              </a:spcAft>
              <a:buClr>
                <a:srgbClr val="000000"/>
              </a:buClr>
              <a:buSzPct val="45000"/>
              <a:buFont typeface="Wingdings" pitchFamily="2" charset="2"/>
              <a:tabLst>
                <a:tab pos="649628" algn="l"/>
                <a:tab pos="1299256" algn="l"/>
                <a:tab pos="1948884" algn="l"/>
                <a:tab pos="2598511" algn="l"/>
              </a:tabLst>
              <a:defRPr>
                <a:solidFill>
                  <a:schemeClr val="tx1"/>
                </a:solidFill>
                <a:latin typeface="Arial" charset="0"/>
                <a:ea typeface="Bitstream Vera Sans" charset="0"/>
                <a:cs typeface="Bitstream Vera Sans" charset="0"/>
              </a:defRPr>
            </a:lvl7pPr>
            <a:lvl8pPr marL="3077185" indent="-205146" defTabSz="410291" eaLnBrk="0" fontAlgn="base" hangingPunct="0">
              <a:lnSpc>
                <a:spcPct val="104000"/>
              </a:lnSpc>
              <a:spcBef>
                <a:spcPct val="0"/>
              </a:spcBef>
              <a:spcAft>
                <a:spcPct val="0"/>
              </a:spcAft>
              <a:buClr>
                <a:srgbClr val="000000"/>
              </a:buClr>
              <a:buSzPct val="45000"/>
              <a:buFont typeface="Wingdings" pitchFamily="2" charset="2"/>
              <a:tabLst>
                <a:tab pos="649628" algn="l"/>
                <a:tab pos="1299256" algn="l"/>
                <a:tab pos="1948884" algn="l"/>
                <a:tab pos="2598511" algn="l"/>
              </a:tabLst>
              <a:defRPr>
                <a:solidFill>
                  <a:schemeClr val="tx1"/>
                </a:solidFill>
                <a:latin typeface="Arial" charset="0"/>
                <a:ea typeface="Bitstream Vera Sans" charset="0"/>
                <a:cs typeface="Bitstream Vera Sans" charset="0"/>
              </a:defRPr>
            </a:lvl8pPr>
            <a:lvl9pPr marL="3487476" indent="-205146" defTabSz="410291" eaLnBrk="0" fontAlgn="base" hangingPunct="0">
              <a:lnSpc>
                <a:spcPct val="104000"/>
              </a:lnSpc>
              <a:spcBef>
                <a:spcPct val="0"/>
              </a:spcBef>
              <a:spcAft>
                <a:spcPct val="0"/>
              </a:spcAft>
              <a:buClr>
                <a:srgbClr val="000000"/>
              </a:buClr>
              <a:buSzPct val="45000"/>
              <a:buFont typeface="Wingdings" pitchFamily="2" charset="2"/>
              <a:tabLst>
                <a:tab pos="649628" algn="l"/>
                <a:tab pos="1299256" algn="l"/>
                <a:tab pos="1948884" algn="l"/>
                <a:tab pos="2598511" algn="l"/>
              </a:tabLst>
              <a:defRPr>
                <a:solidFill>
                  <a:schemeClr val="tx1"/>
                </a:solidFill>
                <a:latin typeface="Arial" charset="0"/>
                <a:ea typeface="Bitstream Vera Sans" charset="0"/>
                <a:cs typeface="Bitstream Vera Sans" charset="0"/>
              </a:defRPr>
            </a:lvl9pPr>
          </a:lstStyle>
          <a:p>
            <a:pPr eaLnBrk="1"/>
            <a:fld id="{22FE0A4D-A24B-4C36-9565-C3D341467B58}" type="slidenum">
              <a:rPr lang="en-GB">
                <a:solidFill>
                  <a:srgbClr val="000000"/>
                </a:solidFill>
                <a:latin typeface="Times New Roman" pitchFamily="16" charset="0"/>
              </a:rPr>
              <a:pPr eaLnBrk="1"/>
              <a:t>94</a:t>
            </a:fld>
            <a:endParaRPr lang="en-GB">
              <a:solidFill>
                <a:srgbClr val="000000"/>
              </a:solidFill>
              <a:latin typeface="Times New Roman" pitchFamily="16" charset="0"/>
            </a:endParaRPr>
          </a:p>
        </p:txBody>
      </p:sp>
      <p:sp>
        <p:nvSpPr>
          <p:cNvPr id="74755" name="Rectangle 1"/>
          <p:cNvSpPr>
            <a:spLocks noGrp="1" noRot="1" noChangeAspect="1" noChangeArrowheads="1" noTextEdit="1"/>
          </p:cNvSpPr>
          <p:nvPr>
            <p:ph type="sldImg"/>
          </p:nvPr>
        </p:nvSpPr>
        <p:spPr>
          <a:xfrm>
            <a:off x="1143000" y="693738"/>
            <a:ext cx="4572000" cy="3429000"/>
          </a:xfrm>
          <a:solidFill>
            <a:srgbClr val="FFFFFF"/>
          </a:solidFill>
          <a:ln>
            <a:solidFill>
              <a:srgbClr val="000000"/>
            </a:solidFill>
            <a:miter lim="800000"/>
            <a:headEnd/>
            <a:tailEnd/>
          </a:ln>
        </p:spPr>
      </p:sp>
      <p:sp>
        <p:nvSpPr>
          <p:cNvPr id="74756" name="Rectangle 2"/>
          <p:cNvSpPr>
            <a:spLocks noGrp="1" noChangeArrowheads="1"/>
          </p:cNvSpPr>
          <p:nvPr>
            <p:ph type="body" idx="1"/>
          </p:nvPr>
        </p:nvSpPr>
        <p:spPr>
          <a:xfrm>
            <a:off x="686360" y="4342534"/>
            <a:ext cx="5486681" cy="403369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5778" name="Rectangle 6"/>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a:tabLst>
                <a:tab pos="649628" algn="l"/>
                <a:tab pos="1299256" algn="l"/>
                <a:tab pos="1948884" algn="l"/>
                <a:tab pos="2598511" algn="l"/>
              </a:tabLst>
              <a:defRPr>
                <a:solidFill>
                  <a:schemeClr val="tx1"/>
                </a:solidFill>
                <a:latin typeface="Arial" charset="0"/>
                <a:ea typeface="Bitstream Vera Sans" charset="0"/>
                <a:cs typeface="Bitstream Vera Sans" charset="0"/>
              </a:defRPr>
            </a:lvl1pPr>
            <a:lvl2pPr marL="666723" indent="-256432" eaLnBrk="0">
              <a:tabLst>
                <a:tab pos="649628" algn="l"/>
                <a:tab pos="1299256" algn="l"/>
                <a:tab pos="1948884" algn="l"/>
                <a:tab pos="2598511" algn="l"/>
              </a:tabLst>
              <a:defRPr>
                <a:solidFill>
                  <a:schemeClr val="tx1"/>
                </a:solidFill>
                <a:latin typeface="Arial" charset="0"/>
                <a:ea typeface="Bitstream Vera Sans" charset="0"/>
                <a:cs typeface="Bitstream Vera Sans" charset="0"/>
              </a:defRPr>
            </a:lvl2pPr>
            <a:lvl3pPr marL="1025728" indent="-205146" eaLnBrk="0">
              <a:tabLst>
                <a:tab pos="649628" algn="l"/>
                <a:tab pos="1299256" algn="l"/>
                <a:tab pos="1948884" algn="l"/>
                <a:tab pos="2598511" algn="l"/>
              </a:tabLst>
              <a:defRPr>
                <a:solidFill>
                  <a:schemeClr val="tx1"/>
                </a:solidFill>
                <a:latin typeface="Arial" charset="0"/>
                <a:ea typeface="Bitstream Vera Sans" charset="0"/>
                <a:cs typeface="Bitstream Vera Sans" charset="0"/>
              </a:defRPr>
            </a:lvl3pPr>
            <a:lvl4pPr marL="1436019" indent="-205146" eaLnBrk="0">
              <a:tabLst>
                <a:tab pos="649628" algn="l"/>
                <a:tab pos="1299256" algn="l"/>
                <a:tab pos="1948884" algn="l"/>
                <a:tab pos="2598511" algn="l"/>
              </a:tabLst>
              <a:defRPr>
                <a:solidFill>
                  <a:schemeClr val="tx1"/>
                </a:solidFill>
                <a:latin typeface="Arial" charset="0"/>
                <a:ea typeface="Bitstream Vera Sans" charset="0"/>
                <a:cs typeface="Bitstream Vera Sans" charset="0"/>
              </a:defRPr>
            </a:lvl4pPr>
            <a:lvl5pPr marL="1846311" indent="-205146" eaLnBrk="0">
              <a:tabLst>
                <a:tab pos="649628" algn="l"/>
                <a:tab pos="1299256" algn="l"/>
                <a:tab pos="1948884" algn="l"/>
                <a:tab pos="2598511" algn="l"/>
              </a:tabLst>
              <a:defRPr>
                <a:solidFill>
                  <a:schemeClr val="tx1"/>
                </a:solidFill>
                <a:latin typeface="Arial" charset="0"/>
                <a:ea typeface="Bitstream Vera Sans" charset="0"/>
                <a:cs typeface="Bitstream Vera Sans" charset="0"/>
              </a:defRPr>
            </a:lvl5pPr>
            <a:lvl6pPr marL="2256602" indent="-205146" defTabSz="410291" eaLnBrk="0" fontAlgn="base" hangingPunct="0">
              <a:lnSpc>
                <a:spcPct val="104000"/>
              </a:lnSpc>
              <a:spcBef>
                <a:spcPct val="0"/>
              </a:spcBef>
              <a:spcAft>
                <a:spcPct val="0"/>
              </a:spcAft>
              <a:buClr>
                <a:srgbClr val="000000"/>
              </a:buClr>
              <a:buSzPct val="45000"/>
              <a:buFont typeface="Wingdings" pitchFamily="2" charset="2"/>
              <a:tabLst>
                <a:tab pos="649628" algn="l"/>
                <a:tab pos="1299256" algn="l"/>
                <a:tab pos="1948884" algn="l"/>
                <a:tab pos="2598511" algn="l"/>
              </a:tabLst>
              <a:defRPr>
                <a:solidFill>
                  <a:schemeClr val="tx1"/>
                </a:solidFill>
                <a:latin typeface="Arial" charset="0"/>
                <a:ea typeface="Bitstream Vera Sans" charset="0"/>
                <a:cs typeface="Bitstream Vera Sans" charset="0"/>
              </a:defRPr>
            </a:lvl6pPr>
            <a:lvl7pPr marL="2666893" indent="-205146" defTabSz="410291" eaLnBrk="0" fontAlgn="base" hangingPunct="0">
              <a:lnSpc>
                <a:spcPct val="104000"/>
              </a:lnSpc>
              <a:spcBef>
                <a:spcPct val="0"/>
              </a:spcBef>
              <a:spcAft>
                <a:spcPct val="0"/>
              </a:spcAft>
              <a:buClr>
                <a:srgbClr val="000000"/>
              </a:buClr>
              <a:buSzPct val="45000"/>
              <a:buFont typeface="Wingdings" pitchFamily="2" charset="2"/>
              <a:tabLst>
                <a:tab pos="649628" algn="l"/>
                <a:tab pos="1299256" algn="l"/>
                <a:tab pos="1948884" algn="l"/>
                <a:tab pos="2598511" algn="l"/>
              </a:tabLst>
              <a:defRPr>
                <a:solidFill>
                  <a:schemeClr val="tx1"/>
                </a:solidFill>
                <a:latin typeface="Arial" charset="0"/>
                <a:ea typeface="Bitstream Vera Sans" charset="0"/>
                <a:cs typeface="Bitstream Vera Sans" charset="0"/>
              </a:defRPr>
            </a:lvl7pPr>
            <a:lvl8pPr marL="3077185" indent="-205146" defTabSz="410291" eaLnBrk="0" fontAlgn="base" hangingPunct="0">
              <a:lnSpc>
                <a:spcPct val="104000"/>
              </a:lnSpc>
              <a:spcBef>
                <a:spcPct val="0"/>
              </a:spcBef>
              <a:spcAft>
                <a:spcPct val="0"/>
              </a:spcAft>
              <a:buClr>
                <a:srgbClr val="000000"/>
              </a:buClr>
              <a:buSzPct val="45000"/>
              <a:buFont typeface="Wingdings" pitchFamily="2" charset="2"/>
              <a:tabLst>
                <a:tab pos="649628" algn="l"/>
                <a:tab pos="1299256" algn="l"/>
                <a:tab pos="1948884" algn="l"/>
                <a:tab pos="2598511" algn="l"/>
              </a:tabLst>
              <a:defRPr>
                <a:solidFill>
                  <a:schemeClr val="tx1"/>
                </a:solidFill>
                <a:latin typeface="Arial" charset="0"/>
                <a:ea typeface="Bitstream Vera Sans" charset="0"/>
                <a:cs typeface="Bitstream Vera Sans" charset="0"/>
              </a:defRPr>
            </a:lvl8pPr>
            <a:lvl9pPr marL="3487476" indent="-205146" defTabSz="410291" eaLnBrk="0" fontAlgn="base" hangingPunct="0">
              <a:lnSpc>
                <a:spcPct val="104000"/>
              </a:lnSpc>
              <a:spcBef>
                <a:spcPct val="0"/>
              </a:spcBef>
              <a:spcAft>
                <a:spcPct val="0"/>
              </a:spcAft>
              <a:buClr>
                <a:srgbClr val="000000"/>
              </a:buClr>
              <a:buSzPct val="45000"/>
              <a:buFont typeface="Wingdings" pitchFamily="2" charset="2"/>
              <a:tabLst>
                <a:tab pos="649628" algn="l"/>
                <a:tab pos="1299256" algn="l"/>
                <a:tab pos="1948884" algn="l"/>
                <a:tab pos="2598511" algn="l"/>
              </a:tabLst>
              <a:defRPr>
                <a:solidFill>
                  <a:schemeClr val="tx1"/>
                </a:solidFill>
                <a:latin typeface="Arial" charset="0"/>
                <a:ea typeface="Bitstream Vera Sans" charset="0"/>
                <a:cs typeface="Bitstream Vera Sans" charset="0"/>
              </a:defRPr>
            </a:lvl9pPr>
          </a:lstStyle>
          <a:p>
            <a:pPr eaLnBrk="1"/>
            <a:fld id="{99529DF1-5696-4C1E-AC3F-1AB5B4097BC8}" type="slidenum">
              <a:rPr lang="en-GB">
                <a:solidFill>
                  <a:srgbClr val="000000"/>
                </a:solidFill>
                <a:latin typeface="Times New Roman" pitchFamily="16" charset="0"/>
              </a:rPr>
              <a:pPr eaLnBrk="1"/>
              <a:t>95</a:t>
            </a:fld>
            <a:endParaRPr lang="en-GB">
              <a:solidFill>
                <a:srgbClr val="000000"/>
              </a:solidFill>
              <a:latin typeface="Times New Roman" pitchFamily="16" charset="0"/>
            </a:endParaRPr>
          </a:p>
        </p:txBody>
      </p:sp>
      <p:sp>
        <p:nvSpPr>
          <p:cNvPr id="75779" name="Rectangle 1"/>
          <p:cNvSpPr>
            <a:spLocks noGrp="1" noRot="1" noChangeAspect="1" noChangeArrowheads="1" noTextEdit="1"/>
          </p:cNvSpPr>
          <p:nvPr>
            <p:ph type="sldImg"/>
          </p:nvPr>
        </p:nvSpPr>
        <p:spPr>
          <a:xfrm>
            <a:off x="1143000" y="693738"/>
            <a:ext cx="4572000" cy="3429000"/>
          </a:xfrm>
          <a:solidFill>
            <a:srgbClr val="FFFFFF"/>
          </a:solidFill>
          <a:ln>
            <a:solidFill>
              <a:srgbClr val="000000"/>
            </a:solidFill>
            <a:miter lim="800000"/>
            <a:headEnd/>
            <a:tailEnd/>
          </a:ln>
        </p:spPr>
      </p:sp>
      <p:sp>
        <p:nvSpPr>
          <p:cNvPr id="75780" name="Rectangle 2"/>
          <p:cNvSpPr>
            <a:spLocks noGrp="1" noChangeArrowheads="1"/>
          </p:cNvSpPr>
          <p:nvPr>
            <p:ph type="body" idx="1"/>
          </p:nvPr>
        </p:nvSpPr>
        <p:spPr>
          <a:xfrm>
            <a:off x="686360" y="4342534"/>
            <a:ext cx="5486681" cy="403369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6802" name="Rectangle 6"/>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a:tabLst>
                <a:tab pos="649628" algn="l"/>
                <a:tab pos="1299256" algn="l"/>
                <a:tab pos="1948884" algn="l"/>
                <a:tab pos="2598511" algn="l"/>
              </a:tabLst>
              <a:defRPr>
                <a:solidFill>
                  <a:schemeClr val="tx1"/>
                </a:solidFill>
                <a:latin typeface="Arial" charset="0"/>
                <a:ea typeface="Bitstream Vera Sans" charset="0"/>
                <a:cs typeface="Bitstream Vera Sans" charset="0"/>
              </a:defRPr>
            </a:lvl1pPr>
            <a:lvl2pPr marL="666723" indent="-256432" eaLnBrk="0">
              <a:tabLst>
                <a:tab pos="649628" algn="l"/>
                <a:tab pos="1299256" algn="l"/>
                <a:tab pos="1948884" algn="l"/>
                <a:tab pos="2598511" algn="l"/>
              </a:tabLst>
              <a:defRPr>
                <a:solidFill>
                  <a:schemeClr val="tx1"/>
                </a:solidFill>
                <a:latin typeface="Arial" charset="0"/>
                <a:ea typeface="Bitstream Vera Sans" charset="0"/>
                <a:cs typeface="Bitstream Vera Sans" charset="0"/>
              </a:defRPr>
            </a:lvl2pPr>
            <a:lvl3pPr marL="1025728" indent="-205146" eaLnBrk="0">
              <a:tabLst>
                <a:tab pos="649628" algn="l"/>
                <a:tab pos="1299256" algn="l"/>
                <a:tab pos="1948884" algn="l"/>
                <a:tab pos="2598511" algn="l"/>
              </a:tabLst>
              <a:defRPr>
                <a:solidFill>
                  <a:schemeClr val="tx1"/>
                </a:solidFill>
                <a:latin typeface="Arial" charset="0"/>
                <a:ea typeface="Bitstream Vera Sans" charset="0"/>
                <a:cs typeface="Bitstream Vera Sans" charset="0"/>
              </a:defRPr>
            </a:lvl3pPr>
            <a:lvl4pPr marL="1436019" indent="-205146" eaLnBrk="0">
              <a:tabLst>
                <a:tab pos="649628" algn="l"/>
                <a:tab pos="1299256" algn="l"/>
                <a:tab pos="1948884" algn="l"/>
                <a:tab pos="2598511" algn="l"/>
              </a:tabLst>
              <a:defRPr>
                <a:solidFill>
                  <a:schemeClr val="tx1"/>
                </a:solidFill>
                <a:latin typeface="Arial" charset="0"/>
                <a:ea typeface="Bitstream Vera Sans" charset="0"/>
                <a:cs typeface="Bitstream Vera Sans" charset="0"/>
              </a:defRPr>
            </a:lvl4pPr>
            <a:lvl5pPr marL="1846311" indent="-205146" eaLnBrk="0">
              <a:tabLst>
                <a:tab pos="649628" algn="l"/>
                <a:tab pos="1299256" algn="l"/>
                <a:tab pos="1948884" algn="l"/>
                <a:tab pos="2598511" algn="l"/>
              </a:tabLst>
              <a:defRPr>
                <a:solidFill>
                  <a:schemeClr val="tx1"/>
                </a:solidFill>
                <a:latin typeface="Arial" charset="0"/>
                <a:ea typeface="Bitstream Vera Sans" charset="0"/>
                <a:cs typeface="Bitstream Vera Sans" charset="0"/>
              </a:defRPr>
            </a:lvl5pPr>
            <a:lvl6pPr marL="2256602" indent="-205146" defTabSz="410291" eaLnBrk="0" fontAlgn="base" hangingPunct="0">
              <a:lnSpc>
                <a:spcPct val="104000"/>
              </a:lnSpc>
              <a:spcBef>
                <a:spcPct val="0"/>
              </a:spcBef>
              <a:spcAft>
                <a:spcPct val="0"/>
              </a:spcAft>
              <a:buClr>
                <a:srgbClr val="000000"/>
              </a:buClr>
              <a:buSzPct val="45000"/>
              <a:buFont typeface="Wingdings" pitchFamily="2" charset="2"/>
              <a:tabLst>
                <a:tab pos="649628" algn="l"/>
                <a:tab pos="1299256" algn="l"/>
                <a:tab pos="1948884" algn="l"/>
                <a:tab pos="2598511" algn="l"/>
              </a:tabLst>
              <a:defRPr>
                <a:solidFill>
                  <a:schemeClr val="tx1"/>
                </a:solidFill>
                <a:latin typeface="Arial" charset="0"/>
                <a:ea typeface="Bitstream Vera Sans" charset="0"/>
                <a:cs typeface="Bitstream Vera Sans" charset="0"/>
              </a:defRPr>
            </a:lvl6pPr>
            <a:lvl7pPr marL="2666893" indent="-205146" defTabSz="410291" eaLnBrk="0" fontAlgn="base" hangingPunct="0">
              <a:lnSpc>
                <a:spcPct val="104000"/>
              </a:lnSpc>
              <a:spcBef>
                <a:spcPct val="0"/>
              </a:spcBef>
              <a:spcAft>
                <a:spcPct val="0"/>
              </a:spcAft>
              <a:buClr>
                <a:srgbClr val="000000"/>
              </a:buClr>
              <a:buSzPct val="45000"/>
              <a:buFont typeface="Wingdings" pitchFamily="2" charset="2"/>
              <a:tabLst>
                <a:tab pos="649628" algn="l"/>
                <a:tab pos="1299256" algn="l"/>
                <a:tab pos="1948884" algn="l"/>
                <a:tab pos="2598511" algn="l"/>
              </a:tabLst>
              <a:defRPr>
                <a:solidFill>
                  <a:schemeClr val="tx1"/>
                </a:solidFill>
                <a:latin typeface="Arial" charset="0"/>
                <a:ea typeface="Bitstream Vera Sans" charset="0"/>
                <a:cs typeface="Bitstream Vera Sans" charset="0"/>
              </a:defRPr>
            </a:lvl7pPr>
            <a:lvl8pPr marL="3077185" indent="-205146" defTabSz="410291" eaLnBrk="0" fontAlgn="base" hangingPunct="0">
              <a:lnSpc>
                <a:spcPct val="104000"/>
              </a:lnSpc>
              <a:spcBef>
                <a:spcPct val="0"/>
              </a:spcBef>
              <a:spcAft>
                <a:spcPct val="0"/>
              </a:spcAft>
              <a:buClr>
                <a:srgbClr val="000000"/>
              </a:buClr>
              <a:buSzPct val="45000"/>
              <a:buFont typeface="Wingdings" pitchFamily="2" charset="2"/>
              <a:tabLst>
                <a:tab pos="649628" algn="l"/>
                <a:tab pos="1299256" algn="l"/>
                <a:tab pos="1948884" algn="l"/>
                <a:tab pos="2598511" algn="l"/>
              </a:tabLst>
              <a:defRPr>
                <a:solidFill>
                  <a:schemeClr val="tx1"/>
                </a:solidFill>
                <a:latin typeface="Arial" charset="0"/>
                <a:ea typeface="Bitstream Vera Sans" charset="0"/>
                <a:cs typeface="Bitstream Vera Sans" charset="0"/>
              </a:defRPr>
            </a:lvl8pPr>
            <a:lvl9pPr marL="3487476" indent="-205146" defTabSz="410291" eaLnBrk="0" fontAlgn="base" hangingPunct="0">
              <a:lnSpc>
                <a:spcPct val="104000"/>
              </a:lnSpc>
              <a:spcBef>
                <a:spcPct val="0"/>
              </a:spcBef>
              <a:spcAft>
                <a:spcPct val="0"/>
              </a:spcAft>
              <a:buClr>
                <a:srgbClr val="000000"/>
              </a:buClr>
              <a:buSzPct val="45000"/>
              <a:buFont typeface="Wingdings" pitchFamily="2" charset="2"/>
              <a:tabLst>
                <a:tab pos="649628" algn="l"/>
                <a:tab pos="1299256" algn="l"/>
                <a:tab pos="1948884" algn="l"/>
                <a:tab pos="2598511" algn="l"/>
              </a:tabLst>
              <a:defRPr>
                <a:solidFill>
                  <a:schemeClr val="tx1"/>
                </a:solidFill>
                <a:latin typeface="Arial" charset="0"/>
                <a:ea typeface="Bitstream Vera Sans" charset="0"/>
                <a:cs typeface="Bitstream Vera Sans" charset="0"/>
              </a:defRPr>
            </a:lvl9pPr>
          </a:lstStyle>
          <a:p>
            <a:pPr eaLnBrk="1"/>
            <a:fld id="{AFDDA7B2-F320-4250-8D5E-350774B64B8A}" type="slidenum">
              <a:rPr lang="en-GB">
                <a:solidFill>
                  <a:srgbClr val="000000"/>
                </a:solidFill>
                <a:latin typeface="Times New Roman" pitchFamily="16" charset="0"/>
              </a:rPr>
              <a:pPr eaLnBrk="1"/>
              <a:t>96</a:t>
            </a:fld>
            <a:endParaRPr lang="en-GB">
              <a:solidFill>
                <a:srgbClr val="000000"/>
              </a:solidFill>
              <a:latin typeface="Times New Roman" pitchFamily="16" charset="0"/>
            </a:endParaRPr>
          </a:p>
        </p:txBody>
      </p:sp>
      <p:sp>
        <p:nvSpPr>
          <p:cNvPr id="76803" name="Rectangle 1"/>
          <p:cNvSpPr>
            <a:spLocks noGrp="1" noRot="1" noChangeAspect="1" noChangeArrowheads="1" noTextEdit="1"/>
          </p:cNvSpPr>
          <p:nvPr>
            <p:ph type="sldImg"/>
          </p:nvPr>
        </p:nvSpPr>
        <p:spPr>
          <a:xfrm>
            <a:off x="1143000" y="693738"/>
            <a:ext cx="4572000" cy="3429000"/>
          </a:xfrm>
          <a:solidFill>
            <a:srgbClr val="FFFFFF"/>
          </a:solidFill>
          <a:ln>
            <a:solidFill>
              <a:srgbClr val="000000"/>
            </a:solidFill>
            <a:miter lim="800000"/>
            <a:headEnd/>
            <a:tailEnd/>
          </a:ln>
        </p:spPr>
      </p:sp>
      <p:sp>
        <p:nvSpPr>
          <p:cNvPr id="76804" name="Rectangle 2"/>
          <p:cNvSpPr>
            <a:spLocks noGrp="1" noChangeArrowheads="1"/>
          </p:cNvSpPr>
          <p:nvPr>
            <p:ph type="body" idx="1"/>
          </p:nvPr>
        </p:nvSpPr>
        <p:spPr>
          <a:xfrm>
            <a:off x="686360" y="4342534"/>
            <a:ext cx="5486681" cy="403369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7826" name="Rectangle 6"/>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a:tabLst>
                <a:tab pos="649628" algn="l"/>
                <a:tab pos="1299256" algn="l"/>
                <a:tab pos="1948884" algn="l"/>
                <a:tab pos="2598511" algn="l"/>
              </a:tabLst>
              <a:defRPr>
                <a:solidFill>
                  <a:schemeClr val="tx1"/>
                </a:solidFill>
                <a:latin typeface="Arial" charset="0"/>
                <a:ea typeface="Bitstream Vera Sans" charset="0"/>
                <a:cs typeface="Bitstream Vera Sans" charset="0"/>
              </a:defRPr>
            </a:lvl1pPr>
            <a:lvl2pPr marL="666723" indent="-256432" eaLnBrk="0">
              <a:tabLst>
                <a:tab pos="649628" algn="l"/>
                <a:tab pos="1299256" algn="l"/>
                <a:tab pos="1948884" algn="l"/>
                <a:tab pos="2598511" algn="l"/>
              </a:tabLst>
              <a:defRPr>
                <a:solidFill>
                  <a:schemeClr val="tx1"/>
                </a:solidFill>
                <a:latin typeface="Arial" charset="0"/>
                <a:ea typeface="Bitstream Vera Sans" charset="0"/>
                <a:cs typeface="Bitstream Vera Sans" charset="0"/>
              </a:defRPr>
            </a:lvl2pPr>
            <a:lvl3pPr marL="1025728" indent="-205146" eaLnBrk="0">
              <a:tabLst>
                <a:tab pos="649628" algn="l"/>
                <a:tab pos="1299256" algn="l"/>
                <a:tab pos="1948884" algn="l"/>
                <a:tab pos="2598511" algn="l"/>
              </a:tabLst>
              <a:defRPr>
                <a:solidFill>
                  <a:schemeClr val="tx1"/>
                </a:solidFill>
                <a:latin typeface="Arial" charset="0"/>
                <a:ea typeface="Bitstream Vera Sans" charset="0"/>
                <a:cs typeface="Bitstream Vera Sans" charset="0"/>
              </a:defRPr>
            </a:lvl3pPr>
            <a:lvl4pPr marL="1436019" indent="-205146" eaLnBrk="0">
              <a:tabLst>
                <a:tab pos="649628" algn="l"/>
                <a:tab pos="1299256" algn="l"/>
                <a:tab pos="1948884" algn="l"/>
                <a:tab pos="2598511" algn="l"/>
              </a:tabLst>
              <a:defRPr>
                <a:solidFill>
                  <a:schemeClr val="tx1"/>
                </a:solidFill>
                <a:latin typeface="Arial" charset="0"/>
                <a:ea typeface="Bitstream Vera Sans" charset="0"/>
                <a:cs typeface="Bitstream Vera Sans" charset="0"/>
              </a:defRPr>
            </a:lvl4pPr>
            <a:lvl5pPr marL="1846311" indent="-205146" eaLnBrk="0">
              <a:tabLst>
                <a:tab pos="649628" algn="l"/>
                <a:tab pos="1299256" algn="l"/>
                <a:tab pos="1948884" algn="l"/>
                <a:tab pos="2598511" algn="l"/>
              </a:tabLst>
              <a:defRPr>
                <a:solidFill>
                  <a:schemeClr val="tx1"/>
                </a:solidFill>
                <a:latin typeface="Arial" charset="0"/>
                <a:ea typeface="Bitstream Vera Sans" charset="0"/>
                <a:cs typeface="Bitstream Vera Sans" charset="0"/>
              </a:defRPr>
            </a:lvl5pPr>
            <a:lvl6pPr marL="2256602" indent="-205146" defTabSz="410291" eaLnBrk="0" fontAlgn="base" hangingPunct="0">
              <a:lnSpc>
                <a:spcPct val="104000"/>
              </a:lnSpc>
              <a:spcBef>
                <a:spcPct val="0"/>
              </a:spcBef>
              <a:spcAft>
                <a:spcPct val="0"/>
              </a:spcAft>
              <a:buClr>
                <a:srgbClr val="000000"/>
              </a:buClr>
              <a:buSzPct val="45000"/>
              <a:buFont typeface="Wingdings" pitchFamily="2" charset="2"/>
              <a:tabLst>
                <a:tab pos="649628" algn="l"/>
                <a:tab pos="1299256" algn="l"/>
                <a:tab pos="1948884" algn="l"/>
                <a:tab pos="2598511" algn="l"/>
              </a:tabLst>
              <a:defRPr>
                <a:solidFill>
                  <a:schemeClr val="tx1"/>
                </a:solidFill>
                <a:latin typeface="Arial" charset="0"/>
                <a:ea typeface="Bitstream Vera Sans" charset="0"/>
                <a:cs typeface="Bitstream Vera Sans" charset="0"/>
              </a:defRPr>
            </a:lvl6pPr>
            <a:lvl7pPr marL="2666893" indent="-205146" defTabSz="410291" eaLnBrk="0" fontAlgn="base" hangingPunct="0">
              <a:lnSpc>
                <a:spcPct val="104000"/>
              </a:lnSpc>
              <a:spcBef>
                <a:spcPct val="0"/>
              </a:spcBef>
              <a:spcAft>
                <a:spcPct val="0"/>
              </a:spcAft>
              <a:buClr>
                <a:srgbClr val="000000"/>
              </a:buClr>
              <a:buSzPct val="45000"/>
              <a:buFont typeface="Wingdings" pitchFamily="2" charset="2"/>
              <a:tabLst>
                <a:tab pos="649628" algn="l"/>
                <a:tab pos="1299256" algn="l"/>
                <a:tab pos="1948884" algn="l"/>
                <a:tab pos="2598511" algn="l"/>
              </a:tabLst>
              <a:defRPr>
                <a:solidFill>
                  <a:schemeClr val="tx1"/>
                </a:solidFill>
                <a:latin typeface="Arial" charset="0"/>
                <a:ea typeface="Bitstream Vera Sans" charset="0"/>
                <a:cs typeface="Bitstream Vera Sans" charset="0"/>
              </a:defRPr>
            </a:lvl7pPr>
            <a:lvl8pPr marL="3077185" indent="-205146" defTabSz="410291" eaLnBrk="0" fontAlgn="base" hangingPunct="0">
              <a:lnSpc>
                <a:spcPct val="104000"/>
              </a:lnSpc>
              <a:spcBef>
                <a:spcPct val="0"/>
              </a:spcBef>
              <a:spcAft>
                <a:spcPct val="0"/>
              </a:spcAft>
              <a:buClr>
                <a:srgbClr val="000000"/>
              </a:buClr>
              <a:buSzPct val="45000"/>
              <a:buFont typeface="Wingdings" pitchFamily="2" charset="2"/>
              <a:tabLst>
                <a:tab pos="649628" algn="l"/>
                <a:tab pos="1299256" algn="l"/>
                <a:tab pos="1948884" algn="l"/>
                <a:tab pos="2598511" algn="l"/>
              </a:tabLst>
              <a:defRPr>
                <a:solidFill>
                  <a:schemeClr val="tx1"/>
                </a:solidFill>
                <a:latin typeface="Arial" charset="0"/>
                <a:ea typeface="Bitstream Vera Sans" charset="0"/>
                <a:cs typeface="Bitstream Vera Sans" charset="0"/>
              </a:defRPr>
            </a:lvl8pPr>
            <a:lvl9pPr marL="3487476" indent="-205146" defTabSz="410291" eaLnBrk="0" fontAlgn="base" hangingPunct="0">
              <a:lnSpc>
                <a:spcPct val="104000"/>
              </a:lnSpc>
              <a:spcBef>
                <a:spcPct val="0"/>
              </a:spcBef>
              <a:spcAft>
                <a:spcPct val="0"/>
              </a:spcAft>
              <a:buClr>
                <a:srgbClr val="000000"/>
              </a:buClr>
              <a:buSzPct val="45000"/>
              <a:buFont typeface="Wingdings" pitchFamily="2" charset="2"/>
              <a:tabLst>
                <a:tab pos="649628" algn="l"/>
                <a:tab pos="1299256" algn="l"/>
                <a:tab pos="1948884" algn="l"/>
                <a:tab pos="2598511" algn="l"/>
              </a:tabLst>
              <a:defRPr>
                <a:solidFill>
                  <a:schemeClr val="tx1"/>
                </a:solidFill>
                <a:latin typeface="Arial" charset="0"/>
                <a:ea typeface="Bitstream Vera Sans" charset="0"/>
                <a:cs typeface="Bitstream Vera Sans" charset="0"/>
              </a:defRPr>
            </a:lvl9pPr>
          </a:lstStyle>
          <a:p>
            <a:pPr eaLnBrk="1"/>
            <a:fld id="{F0AF4573-DABE-4160-B4AC-602A44DFD3D0}" type="slidenum">
              <a:rPr lang="en-GB">
                <a:solidFill>
                  <a:srgbClr val="000000"/>
                </a:solidFill>
                <a:latin typeface="Times New Roman" pitchFamily="16" charset="0"/>
              </a:rPr>
              <a:pPr eaLnBrk="1"/>
              <a:t>97</a:t>
            </a:fld>
            <a:endParaRPr lang="en-GB">
              <a:solidFill>
                <a:srgbClr val="000000"/>
              </a:solidFill>
              <a:latin typeface="Times New Roman" pitchFamily="16" charset="0"/>
            </a:endParaRPr>
          </a:p>
        </p:txBody>
      </p:sp>
      <p:sp>
        <p:nvSpPr>
          <p:cNvPr id="77827" name="Rectangle 1"/>
          <p:cNvSpPr>
            <a:spLocks noGrp="1" noRot="1" noChangeAspect="1" noChangeArrowheads="1" noTextEdit="1"/>
          </p:cNvSpPr>
          <p:nvPr>
            <p:ph type="sldImg"/>
          </p:nvPr>
        </p:nvSpPr>
        <p:spPr>
          <a:xfrm>
            <a:off x="1143000" y="693738"/>
            <a:ext cx="4572000" cy="3429000"/>
          </a:xfrm>
          <a:solidFill>
            <a:srgbClr val="FFFFFF"/>
          </a:solidFill>
          <a:ln>
            <a:solidFill>
              <a:srgbClr val="000000"/>
            </a:solidFill>
            <a:miter lim="800000"/>
            <a:headEnd/>
            <a:tailEnd/>
          </a:ln>
        </p:spPr>
      </p:sp>
      <p:sp>
        <p:nvSpPr>
          <p:cNvPr id="77828" name="Rectangle 2"/>
          <p:cNvSpPr>
            <a:spLocks noGrp="1" noChangeArrowheads="1"/>
          </p:cNvSpPr>
          <p:nvPr>
            <p:ph type="body" idx="1"/>
          </p:nvPr>
        </p:nvSpPr>
        <p:spPr>
          <a:xfrm>
            <a:off x="686360" y="4342534"/>
            <a:ext cx="5486681" cy="403369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8850" name="Rectangle 6"/>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a:tabLst>
                <a:tab pos="649628" algn="l"/>
                <a:tab pos="1299256" algn="l"/>
                <a:tab pos="1948884" algn="l"/>
                <a:tab pos="2598511" algn="l"/>
              </a:tabLst>
              <a:defRPr>
                <a:solidFill>
                  <a:schemeClr val="tx1"/>
                </a:solidFill>
                <a:latin typeface="Arial" charset="0"/>
                <a:ea typeface="Bitstream Vera Sans" charset="0"/>
                <a:cs typeface="Bitstream Vera Sans" charset="0"/>
              </a:defRPr>
            </a:lvl1pPr>
            <a:lvl2pPr marL="666723" indent="-256432" eaLnBrk="0">
              <a:tabLst>
                <a:tab pos="649628" algn="l"/>
                <a:tab pos="1299256" algn="l"/>
                <a:tab pos="1948884" algn="l"/>
                <a:tab pos="2598511" algn="l"/>
              </a:tabLst>
              <a:defRPr>
                <a:solidFill>
                  <a:schemeClr val="tx1"/>
                </a:solidFill>
                <a:latin typeface="Arial" charset="0"/>
                <a:ea typeface="Bitstream Vera Sans" charset="0"/>
                <a:cs typeface="Bitstream Vera Sans" charset="0"/>
              </a:defRPr>
            </a:lvl2pPr>
            <a:lvl3pPr marL="1025728" indent="-205146" eaLnBrk="0">
              <a:tabLst>
                <a:tab pos="649628" algn="l"/>
                <a:tab pos="1299256" algn="l"/>
                <a:tab pos="1948884" algn="l"/>
                <a:tab pos="2598511" algn="l"/>
              </a:tabLst>
              <a:defRPr>
                <a:solidFill>
                  <a:schemeClr val="tx1"/>
                </a:solidFill>
                <a:latin typeface="Arial" charset="0"/>
                <a:ea typeface="Bitstream Vera Sans" charset="0"/>
                <a:cs typeface="Bitstream Vera Sans" charset="0"/>
              </a:defRPr>
            </a:lvl3pPr>
            <a:lvl4pPr marL="1436019" indent="-205146" eaLnBrk="0">
              <a:tabLst>
                <a:tab pos="649628" algn="l"/>
                <a:tab pos="1299256" algn="l"/>
                <a:tab pos="1948884" algn="l"/>
                <a:tab pos="2598511" algn="l"/>
              </a:tabLst>
              <a:defRPr>
                <a:solidFill>
                  <a:schemeClr val="tx1"/>
                </a:solidFill>
                <a:latin typeface="Arial" charset="0"/>
                <a:ea typeface="Bitstream Vera Sans" charset="0"/>
                <a:cs typeface="Bitstream Vera Sans" charset="0"/>
              </a:defRPr>
            </a:lvl4pPr>
            <a:lvl5pPr marL="1846311" indent="-205146" eaLnBrk="0">
              <a:tabLst>
                <a:tab pos="649628" algn="l"/>
                <a:tab pos="1299256" algn="l"/>
                <a:tab pos="1948884" algn="l"/>
                <a:tab pos="2598511" algn="l"/>
              </a:tabLst>
              <a:defRPr>
                <a:solidFill>
                  <a:schemeClr val="tx1"/>
                </a:solidFill>
                <a:latin typeface="Arial" charset="0"/>
                <a:ea typeface="Bitstream Vera Sans" charset="0"/>
                <a:cs typeface="Bitstream Vera Sans" charset="0"/>
              </a:defRPr>
            </a:lvl5pPr>
            <a:lvl6pPr marL="2256602" indent="-205146" defTabSz="410291" eaLnBrk="0" fontAlgn="base" hangingPunct="0">
              <a:lnSpc>
                <a:spcPct val="104000"/>
              </a:lnSpc>
              <a:spcBef>
                <a:spcPct val="0"/>
              </a:spcBef>
              <a:spcAft>
                <a:spcPct val="0"/>
              </a:spcAft>
              <a:buClr>
                <a:srgbClr val="000000"/>
              </a:buClr>
              <a:buSzPct val="45000"/>
              <a:buFont typeface="Wingdings" pitchFamily="2" charset="2"/>
              <a:tabLst>
                <a:tab pos="649628" algn="l"/>
                <a:tab pos="1299256" algn="l"/>
                <a:tab pos="1948884" algn="l"/>
                <a:tab pos="2598511" algn="l"/>
              </a:tabLst>
              <a:defRPr>
                <a:solidFill>
                  <a:schemeClr val="tx1"/>
                </a:solidFill>
                <a:latin typeface="Arial" charset="0"/>
                <a:ea typeface="Bitstream Vera Sans" charset="0"/>
                <a:cs typeface="Bitstream Vera Sans" charset="0"/>
              </a:defRPr>
            </a:lvl6pPr>
            <a:lvl7pPr marL="2666893" indent="-205146" defTabSz="410291" eaLnBrk="0" fontAlgn="base" hangingPunct="0">
              <a:lnSpc>
                <a:spcPct val="104000"/>
              </a:lnSpc>
              <a:spcBef>
                <a:spcPct val="0"/>
              </a:spcBef>
              <a:spcAft>
                <a:spcPct val="0"/>
              </a:spcAft>
              <a:buClr>
                <a:srgbClr val="000000"/>
              </a:buClr>
              <a:buSzPct val="45000"/>
              <a:buFont typeface="Wingdings" pitchFamily="2" charset="2"/>
              <a:tabLst>
                <a:tab pos="649628" algn="l"/>
                <a:tab pos="1299256" algn="l"/>
                <a:tab pos="1948884" algn="l"/>
                <a:tab pos="2598511" algn="l"/>
              </a:tabLst>
              <a:defRPr>
                <a:solidFill>
                  <a:schemeClr val="tx1"/>
                </a:solidFill>
                <a:latin typeface="Arial" charset="0"/>
                <a:ea typeface="Bitstream Vera Sans" charset="0"/>
                <a:cs typeface="Bitstream Vera Sans" charset="0"/>
              </a:defRPr>
            </a:lvl7pPr>
            <a:lvl8pPr marL="3077185" indent="-205146" defTabSz="410291" eaLnBrk="0" fontAlgn="base" hangingPunct="0">
              <a:lnSpc>
                <a:spcPct val="104000"/>
              </a:lnSpc>
              <a:spcBef>
                <a:spcPct val="0"/>
              </a:spcBef>
              <a:spcAft>
                <a:spcPct val="0"/>
              </a:spcAft>
              <a:buClr>
                <a:srgbClr val="000000"/>
              </a:buClr>
              <a:buSzPct val="45000"/>
              <a:buFont typeface="Wingdings" pitchFamily="2" charset="2"/>
              <a:tabLst>
                <a:tab pos="649628" algn="l"/>
                <a:tab pos="1299256" algn="l"/>
                <a:tab pos="1948884" algn="l"/>
                <a:tab pos="2598511" algn="l"/>
              </a:tabLst>
              <a:defRPr>
                <a:solidFill>
                  <a:schemeClr val="tx1"/>
                </a:solidFill>
                <a:latin typeface="Arial" charset="0"/>
                <a:ea typeface="Bitstream Vera Sans" charset="0"/>
                <a:cs typeface="Bitstream Vera Sans" charset="0"/>
              </a:defRPr>
            </a:lvl8pPr>
            <a:lvl9pPr marL="3487476" indent="-205146" defTabSz="410291" eaLnBrk="0" fontAlgn="base" hangingPunct="0">
              <a:lnSpc>
                <a:spcPct val="104000"/>
              </a:lnSpc>
              <a:spcBef>
                <a:spcPct val="0"/>
              </a:spcBef>
              <a:spcAft>
                <a:spcPct val="0"/>
              </a:spcAft>
              <a:buClr>
                <a:srgbClr val="000000"/>
              </a:buClr>
              <a:buSzPct val="45000"/>
              <a:buFont typeface="Wingdings" pitchFamily="2" charset="2"/>
              <a:tabLst>
                <a:tab pos="649628" algn="l"/>
                <a:tab pos="1299256" algn="l"/>
                <a:tab pos="1948884" algn="l"/>
                <a:tab pos="2598511" algn="l"/>
              </a:tabLst>
              <a:defRPr>
                <a:solidFill>
                  <a:schemeClr val="tx1"/>
                </a:solidFill>
                <a:latin typeface="Arial" charset="0"/>
                <a:ea typeface="Bitstream Vera Sans" charset="0"/>
                <a:cs typeface="Bitstream Vera Sans" charset="0"/>
              </a:defRPr>
            </a:lvl9pPr>
          </a:lstStyle>
          <a:p>
            <a:pPr eaLnBrk="1"/>
            <a:fld id="{75FC484F-46EE-486A-8DE2-60A0F097F1A6}" type="slidenum">
              <a:rPr lang="en-GB">
                <a:solidFill>
                  <a:srgbClr val="000000"/>
                </a:solidFill>
                <a:latin typeface="Times New Roman" pitchFamily="16" charset="0"/>
              </a:rPr>
              <a:pPr eaLnBrk="1"/>
              <a:t>98</a:t>
            </a:fld>
            <a:endParaRPr lang="en-GB">
              <a:solidFill>
                <a:srgbClr val="000000"/>
              </a:solidFill>
              <a:latin typeface="Times New Roman" pitchFamily="16" charset="0"/>
            </a:endParaRPr>
          </a:p>
        </p:txBody>
      </p:sp>
      <p:sp>
        <p:nvSpPr>
          <p:cNvPr id="78851" name="Rectangle 1"/>
          <p:cNvSpPr>
            <a:spLocks noGrp="1" noRot="1" noChangeAspect="1" noChangeArrowheads="1" noTextEdit="1"/>
          </p:cNvSpPr>
          <p:nvPr>
            <p:ph type="sldImg"/>
          </p:nvPr>
        </p:nvSpPr>
        <p:spPr>
          <a:xfrm>
            <a:off x="1143000" y="693738"/>
            <a:ext cx="4572000" cy="3429000"/>
          </a:xfrm>
          <a:solidFill>
            <a:srgbClr val="FFFFFF"/>
          </a:solidFill>
          <a:ln>
            <a:solidFill>
              <a:srgbClr val="000000"/>
            </a:solidFill>
            <a:miter lim="800000"/>
            <a:headEnd/>
            <a:tailEnd/>
          </a:ln>
        </p:spPr>
      </p:sp>
      <p:sp>
        <p:nvSpPr>
          <p:cNvPr id="78852" name="Rectangle 2"/>
          <p:cNvSpPr>
            <a:spLocks noGrp="1" noChangeArrowheads="1"/>
          </p:cNvSpPr>
          <p:nvPr>
            <p:ph type="body" idx="1"/>
          </p:nvPr>
        </p:nvSpPr>
        <p:spPr>
          <a:xfrm>
            <a:off x="686360" y="4342534"/>
            <a:ext cx="5486681" cy="403369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9874" name="Rectangle 6"/>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a:tabLst>
                <a:tab pos="649628" algn="l"/>
                <a:tab pos="1299256" algn="l"/>
                <a:tab pos="1948884" algn="l"/>
                <a:tab pos="2598511" algn="l"/>
              </a:tabLst>
              <a:defRPr>
                <a:solidFill>
                  <a:schemeClr val="tx1"/>
                </a:solidFill>
                <a:latin typeface="Arial" charset="0"/>
                <a:ea typeface="Bitstream Vera Sans" charset="0"/>
                <a:cs typeface="Bitstream Vera Sans" charset="0"/>
              </a:defRPr>
            </a:lvl1pPr>
            <a:lvl2pPr marL="666723" indent="-256432" eaLnBrk="0">
              <a:tabLst>
                <a:tab pos="649628" algn="l"/>
                <a:tab pos="1299256" algn="l"/>
                <a:tab pos="1948884" algn="l"/>
                <a:tab pos="2598511" algn="l"/>
              </a:tabLst>
              <a:defRPr>
                <a:solidFill>
                  <a:schemeClr val="tx1"/>
                </a:solidFill>
                <a:latin typeface="Arial" charset="0"/>
                <a:ea typeface="Bitstream Vera Sans" charset="0"/>
                <a:cs typeface="Bitstream Vera Sans" charset="0"/>
              </a:defRPr>
            </a:lvl2pPr>
            <a:lvl3pPr marL="1025728" indent="-205146" eaLnBrk="0">
              <a:tabLst>
                <a:tab pos="649628" algn="l"/>
                <a:tab pos="1299256" algn="l"/>
                <a:tab pos="1948884" algn="l"/>
                <a:tab pos="2598511" algn="l"/>
              </a:tabLst>
              <a:defRPr>
                <a:solidFill>
                  <a:schemeClr val="tx1"/>
                </a:solidFill>
                <a:latin typeface="Arial" charset="0"/>
                <a:ea typeface="Bitstream Vera Sans" charset="0"/>
                <a:cs typeface="Bitstream Vera Sans" charset="0"/>
              </a:defRPr>
            </a:lvl3pPr>
            <a:lvl4pPr marL="1436019" indent="-205146" eaLnBrk="0">
              <a:tabLst>
                <a:tab pos="649628" algn="l"/>
                <a:tab pos="1299256" algn="l"/>
                <a:tab pos="1948884" algn="l"/>
                <a:tab pos="2598511" algn="l"/>
              </a:tabLst>
              <a:defRPr>
                <a:solidFill>
                  <a:schemeClr val="tx1"/>
                </a:solidFill>
                <a:latin typeface="Arial" charset="0"/>
                <a:ea typeface="Bitstream Vera Sans" charset="0"/>
                <a:cs typeface="Bitstream Vera Sans" charset="0"/>
              </a:defRPr>
            </a:lvl4pPr>
            <a:lvl5pPr marL="1846311" indent="-205146" eaLnBrk="0">
              <a:tabLst>
                <a:tab pos="649628" algn="l"/>
                <a:tab pos="1299256" algn="l"/>
                <a:tab pos="1948884" algn="l"/>
                <a:tab pos="2598511" algn="l"/>
              </a:tabLst>
              <a:defRPr>
                <a:solidFill>
                  <a:schemeClr val="tx1"/>
                </a:solidFill>
                <a:latin typeface="Arial" charset="0"/>
                <a:ea typeface="Bitstream Vera Sans" charset="0"/>
                <a:cs typeface="Bitstream Vera Sans" charset="0"/>
              </a:defRPr>
            </a:lvl5pPr>
            <a:lvl6pPr marL="2256602" indent="-205146" defTabSz="410291" eaLnBrk="0" fontAlgn="base" hangingPunct="0">
              <a:lnSpc>
                <a:spcPct val="104000"/>
              </a:lnSpc>
              <a:spcBef>
                <a:spcPct val="0"/>
              </a:spcBef>
              <a:spcAft>
                <a:spcPct val="0"/>
              </a:spcAft>
              <a:buClr>
                <a:srgbClr val="000000"/>
              </a:buClr>
              <a:buSzPct val="45000"/>
              <a:buFont typeface="Wingdings" pitchFamily="2" charset="2"/>
              <a:tabLst>
                <a:tab pos="649628" algn="l"/>
                <a:tab pos="1299256" algn="l"/>
                <a:tab pos="1948884" algn="l"/>
                <a:tab pos="2598511" algn="l"/>
              </a:tabLst>
              <a:defRPr>
                <a:solidFill>
                  <a:schemeClr val="tx1"/>
                </a:solidFill>
                <a:latin typeface="Arial" charset="0"/>
                <a:ea typeface="Bitstream Vera Sans" charset="0"/>
                <a:cs typeface="Bitstream Vera Sans" charset="0"/>
              </a:defRPr>
            </a:lvl6pPr>
            <a:lvl7pPr marL="2666893" indent="-205146" defTabSz="410291" eaLnBrk="0" fontAlgn="base" hangingPunct="0">
              <a:lnSpc>
                <a:spcPct val="104000"/>
              </a:lnSpc>
              <a:spcBef>
                <a:spcPct val="0"/>
              </a:spcBef>
              <a:spcAft>
                <a:spcPct val="0"/>
              </a:spcAft>
              <a:buClr>
                <a:srgbClr val="000000"/>
              </a:buClr>
              <a:buSzPct val="45000"/>
              <a:buFont typeface="Wingdings" pitchFamily="2" charset="2"/>
              <a:tabLst>
                <a:tab pos="649628" algn="l"/>
                <a:tab pos="1299256" algn="l"/>
                <a:tab pos="1948884" algn="l"/>
                <a:tab pos="2598511" algn="l"/>
              </a:tabLst>
              <a:defRPr>
                <a:solidFill>
                  <a:schemeClr val="tx1"/>
                </a:solidFill>
                <a:latin typeface="Arial" charset="0"/>
                <a:ea typeface="Bitstream Vera Sans" charset="0"/>
                <a:cs typeface="Bitstream Vera Sans" charset="0"/>
              </a:defRPr>
            </a:lvl7pPr>
            <a:lvl8pPr marL="3077185" indent="-205146" defTabSz="410291" eaLnBrk="0" fontAlgn="base" hangingPunct="0">
              <a:lnSpc>
                <a:spcPct val="104000"/>
              </a:lnSpc>
              <a:spcBef>
                <a:spcPct val="0"/>
              </a:spcBef>
              <a:spcAft>
                <a:spcPct val="0"/>
              </a:spcAft>
              <a:buClr>
                <a:srgbClr val="000000"/>
              </a:buClr>
              <a:buSzPct val="45000"/>
              <a:buFont typeface="Wingdings" pitchFamily="2" charset="2"/>
              <a:tabLst>
                <a:tab pos="649628" algn="l"/>
                <a:tab pos="1299256" algn="l"/>
                <a:tab pos="1948884" algn="l"/>
                <a:tab pos="2598511" algn="l"/>
              </a:tabLst>
              <a:defRPr>
                <a:solidFill>
                  <a:schemeClr val="tx1"/>
                </a:solidFill>
                <a:latin typeface="Arial" charset="0"/>
                <a:ea typeface="Bitstream Vera Sans" charset="0"/>
                <a:cs typeface="Bitstream Vera Sans" charset="0"/>
              </a:defRPr>
            </a:lvl8pPr>
            <a:lvl9pPr marL="3487476" indent="-205146" defTabSz="410291" eaLnBrk="0" fontAlgn="base" hangingPunct="0">
              <a:lnSpc>
                <a:spcPct val="104000"/>
              </a:lnSpc>
              <a:spcBef>
                <a:spcPct val="0"/>
              </a:spcBef>
              <a:spcAft>
                <a:spcPct val="0"/>
              </a:spcAft>
              <a:buClr>
                <a:srgbClr val="000000"/>
              </a:buClr>
              <a:buSzPct val="45000"/>
              <a:buFont typeface="Wingdings" pitchFamily="2" charset="2"/>
              <a:tabLst>
                <a:tab pos="649628" algn="l"/>
                <a:tab pos="1299256" algn="l"/>
                <a:tab pos="1948884" algn="l"/>
                <a:tab pos="2598511" algn="l"/>
              </a:tabLst>
              <a:defRPr>
                <a:solidFill>
                  <a:schemeClr val="tx1"/>
                </a:solidFill>
                <a:latin typeface="Arial" charset="0"/>
                <a:ea typeface="Bitstream Vera Sans" charset="0"/>
                <a:cs typeface="Bitstream Vera Sans" charset="0"/>
              </a:defRPr>
            </a:lvl9pPr>
          </a:lstStyle>
          <a:p>
            <a:pPr eaLnBrk="1"/>
            <a:fld id="{7036F967-0F9F-46AB-86B6-CC2191AB7EE4}" type="slidenum">
              <a:rPr lang="en-GB">
                <a:solidFill>
                  <a:srgbClr val="000000"/>
                </a:solidFill>
                <a:latin typeface="Times New Roman" pitchFamily="16" charset="0"/>
              </a:rPr>
              <a:pPr eaLnBrk="1"/>
              <a:t>99</a:t>
            </a:fld>
            <a:endParaRPr lang="en-GB">
              <a:solidFill>
                <a:srgbClr val="000000"/>
              </a:solidFill>
              <a:latin typeface="Times New Roman" pitchFamily="16" charset="0"/>
            </a:endParaRPr>
          </a:p>
        </p:txBody>
      </p:sp>
      <p:sp>
        <p:nvSpPr>
          <p:cNvPr id="79875" name="Rectangle 1"/>
          <p:cNvSpPr>
            <a:spLocks noGrp="1" noRot="1" noChangeAspect="1" noChangeArrowheads="1" noTextEdit="1"/>
          </p:cNvSpPr>
          <p:nvPr>
            <p:ph type="sldImg"/>
          </p:nvPr>
        </p:nvSpPr>
        <p:spPr>
          <a:xfrm>
            <a:off x="1143000" y="693738"/>
            <a:ext cx="4572000" cy="3429000"/>
          </a:xfrm>
          <a:solidFill>
            <a:srgbClr val="FFFFFF"/>
          </a:solidFill>
          <a:ln>
            <a:solidFill>
              <a:srgbClr val="000000"/>
            </a:solidFill>
            <a:miter lim="800000"/>
            <a:headEnd/>
            <a:tailEnd/>
          </a:ln>
        </p:spPr>
      </p:sp>
      <p:sp>
        <p:nvSpPr>
          <p:cNvPr id="79876" name="Rectangle 2"/>
          <p:cNvSpPr>
            <a:spLocks noGrp="1" noChangeArrowheads="1"/>
          </p:cNvSpPr>
          <p:nvPr>
            <p:ph type="body" idx="1"/>
          </p:nvPr>
        </p:nvSpPr>
        <p:spPr>
          <a:xfrm>
            <a:off x="686360" y="4342534"/>
            <a:ext cx="5486681" cy="403369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0898" name="Rectangle 6"/>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a:tabLst>
                <a:tab pos="649628" algn="l"/>
                <a:tab pos="1299256" algn="l"/>
                <a:tab pos="1948884" algn="l"/>
                <a:tab pos="2598511" algn="l"/>
              </a:tabLst>
              <a:defRPr>
                <a:solidFill>
                  <a:schemeClr val="tx1"/>
                </a:solidFill>
                <a:latin typeface="Arial" charset="0"/>
                <a:ea typeface="Bitstream Vera Sans" charset="0"/>
                <a:cs typeface="Bitstream Vera Sans" charset="0"/>
              </a:defRPr>
            </a:lvl1pPr>
            <a:lvl2pPr marL="666723" indent="-256432" eaLnBrk="0">
              <a:tabLst>
                <a:tab pos="649628" algn="l"/>
                <a:tab pos="1299256" algn="l"/>
                <a:tab pos="1948884" algn="l"/>
                <a:tab pos="2598511" algn="l"/>
              </a:tabLst>
              <a:defRPr>
                <a:solidFill>
                  <a:schemeClr val="tx1"/>
                </a:solidFill>
                <a:latin typeface="Arial" charset="0"/>
                <a:ea typeface="Bitstream Vera Sans" charset="0"/>
                <a:cs typeface="Bitstream Vera Sans" charset="0"/>
              </a:defRPr>
            </a:lvl2pPr>
            <a:lvl3pPr marL="1025728" indent="-205146" eaLnBrk="0">
              <a:tabLst>
                <a:tab pos="649628" algn="l"/>
                <a:tab pos="1299256" algn="l"/>
                <a:tab pos="1948884" algn="l"/>
                <a:tab pos="2598511" algn="l"/>
              </a:tabLst>
              <a:defRPr>
                <a:solidFill>
                  <a:schemeClr val="tx1"/>
                </a:solidFill>
                <a:latin typeface="Arial" charset="0"/>
                <a:ea typeface="Bitstream Vera Sans" charset="0"/>
                <a:cs typeface="Bitstream Vera Sans" charset="0"/>
              </a:defRPr>
            </a:lvl3pPr>
            <a:lvl4pPr marL="1436019" indent="-205146" eaLnBrk="0">
              <a:tabLst>
                <a:tab pos="649628" algn="l"/>
                <a:tab pos="1299256" algn="l"/>
                <a:tab pos="1948884" algn="l"/>
                <a:tab pos="2598511" algn="l"/>
              </a:tabLst>
              <a:defRPr>
                <a:solidFill>
                  <a:schemeClr val="tx1"/>
                </a:solidFill>
                <a:latin typeface="Arial" charset="0"/>
                <a:ea typeface="Bitstream Vera Sans" charset="0"/>
                <a:cs typeface="Bitstream Vera Sans" charset="0"/>
              </a:defRPr>
            </a:lvl4pPr>
            <a:lvl5pPr marL="1846311" indent="-205146" eaLnBrk="0">
              <a:tabLst>
                <a:tab pos="649628" algn="l"/>
                <a:tab pos="1299256" algn="l"/>
                <a:tab pos="1948884" algn="l"/>
                <a:tab pos="2598511" algn="l"/>
              </a:tabLst>
              <a:defRPr>
                <a:solidFill>
                  <a:schemeClr val="tx1"/>
                </a:solidFill>
                <a:latin typeface="Arial" charset="0"/>
                <a:ea typeface="Bitstream Vera Sans" charset="0"/>
                <a:cs typeface="Bitstream Vera Sans" charset="0"/>
              </a:defRPr>
            </a:lvl5pPr>
            <a:lvl6pPr marL="2256602" indent="-205146" defTabSz="410291" eaLnBrk="0" fontAlgn="base" hangingPunct="0">
              <a:lnSpc>
                <a:spcPct val="104000"/>
              </a:lnSpc>
              <a:spcBef>
                <a:spcPct val="0"/>
              </a:spcBef>
              <a:spcAft>
                <a:spcPct val="0"/>
              </a:spcAft>
              <a:buClr>
                <a:srgbClr val="000000"/>
              </a:buClr>
              <a:buSzPct val="45000"/>
              <a:buFont typeface="Wingdings" pitchFamily="2" charset="2"/>
              <a:tabLst>
                <a:tab pos="649628" algn="l"/>
                <a:tab pos="1299256" algn="l"/>
                <a:tab pos="1948884" algn="l"/>
                <a:tab pos="2598511" algn="l"/>
              </a:tabLst>
              <a:defRPr>
                <a:solidFill>
                  <a:schemeClr val="tx1"/>
                </a:solidFill>
                <a:latin typeface="Arial" charset="0"/>
                <a:ea typeface="Bitstream Vera Sans" charset="0"/>
                <a:cs typeface="Bitstream Vera Sans" charset="0"/>
              </a:defRPr>
            </a:lvl6pPr>
            <a:lvl7pPr marL="2666893" indent="-205146" defTabSz="410291" eaLnBrk="0" fontAlgn="base" hangingPunct="0">
              <a:lnSpc>
                <a:spcPct val="104000"/>
              </a:lnSpc>
              <a:spcBef>
                <a:spcPct val="0"/>
              </a:spcBef>
              <a:spcAft>
                <a:spcPct val="0"/>
              </a:spcAft>
              <a:buClr>
                <a:srgbClr val="000000"/>
              </a:buClr>
              <a:buSzPct val="45000"/>
              <a:buFont typeface="Wingdings" pitchFamily="2" charset="2"/>
              <a:tabLst>
                <a:tab pos="649628" algn="l"/>
                <a:tab pos="1299256" algn="l"/>
                <a:tab pos="1948884" algn="l"/>
                <a:tab pos="2598511" algn="l"/>
              </a:tabLst>
              <a:defRPr>
                <a:solidFill>
                  <a:schemeClr val="tx1"/>
                </a:solidFill>
                <a:latin typeface="Arial" charset="0"/>
                <a:ea typeface="Bitstream Vera Sans" charset="0"/>
                <a:cs typeface="Bitstream Vera Sans" charset="0"/>
              </a:defRPr>
            </a:lvl7pPr>
            <a:lvl8pPr marL="3077185" indent="-205146" defTabSz="410291" eaLnBrk="0" fontAlgn="base" hangingPunct="0">
              <a:lnSpc>
                <a:spcPct val="104000"/>
              </a:lnSpc>
              <a:spcBef>
                <a:spcPct val="0"/>
              </a:spcBef>
              <a:spcAft>
                <a:spcPct val="0"/>
              </a:spcAft>
              <a:buClr>
                <a:srgbClr val="000000"/>
              </a:buClr>
              <a:buSzPct val="45000"/>
              <a:buFont typeface="Wingdings" pitchFamily="2" charset="2"/>
              <a:tabLst>
                <a:tab pos="649628" algn="l"/>
                <a:tab pos="1299256" algn="l"/>
                <a:tab pos="1948884" algn="l"/>
                <a:tab pos="2598511" algn="l"/>
              </a:tabLst>
              <a:defRPr>
                <a:solidFill>
                  <a:schemeClr val="tx1"/>
                </a:solidFill>
                <a:latin typeface="Arial" charset="0"/>
                <a:ea typeface="Bitstream Vera Sans" charset="0"/>
                <a:cs typeface="Bitstream Vera Sans" charset="0"/>
              </a:defRPr>
            </a:lvl8pPr>
            <a:lvl9pPr marL="3487476" indent="-205146" defTabSz="410291" eaLnBrk="0" fontAlgn="base" hangingPunct="0">
              <a:lnSpc>
                <a:spcPct val="104000"/>
              </a:lnSpc>
              <a:spcBef>
                <a:spcPct val="0"/>
              </a:spcBef>
              <a:spcAft>
                <a:spcPct val="0"/>
              </a:spcAft>
              <a:buClr>
                <a:srgbClr val="000000"/>
              </a:buClr>
              <a:buSzPct val="45000"/>
              <a:buFont typeface="Wingdings" pitchFamily="2" charset="2"/>
              <a:tabLst>
                <a:tab pos="649628" algn="l"/>
                <a:tab pos="1299256" algn="l"/>
                <a:tab pos="1948884" algn="l"/>
                <a:tab pos="2598511" algn="l"/>
              </a:tabLst>
              <a:defRPr>
                <a:solidFill>
                  <a:schemeClr val="tx1"/>
                </a:solidFill>
                <a:latin typeface="Arial" charset="0"/>
                <a:ea typeface="Bitstream Vera Sans" charset="0"/>
                <a:cs typeface="Bitstream Vera Sans" charset="0"/>
              </a:defRPr>
            </a:lvl9pPr>
          </a:lstStyle>
          <a:p>
            <a:pPr eaLnBrk="1"/>
            <a:fld id="{929C8F6A-3678-46BC-8203-B31C153964B8}" type="slidenum">
              <a:rPr lang="en-GB">
                <a:solidFill>
                  <a:srgbClr val="000000"/>
                </a:solidFill>
                <a:latin typeface="Times New Roman" pitchFamily="16" charset="0"/>
              </a:rPr>
              <a:pPr eaLnBrk="1"/>
              <a:t>100</a:t>
            </a:fld>
            <a:endParaRPr lang="en-GB">
              <a:solidFill>
                <a:srgbClr val="000000"/>
              </a:solidFill>
              <a:latin typeface="Times New Roman" pitchFamily="16" charset="0"/>
            </a:endParaRPr>
          </a:p>
        </p:txBody>
      </p:sp>
      <p:sp>
        <p:nvSpPr>
          <p:cNvPr id="80899" name="Rectangle 1"/>
          <p:cNvSpPr>
            <a:spLocks noGrp="1" noRot="1" noChangeAspect="1" noChangeArrowheads="1" noTextEdit="1"/>
          </p:cNvSpPr>
          <p:nvPr>
            <p:ph type="sldImg"/>
          </p:nvPr>
        </p:nvSpPr>
        <p:spPr>
          <a:xfrm>
            <a:off x="1143000" y="693738"/>
            <a:ext cx="4572000" cy="3429000"/>
          </a:xfrm>
          <a:solidFill>
            <a:srgbClr val="FFFFFF"/>
          </a:solidFill>
          <a:ln>
            <a:solidFill>
              <a:srgbClr val="000000"/>
            </a:solidFill>
            <a:miter lim="800000"/>
            <a:headEnd/>
            <a:tailEnd/>
          </a:ln>
        </p:spPr>
      </p:sp>
      <p:sp>
        <p:nvSpPr>
          <p:cNvPr id="80900" name="Rectangle 2"/>
          <p:cNvSpPr>
            <a:spLocks noGrp="1" noChangeArrowheads="1"/>
          </p:cNvSpPr>
          <p:nvPr>
            <p:ph type="body" idx="1"/>
          </p:nvPr>
        </p:nvSpPr>
        <p:spPr>
          <a:xfrm>
            <a:off x="686360" y="4342534"/>
            <a:ext cx="5486681" cy="403369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22" name="Rectangle 6"/>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a:tabLst>
                <a:tab pos="649628" algn="l"/>
                <a:tab pos="1299256" algn="l"/>
                <a:tab pos="1948884" algn="l"/>
                <a:tab pos="2598511" algn="l"/>
              </a:tabLst>
              <a:defRPr>
                <a:solidFill>
                  <a:schemeClr val="tx1"/>
                </a:solidFill>
                <a:latin typeface="Arial" charset="0"/>
                <a:ea typeface="Bitstream Vera Sans" charset="0"/>
                <a:cs typeface="Bitstream Vera Sans" charset="0"/>
              </a:defRPr>
            </a:lvl1pPr>
            <a:lvl2pPr marL="666723" indent="-256432" eaLnBrk="0">
              <a:tabLst>
                <a:tab pos="649628" algn="l"/>
                <a:tab pos="1299256" algn="l"/>
                <a:tab pos="1948884" algn="l"/>
                <a:tab pos="2598511" algn="l"/>
              </a:tabLst>
              <a:defRPr>
                <a:solidFill>
                  <a:schemeClr val="tx1"/>
                </a:solidFill>
                <a:latin typeface="Arial" charset="0"/>
                <a:ea typeface="Bitstream Vera Sans" charset="0"/>
                <a:cs typeface="Bitstream Vera Sans" charset="0"/>
              </a:defRPr>
            </a:lvl2pPr>
            <a:lvl3pPr marL="1025728" indent="-205146" eaLnBrk="0">
              <a:tabLst>
                <a:tab pos="649628" algn="l"/>
                <a:tab pos="1299256" algn="l"/>
                <a:tab pos="1948884" algn="l"/>
                <a:tab pos="2598511" algn="l"/>
              </a:tabLst>
              <a:defRPr>
                <a:solidFill>
                  <a:schemeClr val="tx1"/>
                </a:solidFill>
                <a:latin typeface="Arial" charset="0"/>
                <a:ea typeface="Bitstream Vera Sans" charset="0"/>
                <a:cs typeface="Bitstream Vera Sans" charset="0"/>
              </a:defRPr>
            </a:lvl3pPr>
            <a:lvl4pPr marL="1436019" indent="-205146" eaLnBrk="0">
              <a:tabLst>
                <a:tab pos="649628" algn="l"/>
                <a:tab pos="1299256" algn="l"/>
                <a:tab pos="1948884" algn="l"/>
                <a:tab pos="2598511" algn="l"/>
              </a:tabLst>
              <a:defRPr>
                <a:solidFill>
                  <a:schemeClr val="tx1"/>
                </a:solidFill>
                <a:latin typeface="Arial" charset="0"/>
                <a:ea typeface="Bitstream Vera Sans" charset="0"/>
                <a:cs typeface="Bitstream Vera Sans" charset="0"/>
              </a:defRPr>
            </a:lvl4pPr>
            <a:lvl5pPr marL="1846311" indent="-205146" eaLnBrk="0">
              <a:tabLst>
                <a:tab pos="649628" algn="l"/>
                <a:tab pos="1299256" algn="l"/>
                <a:tab pos="1948884" algn="l"/>
                <a:tab pos="2598511" algn="l"/>
              </a:tabLst>
              <a:defRPr>
                <a:solidFill>
                  <a:schemeClr val="tx1"/>
                </a:solidFill>
                <a:latin typeface="Arial" charset="0"/>
                <a:ea typeface="Bitstream Vera Sans" charset="0"/>
                <a:cs typeface="Bitstream Vera Sans" charset="0"/>
              </a:defRPr>
            </a:lvl5pPr>
            <a:lvl6pPr marL="2256602" indent="-205146" defTabSz="410291" eaLnBrk="0" fontAlgn="base" hangingPunct="0">
              <a:lnSpc>
                <a:spcPct val="104000"/>
              </a:lnSpc>
              <a:spcBef>
                <a:spcPct val="0"/>
              </a:spcBef>
              <a:spcAft>
                <a:spcPct val="0"/>
              </a:spcAft>
              <a:buClr>
                <a:srgbClr val="000000"/>
              </a:buClr>
              <a:buSzPct val="45000"/>
              <a:buFont typeface="Wingdings" pitchFamily="2" charset="2"/>
              <a:tabLst>
                <a:tab pos="649628" algn="l"/>
                <a:tab pos="1299256" algn="l"/>
                <a:tab pos="1948884" algn="l"/>
                <a:tab pos="2598511" algn="l"/>
              </a:tabLst>
              <a:defRPr>
                <a:solidFill>
                  <a:schemeClr val="tx1"/>
                </a:solidFill>
                <a:latin typeface="Arial" charset="0"/>
                <a:ea typeface="Bitstream Vera Sans" charset="0"/>
                <a:cs typeface="Bitstream Vera Sans" charset="0"/>
              </a:defRPr>
            </a:lvl6pPr>
            <a:lvl7pPr marL="2666893" indent="-205146" defTabSz="410291" eaLnBrk="0" fontAlgn="base" hangingPunct="0">
              <a:lnSpc>
                <a:spcPct val="104000"/>
              </a:lnSpc>
              <a:spcBef>
                <a:spcPct val="0"/>
              </a:spcBef>
              <a:spcAft>
                <a:spcPct val="0"/>
              </a:spcAft>
              <a:buClr>
                <a:srgbClr val="000000"/>
              </a:buClr>
              <a:buSzPct val="45000"/>
              <a:buFont typeface="Wingdings" pitchFamily="2" charset="2"/>
              <a:tabLst>
                <a:tab pos="649628" algn="l"/>
                <a:tab pos="1299256" algn="l"/>
                <a:tab pos="1948884" algn="l"/>
                <a:tab pos="2598511" algn="l"/>
              </a:tabLst>
              <a:defRPr>
                <a:solidFill>
                  <a:schemeClr val="tx1"/>
                </a:solidFill>
                <a:latin typeface="Arial" charset="0"/>
                <a:ea typeface="Bitstream Vera Sans" charset="0"/>
                <a:cs typeface="Bitstream Vera Sans" charset="0"/>
              </a:defRPr>
            </a:lvl7pPr>
            <a:lvl8pPr marL="3077185" indent="-205146" defTabSz="410291" eaLnBrk="0" fontAlgn="base" hangingPunct="0">
              <a:lnSpc>
                <a:spcPct val="104000"/>
              </a:lnSpc>
              <a:spcBef>
                <a:spcPct val="0"/>
              </a:spcBef>
              <a:spcAft>
                <a:spcPct val="0"/>
              </a:spcAft>
              <a:buClr>
                <a:srgbClr val="000000"/>
              </a:buClr>
              <a:buSzPct val="45000"/>
              <a:buFont typeface="Wingdings" pitchFamily="2" charset="2"/>
              <a:tabLst>
                <a:tab pos="649628" algn="l"/>
                <a:tab pos="1299256" algn="l"/>
                <a:tab pos="1948884" algn="l"/>
                <a:tab pos="2598511" algn="l"/>
              </a:tabLst>
              <a:defRPr>
                <a:solidFill>
                  <a:schemeClr val="tx1"/>
                </a:solidFill>
                <a:latin typeface="Arial" charset="0"/>
                <a:ea typeface="Bitstream Vera Sans" charset="0"/>
                <a:cs typeface="Bitstream Vera Sans" charset="0"/>
              </a:defRPr>
            </a:lvl8pPr>
            <a:lvl9pPr marL="3487476" indent="-205146" defTabSz="410291" eaLnBrk="0" fontAlgn="base" hangingPunct="0">
              <a:lnSpc>
                <a:spcPct val="104000"/>
              </a:lnSpc>
              <a:spcBef>
                <a:spcPct val="0"/>
              </a:spcBef>
              <a:spcAft>
                <a:spcPct val="0"/>
              </a:spcAft>
              <a:buClr>
                <a:srgbClr val="000000"/>
              </a:buClr>
              <a:buSzPct val="45000"/>
              <a:buFont typeface="Wingdings" pitchFamily="2" charset="2"/>
              <a:tabLst>
                <a:tab pos="649628" algn="l"/>
                <a:tab pos="1299256" algn="l"/>
                <a:tab pos="1948884" algn="l"/>
                <a:tab pos="2598511" algn="l"/>
              </a:tabLst>
              <a:defRPr>
                <a:solidFill>
                  <a:schemeClr val="tx1"/>
                </a:solidFill>
                <a:latin typeface="Arial" charset="0"/>
                <a:ea typeface="Bitstream Vera Sans" charset="0"/>
                <a:cs typeface="Bitstream Vera Sans" charset="0"/>
              </a:defRPr>
            </a:lvl9pPr>
          </a:lstStyle>
          <a:p>
            <a:pPr eaLnBrk="1"/>
            <a:fld id="{05C4C0F4-5D48-4070-AC53-31C6F9402466}" type="slidenum">
              <a:rPr lang="en-GB">
                <a:solidFill>
                  <a:srgbClr val="000000"/>
                </a:solidFill>
                <a:latin typeface="Times New Roman" pitchFamily="16" charset="0"/>
              </a:rPr>
              <a:pPr eaLnBrk="1"/>
              <a:t>101</a:t>
            </a:fld>
            <a:endParaRPr lang="en-GB">
              <a:solidFill>
                <a:srgbClr val="000000"/>
              </a:solidFill>
              <a:latin typeface="Times New Roman" pitchFamily="16" charset="0"/>
            </a:endParaRPr>
          </a:p>
        </p:txBody>
      </p:sp>
      <p:sp>
        <p:nvSpPr>
          <p:cNvPr id="81923" name="Rectangle 1"/>
          <p:cNvSpPr>
            <a:spLocks noGrp="1" noRot="1" noChangeAspect="1" noChangeArrowheads="1" noTextEdit="1"/>
          </p:cNvSpPr>
          <p:nvPr>
            <p:ph type="sldImg"/>
          </p:nvPr>
        </p:nvSpPr>
        <p:spPr>
          <a:xfrm>
            <a:off x="1143000" y="693738"/>
            <a:ext cx="4572000" cy="3429000"/>
          </a:xfrm>
          <a:solidFill>
            <a:srgbClr val="FFFFFF"/>
          </a:solidFill>
          <a:ln>
            <a:solidFill>
              <a:srgbClr val="000000"/>
            </a:solidFill>
            <a:miter lim="800000"/>
            <a:headEnd/>
            <a:tailEnd/>
          </a:ln>
        </p:spPr>
      </p:sp>
      <p:sp>
        <p:nvSpPr>
          <p:cNvPr id="81924" name="Rectangle 2"/>
          <p:cNvSpPr>
            <a:spLocks noGrp="1" noChangeArrowheads="1"/>
          </p:cNvSpPr>
          <p:nvPr>
            <p:ph type="body" idx="1"/>
          </p:nvPr>
        </p:nvSpPr>
        <p:spPr>
          <a:xfrm>
            <a:off x="686360" y="4342534"/>
            <a:ext cx="5486681" cy="403369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is an interesting location in memory?</a:t>
            </a:r>
          </a:p>
          <a:p>
            <a:endParaRPr lang="en-US" dirty="0"/>
          </a:p>
          <a:p>
            <a:r>
              <a:rPr lang="en-US" dirty="0"/>
              <a:t>Basically – a stored code address.</a:t>
            </a:r>
            <a:r>
              <a:rPr lang="en-US" baseline="0" dirty="0"/>
              <a:t>  An address pointing to code somewhere in memory and when that address is used the code will be executed.  A typical one used would be the return address from a function.  </a:t>
            </a:r>
            <a:r>
              <a:rPr lang="en-US" dirty="0"/>
              <a:t>If you can overwrite the return</a:t>
            </a:r>
            <a:r>
              <a:rPr lang="en-US" baseline="0" dirty="0"/>
              <a:t> address you can get code to run arbitrarily.</a:t>
            </a:r>
          </a:p>
          <a:p>
            <a:endParaRPr lang="en-US" baseline="0" dirty="0"/>
          </a:p>
          <a:p>
            <a:r>
              <a:rPr lang="en-US" baseline="0" dirty="0"/>
              <a:t>GOT is a table of addresses (used for linking) – used for libraries.  Table of libraries that point to functions as they are loaded into memory at specific locations</a:t>
            </a:r>
          </a:p>
          <a:p>
            <a:endParaRPr lang="en-US" baseline="0" dirty="0"/>
          </a:p>
          <a:p>
            <a:r>
              <a:rPr lang="en-US" baseline="0" dirty="0"/>
              <a:t>Virtual function table – addresses to methods</a:t>
            </a:r>
          </a:p>
          <a:p>
            <a:endParaRPr lang="en-US" baseline="0" dirty="0"/>
          </a:p>
          <a:p>
            <a:r>
              <a:rPr lang="en-US" baseline="0" dirty="0" err="1"/>
              <a:t>Dtors</a:t>
            </a:r>
            <a:r>
              <a:rPr lang="en-US" baseline="0" dirty="0"/>
              <a:t> – area in memory contain destructor functions called when a program exits</a:t>
            </a:r>
          </a:p>
          <a:p>
            <a:endParaRPr lang="en-US" baseline="0" dirty="0"/>
          </a:p>
          <a:p>
            <a:r>
              <a:rPr lang="en-US" baseline="0" dirty="0"/>
              <a:t>Data pointers - </a:t>
            </a:r>
          </a:p>
          <a:p>
            <a:endParaRPr lang="en-US" baseline="0" dirty="0"/>
          </a:p>
          <a:p>
            <a:r>
              <a:rPr lang="en-US" baseline="0" dirty="0"/>
              <a:t>Virtual Function Table in C++: similar to the GOT</a:t>
            </a:r>
          </a:p>
          <a:p>
            <a:endParaRPr lang="en-US" baseline="0" dirty="0"/>
          </a:p>
          <a:p>
            <a:r>
              <a:rPr lang="en-US" baseline="0" dirty="0" err="1"/>
              <a:t>Dtors</a:t>
            </a:r>
            <a:r>
              <a:rPr lang="en-US" baseline="0" dirty="0"/>
              <a:t> functions – area in memory contain destructor functions</a:t>
            </a:r>
          </a:p>
          <a:p>
            <a:endParaRPr lang="en-US" baseline="0" dirty="0"/>
          </a:p>
          <a:p>
            <a:r>
              <a:rPr lang="en-US" baseline="0" dirty="0"/>
              <a:t>When you dereference the data pointer for writing you write the interesting memory location and </a:t>
            </a:r>
            <a:r>
              <a:rPr lang="en-US" baseline="0" dirty="0" err="1"/>
              <a:t>mofify</a:t>
            </a:r>
            <a:r>
              <a:rPr lang="en-US" baseline="0" dirty="0"/>
              <a:t> it that way..  Useful for bypassing some mitigations</a:t>
            </a:r>
          </a:p>
          <a:p>
            <a:r>
              <a:rPr lang="en-US" baseline="0" dirty="0"/>
              <a:t>Attackers can overwrite many locations to perform an attack</a:t>
            </a:r>
            <a:endParaRPr lang="en-US" dirty="0"/>
          </a:p>
        </p:txBody>
      </p:sp>
      <p:sp>
        <p:nvSpPr>
          <p:cNvPr id="4" name="Slide Number Placeholder 3"/>
          <p:cNvSpPr>
            <a:spLocks noGrp="1"/>
          </p:cNvSpPr>
          <p:nvPr>
            <p:ph type="sldNum" sz="quarter" idx="10"/>
          </p:nvPr>
        </p:nvSpPr>
        <p:spPr/>
        <p:txBody>
          <a:bodyPr/>
          <a:lstStyle/>
          <a:p>
            <a:fld id="{18631174-1C9F-49AB-BD57-57B9F629DC86}" type="slidenum">
              <a:rPr lang="en-US" smtClean="0"/>
              <a:t>30</a:t>
            </a:fld>
            <a:endParaRPr lang="en-US"/>
          </a:p>
        </p:txBody>
      </p:sp>
    </p:spTree>
    <p:extLst>
      <p:ext uri="{BB962C8B-B14F-4D97-AF65-F5344CB8AC3E}">
        <p14:creationId xmlns:p14="http://schemas.microsoft.com/office/powerpoint/2010/main" val="393370638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2946" name="Rectangle 6"/>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a:tabLst>
                <a:tab pos="649628" algn="l"/>
                <a:tab pos="1299256" algn="l"/>
                <a:tab pos="1948884" algn="l"/>
                <a:tab pos="2598511" algn="l"/>
              </a:tabLst>
              <a:defRPr>
                <a:solidFill>
                  <a:schemeClr val="tx1"/>
                </a:solidFill>
                <a:latin typeface="Arial" charset="0"/>
                <a:ea typeface="Bitstream Vera Sans" charset="0"/>
                <a:cs typeface="Bitstream Vera Sans" charset="0"/>
              </a:defRPr>
            </a:lvl1pPr>
            <a:lvl2pPr marL="666723" indent="-256432" eaLnBrk="0">
              <a:tabLst>
                <a:tab pos="649628" algn="l"/>
                <a:tab pos="1299256" algn="l"/>
                <a:tab pos="1948884" algn="l"/>
                <a:tab pos="2598511" algn="l"/>
              </a:tabLst>
              <a:defRPr>
                <a:solidFill>
                  <a:schemeClr val="tx1"/>
                </a:solidFill>
                <a:latin typeface="Arial" charset="0"/>
                <a:ea typeface="Bitstream Vera Sans" charset="0"/>
                <a:cs typeface="Bitstream Vera Sans" charset="0"/>
              </a:defRPr>
            </a:lvl2pPr>
            <a:lvl3pPr marL="1025728" indent="-205146" eaLnBrk="0">
              <a:tabLst>
                <a:tab pos="649628" algn="l"/>
                <a:tab pos="1299256" algn="l"/>
                <a:tab pos="1948884" algn="l"/>
                <a:tab pos="2598511" algn="l"/>
              </a:tabLst>
              <a:defRPr>
                <a:solidFill>
                  <a:schemeClr val="tx1"/>
                </a:solidFill>
                <a:latin typeface="Arial" charset="0"/>
                <a:ea typeface="Bitstream Vera Sans" charset="0"/>
                <a:cs typeface="Bitstream Vera Sans" charset="0"/>
              </a:defRPr>
            </a:lvl3pPr>
            <a:lvl4pPr marL="1436019" indent="-205146" eaLnBrk="0">
              <a:tabLst>
                <a:tab pos="649628" algn="l"/>
                <a:tab pos="1299256" algn="l"/>
                <a:tab pos="1948884" algn="l"/>
                <a:tab pos="2598511" algn="l"/>
              </a:tabLst>
              <a:defRPr>
                <a:solidFill>
                  <a:schemeClr val="tx1"/>
                </a:solidFill>
                <a:latin typeface="Arial" charset="0"/>
                <a:ea typeface="Bitstream Vera Sans" charset="0"/>
                <a:cs typeface="Bitstream Vera Sans" charset="0"/>
              </a:defRPr>
            </a:lvl4pPr>
            <a:lvl5pPr marL="1846311" indent="-205146" eaLnBrk="0">
              <a:tabLst>
                <a:tab pos="649628" algn="l"/>
                <a:tab pos="1299256" algn="l"/>
                <a:tab pos="1948884" algn="l"/>
                <a:tab pos="2598511" algn="l"/>
              </a:tabLst>
              <a:defRPr>
                <a:solidFill>
                  <a:schemeClr val="tx1"/>
                </a:solidFill>
                <a:latin typeface="Arial" charset="0"/>
                <a:ea typeface="Bitstream Vera Sans" charset="0"/>
                <a:cs typeface="Bitstream Vera Sans" charset="0"/>
              </a:defRPr>
            </a:lvl5pPr>
            <a:lvl6pPr marL="2256602" indent="-205146" defTabSz="410291" eaLnBrk="0" fontAlgn="base" hangingPunct="0">
              <a:lnSpc>
                <a:spcPct val="104000"/>
              </a:lnSpc>
              <a:spcBef>
                <a:spcPct val="0"/>
              </a:spcBef>
              <a:spcAft>
                <a:spcPct val="0"/>
              </a:spcAft>
              <a:buClr>
                <a:srgbClr val="000000"/>
              </a:buClr>
              <a:buSzPct val="45000"/>
              <a:buFont typeface="Wingdings" pitchFamily="2" charset="2"/>
              <a:tabLst>
                <a:tab pos="649628" algn="l"/>
                <a:tab pos="1299256" algn="l"/>
                <a:tab pos="1948884" algn="l"/>
                <a:tab pos="2598511" algn="l"/>
              </a:tabLst>
              <a:defRPr>
                <a:solidFill>
                  <a:schemeClr val="tx1"/>
                </a:solidFill>
                <a:latin typeface="Arial" charset="0"/>
                <a:ea typeface="Bitstream Vera Sans" charset="0"/>
                <a:cs typeface="Bitstream Vera Sans" charset="0"/>
              </a:defRPr>
            </a:lvl6pPr>
            <a:lvl7pPr marL="2666893" indent="-205146" defTabSz="410291" eaLnBrk="0" fontAlgn="base" hangingPunct="0">
              <a:lnSpc>
                <a:spcPct val="104000"/>
              </a:lnSpc>
              <a:spcBef>
                <a:spcPct val="0"/>
              </a:spcBef>
              <a:spcAft>
                <a:spcPct val="0"/>
              </a:spcAft>
              <a:buClr>
                <a:srgbClr val="000000"/>
              </a:buClr>
              <a:buSzPct val="45000"/>
              <a:buFont typeface="Wingdings" pitchFamily="2" charset="2"/>
              <a:tabLst>
                <a:tab pos="649628" algn="l"/>
                <a:tab pos="1299256" algn="l"/>
                <a:tab pos="1948884" algn="l"/>
                <a:tab pos="2598511" algn="l"/>
              </a:tabLst>
              <a:defRPr>
                <a:solidFill>
                  <a:schemeClr val="tx1"/>
                </a:solidFill>
                <a:latin typeface="Arial" charset="0"/>
                <a:ea typeface="Bitstream Vera Sans" charset="0"/>
                <a:cs typeface="Bitstream Vera Sans" charset="0"/>
              </a:defRPr>
            </a:lvl7pPr>
            <a:lvl8pPr marL="3077185" indent="-205146" defTabSz="410291" eaLnBrk="0" fontAlgn="base" hangingPunct="0">
              <a:lnSpc>
                <a:spcPct val="104000"/>
              </a:lnSpc>
              <a:spcBef>
                <a:spcPct val="0"/>
              </a:spcBef>
              <a:spcAft>
                <a:spcPct val="0"/>
              </a:spcAft>
              <a:buClr>
                <a:srgbClr val="000000"/>
              </a:buClr>
              <a:buSzPct val="45000"/>
              <a:buFont typeface="Wingdings" pitchFamily="2" charset="2"/>
              <a:tabLst>
                <a:tab pos="649628" algn="l"/>
                <a:tab pos="1299256" algn="l"/>
                <a:tab pos="1948884" algn="l"/>
                <a:tab pos="2598511" algn="l"/>
              </a:tabLst>
              <a:defRPr>
                <a:solidFill>
                  <a:schemeClr val="tx1"/>
                </a:solidFill>
                <a:latin typeface="Arial" charset="0"/>
                <a:ea typeface="Bitstream Vera Sans" charset="0"/>
                <a:cs typeface="Bitstream Vera Sans" charset="0"/>
              </a:defRPr>
            </a:lvl8pPr>
            <a:lvl9pPr marL="3487476" indent="-205146" defTabSz="410291" eaLnBrk="0" fontAlgn="base" hangingPunct="0">
              <a:lnSpc>
                <a:spcPct val="104000"/>
              </a:lnSpc>
              <a:spcBef>
                <a:spcPct val="0"/>
              </a:spcBef>
              <a:spcAft>
                <a:spcPct val="0"/>
              </a:spcAft>
              <a:buClr>
                <a:srgbClr val="000000"/>
              </a:buClr>
              <a:buSzPct val="45000"/>
              <a:buFont typeface="Wingdings" pitchFamily="2" charset="2"/>
              <a:tabLst>
                <a:tab pos="649628" algn="l"/>
                <a:tab pos="1299256" algn="l"/>
                <a:tab pos="1948884" algn="l"/>
                <a:tab pos="2598511" algn="l"/>
              </a:tabLst>
              <a:defRPr>
                <a:solidFill>
                  <a:schemeClr val="tx1"/>
                </a:solidFill>
                <a:latin typeface="Arial" charset="0"/>
                <a:ea typeface="Bitstream Vera Sans" charset="0"/>
                <a:cs typeface="Bitstream Vera Sans" charset="0"/>
              </a:defRPr>
            </a:lvl9pPr>
          </a:lstStyle>
          <a:p>
            <a:pPr eaLnBrk="1"/>
            <a:fld id="{0A4409AA-D7E0-4CAC-8BCB-3DF68C37955C}" type="slidenum">
              <a:rPr lang="en-GB">
                <a:solidFill>
                  <a:srgbClr val="000000"/>
                </a:solidFill>
                <a:latin typeface="Times New Roman" pitchFamily="16" charset="0"/>
              </a:rPr>
              <a:pPr eaLnBrk="1"/>
              <a:t>102</a:t>
            </a:fld>
            <a:endParaRPr lang="en-GB">
              <a:solidFill>
                <a:srgbClr val="000000"/>
              </a:solidFill>
              <a:latin typeface="Times New Roman" pitchFamily="16" charset="0"/>
            </a:endParaRPr>
          </a:p>
        </p:txBody>
      </p:sp>
      <p:sp>
        <p:nvSpPr>
          <p:cNvPr id="82947" name="Rectangle 1"/>
          <p:cNvSpPr>
            <a:spLocks noGrp="1" noRot="1" noChangeAspect="1" noChangeArrowheads="1" noTextEdit="1"/>
          </p:cNvSpPr>
          <p:nvPr>
            <p:ph type="sldImg"/>
          </p:nvPr>
        </p:nvSpPr>
        <p:spPr>
          <a:xfrm>
            <a:off x="1143000" y="693738"/>
            <a:ext cx="4572000" cy="3429000"/>
          </a:xfrm>
          <a:solidFill>
            <a:srgbClr val="FFFFFF"/>
          </a:solidFill>
          <a:ln>
            <a:solidFill>
              <a:srgbClr val="000000"/>
            </a:solidFill>
            <a:miter lim="800000"/>
            <a:headEnd/>
            <a:tailEnd/>
          </a:ln>
        </p:spPr>
      </p:sp>
      <p:sp>
        <p:nvSpPr>
          <p:cNvPr id="82948" name="Rectangle 2"/>
          <p:cNvSpPr>
            <a:spLocks noGrp="1" noChangeArrowheads="1"/>
          </p:cNvSpPr>
          <p:nvPr>
            <p:ph type="body" idx="1"/>
          </p:nvPr>
        </p:nvSpPr>
        <p:spPr>
          <a:xfrm>
            <a:off x="686360" y="4342534"/>
            <a:ext cx="5486681" cy="403369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3970" name="Rectangle 6"/>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a:tabLst>
                <a:tab pos="649628" algn="l"/>
                <a:tab pos="1299256" algn="l"/>
                <a:tab pos="1948884" algn="l"/>
                <a:tab pos="2598511" algn="l"/>
              </a:tabLst>
              <a:defRPr>
                <a:solidFill>
                  <a:schemeClr val="tx1"/>
                </a:solidFill>
                <a:latin typeface="Arial" charset="0"/>
                <a:ea typeface="Bitstream Vera Sans" charset="0"/>
                <a:cs typeface="Bitstream Vera Sans" charset="0"/>
              </a:defRPr>
            </a:lvl1pPr>
            <a:lvl2pPr marL="666723" indent="-256432" eaLnBrk="0">
              <a:tabLst>
                <a:tab pos="649628" algn="l"/>
                <a:tab pos="1299256" algn="l"/>
                <a:tab pos="1948884" algn="l"/>
                <a:tab pos="2598511" algn="l"/>
              </a:tabLst>
              <a:defRPr>
                <a:solidFill>
                  <a:schemeClr val="tx1"/>
                </a:solidFill>
                <a:latin typeface="Arial" charset="0"/>
                <a:ea typeface="Bitstream Vera Sans" charset="0"/>
                <a:cs typeface="Bitstream Vera Sans" charset="0"/>
              </a:defRPr>
            </a:lvl2pPr>
            <a:lvl3pPr marL="1025728" indent="-205146" eaLnBrk="0">
              <a:tabLst>
                <a:tab pos="649628" algn="l"/>
                <a:tab pos="1299256" algn="l"/>
                <a:tab pos="1948884" algn="l"/>
                <a:tab pos="2598511" algn="l"/>
              </a:tabLst>
              <a:defRPr>
                <a:solidFill>
                  <a:schemeClr val="tx1"/>
                </a:solidFill>
                <a:latin typeface="Arial" charset="0"/>
                <a:ea typeface="Bitstream Vera Sans" charset="0"/>
                <a:cs typeface="Bitstream Vera Sans" charset="0"/>
              </a:defRPr>
            </a:lvl3pPr>
            <a:lvl4pPr marL="1436019" indent="-205146" eaLnBrk="0">
              <a:tabLst>
                <a:tab pos="649628" algn="l"/>
                <a:tab pos="1299256" algn="l"/>
                <a:tab pos="1948884" algn="l"/>
                <a:tab pos="2598511" algn="l"/>
              </a:tabLst>
              <a:defRPr>
                <a:solidFill>
                  <a:schemeClr val="tx1"/>
                </a:solidFill>
                <a:latin typeface="Arial" charset="0"/>
                <a:ea typeface="Bitstream Vera Sans" charset="0"/>
                <a:cs typeface="Bitstream Vera Sans" charset="0"/>
              </a:defRPr>
            </a:lvl4pPr>
            <a:lvl5pPr marL="1846311" indent="-205146" eaLnBrk="0">
              <a:tabLst>
                <a:tab pos="649628" algn="l"/>
                <a:tab pos="1299256" algn="l"/>
                <a:tab pos="1948884" algn="l"/>
                <a:tab pos="2598511" algn="l"/>
              </a:tabLst>
              <a:defRPr>
                <a:solidFill>
                  <a:schemeClr val="tx1"/>
                </a:solidFill>
                <a:latin typeface="Arial" charset="0"/>
                <a:ea typeface="Bitstream Vera Sans" charset="0"/>
                <a:cs typeface="Bitstream Vera Sans" charset="0"/>
              </a:defRPr>
            </a:lvl5pPr>
            <a:lvl6pPr marL="2256602" indent="-205146" defTabSz="410291" eaLnBrk="0" fontAlgn="base" hangingPunct="0">
              <a:lnSpc>
                <a:spcPct val="104000"/>
              </a:lnSpc>
              <a:spcBef>
                <a:spcPct val="0"/>
              </a:spcBef>
              <a:spcAft>
                <a:spcPct val="0"/>
              </a:spcAft>
              <a:buClr>
                <a:srgbClr val="000000"/>
              </a:buClr>
              <a:buSzPct val="45000"/>
              <a:buFont typeface="Wingdings" pitchFamily="2" charset="2"/>
              <a:tabLst>
                <a:tab pos="649628" algn="l"/>
                <a:tab pos="1299256" algn="l"/>
                <a:tab pos="1948884" algn="l"/>
                <a:tab pos="2598511" algn="l"/>
              </a:tabLst>
              <a:defRPr>
                <a:solidFill>
                  <a:schemeClr val="tx1"/>
                </a:solidFill>
                <a:latin typeface="Arial" charset="0"/>
                <a:ea typeface="Bitstream Vera Sans" charset="0"/>
                <a:cs typeface="Bitstream Vera Sans" charset="0"/>
              </a:defRPr>
            </a:lvl6pPr>
            <a:lvl7pPr marL="2666893" indent="-205146" defTabSz="410291" eaLnBrk="0" fontAlgn="base" hangingPunct="0">
              <a:lnSpc>
                <a:spcPct val="104000"/>
              </a:lnSpc>
              <a:spcBef>
                <a:spcPct val="0"/>
              </a:spcBef>
              <a:spcAft>
                <a:spcPct val="0"/>
              </a:spcAft>
              <a:buClr>
                <a:srgbClr val="000000"/>
              </a:buClr>
              <a:buSzPct val="45000"/>
              <a:buFont typeface="Wingdings" pitchFamily="2" charset="2"/>
              <a:tabLst>
                <a:tab pos="649628" algn="l"/>
                <a:tab pos="1299256" algn="l"/>
                <a:tab pos="1948884" algn="l"/>
                <a:tab pos="2598511" algn="l"/>
              </a:tabLst>
              <a:defRPr>
                <a:solidFill>
                  <a:schemeClr val="tx1"/>
                </a:solidFill>
                <a:latin typeface="Arial" charset="0"/>
                <a:ea typeface="Bitstream Vera Sans" charset="0"/>
                <a:cs typeface="Bitstream Vera Sans" charset="0"/>
              </a:defRPr>
            </a:lvl7pPr>
            <a:lvl8pPr marL="3077185" indent="-205146" defTabSz="410291" eaLnBrk="0" fontAlgn="base" hangingPunct="0">
              <a:lnSpc>
                <a:spcPct val="104000"/>
              </a:lnSpc>
              <a:spcBef>
                <a:spcPct val="0"/>
              </a:spcBef>
              <a:spcAft>
                <a:spcPct val="0"/>
              </a:spcAft>
              <a:buClr>
                <a:srgbClr val="000000"/>
              </a:buClr>
              <a:buSzPct val="45000"/>
              <a:buFont typeface="Wingdings" pitchFamily="2" charset="2"/>
              <a:tabLst>
                <a:tab pos="649628" algn="l"/>
                <a:tab pos="1299256" algn="l"/>
                <a:tab pos="1948884" algn="l"/>
                <a:tab pos="2598511" algn="l"/>
              </a:tabLst>
              <a:defRPr>
                <a:solidFill>
                  <a:schemeClr val="tx1"/>
                </a:solidFill>
                <a:latin typeface="Arial" charset="0"/>
                <a:ea typeface="Bitstream Vera Sans" charset="0"/>
                <a:cs typeface="Bitstream Vera Sans" charset="0"/>
              </a:defRPr>
            </a:lvl8pPr>
            <a:lvl9pPr marL="3487476" indent="-205146" defTabSz="410291" eaLnBrk="0" fontAlgn="base" hangingPunct="0">
              <a:lnSpc>
                <a:spcPct val="104000"/>
              </a:lnSpc>
              <a:spcBef>
                <a:spcPct val="0"/>
              </a:spcBef>
              <a:spcAft>
                <a:spcPct val="0"/>
              </a:spcAft>
              <a:buClr>
                <a:srgbClr val="000000"/>
              </a:buClr>
              <a:buSzPct val="45000"/>
              <a:buFont typeface="Wingdings" pitchFamily="2" charset="2"/>
              <a:tabLst>
                <a:tab pos="649628" algn="l"/>
                <a:tab pos="1299256" algn="l"/>
                <a:tab pos="1948884" algn="l"/>
                <a:tab pos="2598511" algn="l"/>
              </a:tabLst>
              <a:defRPr>
                <a:solidFill>
                  <a:schemeClr val="tx1"/>
                </a:solidFill>
                <a:latin typeface="Arial" charset="0"/>
                <a:ea typeface="Bitstream Vera Sans" charset="0"/>
                <a:cs typeface="Bitstream Vera Sans" charset="0"/>
              </a:defRPr>
            </a:lvl9pPr>
          </a:lstStyle>
          <a:p>
            <a:pPr eaLnBrk="1"/>
            <a:fld id="{6F4352ED-DFC4-4C70-AC12-9CF6A3122AA8}" type="slidenum">
              <a:rPr lang="en-GB">
                <a:solidFill>
                  <a:srgbClr val="000000"/>
                </a:solidFill>
                <a:latin typeface="Times New Roman" pitchFamily="16" charset="0"/>
              </a:rPr>
              <a:pPr eaLnBrk="1"/>
              <a:t>103</a:t>
            </a:fld>
            <a:endParaRPr lang="en-GB">
              <a:solidFill>
                <a:srgbClr val="000000"/>
              </a:solidFill>
              <a:latin typeface="Times New Roman" pitchFamily="16" charset="0"/>
            </a:endParaRPr>
          </a:p>
        </p:txBody>
      </p:sp>
      <p:sp>
        <p:nvSpPr>
          <p:cNvPr id="83971" name="Rectangle 1"/>
          <p:cNvSpPr>
            <a:spLocks noGrp="1" noRot="1" noChangeAspect="1" noChangeArrowheads="1" noTextEdit="1"/>
          </p:cNvSpPr>
          <p:nvPr>
            <p:ph type="sldImg"/>
          </p:nvPr>
        </p:nvSpPr>
        <p:spPr>
          <a:xfrm>
            <a:off x="1143000" y="693738"/>
            <a:ext cx="4572000" cy="3429000"/>
          </a:xfrm>
          <a:solidFill>
            <a:srgbClr val="FFFFFF"/>
          </a:solidFill>
          <a:ln>
            <a:solidFill>
              <a:srgbClr val="000000"/>
            </a:solidFill>
            <a:miter lim="800000"/>
            <a:headEnd/>
            <a:tailEnd/>
          </a:ln>
        </p:spPr>
      </p:sp>
      <p:sp>
        <p:nvSpPr>
          <p:cNvPr id="83972" name="Rectangle 2"/>
          <p:cNvSpPr>
            <a:spLocks noGrp="1" noChangeArrowheads="1"/>
          </p:cNvSpPr>
          <p:nvPr>
            <p:ph type="body" idx="1"/>
          </p:nvPr>
        </p:nvSpPr>
        <p:spPr>
          <a:xfrm>
            <a:off x="686360" y="4342534"/>
            <a:ext cx="5486681" cy="403369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4994" name="Rectangle 6"/>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a:tabLst>
                <a:tab pos="649628" algn="l"/>
                <a:tab pos="1299256" algn="l"/>
                <a:tab pos="1948884" algn="l"/>
                <a:tab pos="2598511" algn="l"/>
              </a:tabLst>
              <a:defRPr>
                <a:solidFill>
                  <a:schemeClr val="tx1"/>
                </a:solidFill>
                <a:latin typeface="Arial" charset="0"/>
                <a:ea typeface="Bitstream Vera Sans" charset="0"/>
                <a:cs typeface="Bitstream Vera Sans" charset="0"/>
              </a:defRPr>
            </a:lvl1pPr>
            <a:lvl2pPr marL="666723" indent="-256432" eaLnBrk="0">
              <a:tabLst>
                <a:tab pos="649628" algn="l"/>
                <a:tab pos="1299256" algn="l"/>
                <a:tab pos="1948884" algn="l"/>
                <a:tab pos="2598511" algn="l"/>
              </a:tabLst>
              <a:defRPr>
                <a:solidFill>
                  <a:schemeClr val="tx1"/>
                </a:solidFill>
                <a:latin typeface="Arial" charset="0"/>
                <a:ea typeface="Bitstream Vera Sans" charset="0"/>
                <a:cs typeface="Bitstream Vera Sans" charset="0"/>
              </a:defRPr>
            </a:lvl2pPr>
            <a:lvl3pPr marL="1025728" indent="-205146" eaLnBrk="0">
              <a:tabLst>
                <a:tab pos="649628" algn="l"/>
                <a:tab pos="1299256" algn="l"/>
                <a:tab pos="1948884" algn="l"/>
                <a:tab pos="2598511" algn="l"/>
              </a:tabLst>
              <a:defRPr>
                <a:solidFill>
                  <a:schemeClr val="tx1"/>
                </a:solidFill>
                <a:latin typeface="Arial" charset="0"/>
                <a:ea typeface="Bitstream Vera Sans" charset="0"/>
                <a:cs typeface="Bitstream Vera Sans" charset="0"/>
              </a:defRPr>
            </a:lvl3pPr>
            <a:lvl4pPr marL="1436019" indent="-205146" eaLnBrk="0">
              <a:tabLst>
                <a:tab pos="649628" algn="l"/>
                <a:tab pos="1299256" algn="l"/>
                <a:tab pos="1948884" algn="l"/>
                <a:tab pos="2598511" algn="l"/>
              </a:tabLst>
              <a:defRPr>
                <a:solidFill>
                  <a:schemeClr val="tx1"/>
                </a:solidFill>
                <a:latin typeface="Arial" charset="0"/>
                <a:ea typeface="Bitstream Vera Sans" charset="0"/>
                <a:cs typeface="Bitstream Vera Sans" charset="0"/>
              </a:defRPr>
            </a:lvl4pPr>
            <a:lvl5pPr marL="1846311" indent="-205146" eaLnBrk="0">
              <a:tabLst>
                <a:tab pos="649628" algn="l"/>
                <a:tab pos="1299256" algn="l"/>
                <a:tab pos="1948884" algn="l"/>
                <a:tab pos="2598511" algn="l"/>
              </a:tabLst>
              <a:defRPr>
                <a:solidFill>
                  <a:schemeClr val="tx1"/>
                </a:solidFill>
                <a:latin typeface="Arial" charset="0"/>
                <a:ea typeface="Bitstream Vera Sans" charset="0"/>
                <a:cs typeface="Bitstream Vera Sans" charset="0"/>
              </a:defRPr>
            </a:lvl5pPr>
            <a:lvl6pPr marL="2256602" indent="-205146" defTabSz="410291" eaLnBrk="0" fontAlgn="base" hangingPunct="0">
              <a:lnSpc>
                <a:spcPct val="104000"/>
              </a:lnSpc>
              <a:spcBef>
                <a:spcPct val="0"/>
              </a:spcBef>
              <a:spcAft>
                <a:spcPct val="0"/>
              </a:spcAft>
              <a:buClr>
                <a:srgbClr val="000000"/>
              </a:buClr>
              <a:buSzPct val="45000"/>
              <a:buFont typeface="Wingdings" pitchFamily="2" charset="2"/>
              <a:tabLst>
                <a:tab pos="649628" algn="l"/>
                <a:tab pos="1299256" algn="l"/>
                <a:tab pos="1948884" algn="l"/>
                <a:tab pos="2598511" algn="l"/>
              </a:tabLst>
              <a:defRPr>
                <a:solidFill>
                  <a:schemeClr val="tx1"/>
                </a:solidFill>
                <a:latin typeface="Arial" charset="0"/>
                <a:ea typeface="Bitstream Vera Sans" charset="0"/>
                <a:cs typeface="Bitstream Vera Sans" charset="0"/>
              </a:defRPr>
            </a:lvl6pPr>
            <a:lvl7pPr marL="2666893" indent="-205146" defTabSz="410291" eaLnBrk="0" fontAlgn="base" hangingPunct="0">
              <a:lnSpc>
                <a:spcPct val="104000"/>
              </a:lnSpc>
              <a:spcBef>
                <a:spcPct val="0"/>
              </a:spcBef>
              <a:spcAft>
                <a:spcPct val="0"/>
              </a:spcAft>
              <a:buClr>
                <a:srgbClr val="000000"/>
              </a:buClr>
              <a:buSzPct val="45000"/>
              <a:buFont typeface="Wingdings" pitchFamily="2" charset="2"/>
              <a:tabLst>
                <a:tab pos="649628" algn="l"/>
                <a:tab pos="1299256" algn="l"/>
                <a:tab pos="1948884" algn="l"/>
                <a:tab pos="2598511" algn="l"/>
              </a:tabLst>
              <a:defRPr>
                <a:solidFill>
                  <a:schemeClr val="tx1"/>
                </a:solidFill>
                <a:latin typeface="Arial" charset="0"/>
                <a:ea typeface="Bitstream Vera Sans" charset="0"/>
                <a:cs typeface="Bitstream Vera Sans" charset="0"/>
              </a:defRPr>
            </a:lvl7pPr>
            <a:lvl8pPr marL="3077185" indent="-205146" defTabSz="410291" eaLnBrk="0" fontAlgn="base" hangingPunct="0">
              <a:lnSpc>
                <a:spcPct val="104000"/>
              </a:lnSpc>
              <a:spcBef>
                <a:spcPct val="0"/>
              </a:spcBef>
              <a:spcAft>
                <a:spcPct val="0"/>
              </a:spcAft>
              <a:buClr>
                <a:srgbClr val="000000"/>
              </a:buClr>
              <a:buSzPct val="45000"/>
              <a:buFont typeface="Wingdings" pitchFamily="2" charset="2"/>
              <a:tabLst>
                <a:tab pos="649628" algn="l"/>
                <a:tab pos="1299256" algn="l"/>
                <a:tab pos="1948884" algn="l"/>
                <a:tab pos="2598511" algn="l"/>
              </a:tabLst>
              <a:defRPr>
                <a:solidFill>
                  <a:schemeClr val="tx1"/>
                </a:solidFill>
                <a:latin typeface="Arial" charset="0"/>
                <a:ea typeface="Bitstream Vera Sans" charset="0"/>
                <a:cs typeface="Bitstream Vera Sans" charset="0"/>
              </a:defRPr>
            </a:lvl8pPr>
            <a:lvl9pPr marL="3487476" indent="-205146" defTabSz="410291" eaLnBrk="0" fontAlgn="base" hangingPunct="0">
              <a:lnSpc>
                <a:spcPct val="104000"/>
              </a:lnSpc>
              <a:spcBef>
                <a:spcPct val="0"/>
              </a:spcBef>
              <a:spcAft>
                <a:spcPct val="0"/>
              </a:spcAft>
              <a:buClr>
                <a:srgbClr val="000000"/>
              </a:buClr>
              <a:buSzPct val="45000"/>
              <a:buFont typeface="Wingdings" pitchFamily="2" charset="2"/>
              <a:tabLst>
                <a:tab pos="649628" algn="l"/>
                <a:tab pos="1299256" algn="l"/>
                <a:tab pos="1948884" algn="l"/>
                <a:tab pos="2598511" algn="l"/>
              </a:tabLst>
              <a:defRPr>
                <a:solidFill>
                  <a:schemeClr val="tx1"/>
                </a:solidFill>
                <a:latin typeface="Arial" charset="0"/>
                <a:ea typeface="Bitstream Vera Sans" charset="0"/>
                <a:cs typeface="Bitstream Vera Sans" charset="0"/>
              </a:defRPr>
            </a:lvl9pPr>
          </a:lstStyle>
          <a:p>
            <a:pPr eaLnBrk="1"/>
            <a:fld id="{FF895B89-330F-4985-925A-0E84515F3238}" type="slidenum">
              <a:rPr lang="en-GB">
                <a:solidFill>
                  <a:srgbClr val="000000"/>
                </a:solidFill>
                <a:latin typeface="Times New Roman" pitchFamily="16" charset="0"/>
              </a:rPr>
              <a:pPr eaLnBrk="1"/>
              <a:t>104</a:t>
            </a:fld>
            <a:endParaRPr lang="en-GB">
              <a:solidFill>
                <a:srgbClr val="000000"/>
              </a:solidFill>
              <a:latin typeface="Times New Roman" pitchFamily="16" charset="0"/>
            </a:endParaRPr>
          </a:p>
        </p:txBody>
      </p:sp>
      <p:sp>
        <p:nvSpPr>
          <p:cNvPr id="84995" name="Rectangle 1"/>
          <p:cNvSpPr>
            <a:spLocks noGrp="1" noRot="1" noChangeAspect="1" noChangeArrowheads="1" noTextEdit="1"/>
          </p:cNvSpPr>
          <p:nvPr>
            <p:ph type="sldImg"/>
          </p:nvPr>
        </p:nvSpPr>
        <p:spPr>
          <a:xfrm>
            <a:off x="1143000" y="693738"/>
            <a:ext cx="4572000" cy="3429000"/>
          </a:xfrm>
          <a:solidFill>
            <a:srgbClr val="FFFFFF"/>
          </a:solidFill>
          <a:ln>
            <a:solidFill>
              <a:srgbClr val="000000"/>
            </a:solidFill>
            <a:miter lim="800000"/>
            <a:headEnd/>
            <a:tailEnd/>
          </a:ln>
        </p:spPr>
      </p:sp>
      <p:sp>
        <p:nvSpPr>
          <p:cNvPr id="84996" name="Rectangle 2"/>
          <p:cNvSpPr>
            <a:spLocks noGrp="1" noChangeArrowheads="1"/>
          </p:cNvSpPr>
          <p:nvPr>
            <p:ph type="body" idx="1"/>
          </p:nvPr>
        </p:nvSpPr>
        <p:spPr>
          <a:xfrm>
            <a:off x="686360" y="4342534"/>
            <a:ext cx="5486681" cy="403369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6018" name="Rectangle 6"/>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a:tabLst>
                <a:tab pos="649628" algn="l"/>
                <a:tab pos="1299256" algn="l"/>
                <a:tab pos="1948884" algn="l"/>
                <a:tab pos="2598511" algn="l"/>
              </a:tabLst>
              <a:defRPr>
                <a:solidFill>
                  <a:schemeClr val="tx1"/>
                </a:solidFill>
                <a:latin typeface="Arial" charset="0"/>
                <a:ea typeface="Bitstream Vera Sans" charset="0"/>
                <a:cs typeface="Bitstream Vera Sans" charset="0"/>
              </a:defRPr>
            </a:lvl1pPr>
            <a:lvl2pPr marL="666723" indent="-256432" eaLnBrk="0">
              <a:tabLst>
                <a:tab pos="649628" algn="l"/>
                <a:tab pos="1299256" algn="l"/>
                <a:tab pos="1948884" algn="l"/>
                <a:tab pos="2598511" algn="l"/>
              </a:tabLst>
              <a:defRPr>
                <a:solidFill>
                  <a:schemeClr val="tx1"/>
                </a:solidFill>
                <a:latin typeface="Arial" charset="0"/>
                <a:ea typeface="Bitstream Vera Sans" charset="0"/>
                <a:cs typeface="Bitstream Vera Sans" charset="0"/>
              </a:defRPr>
            </a:lvl2pPr>
            <a:lvl3pPr marL="1025728" indent="-205146" eaLnBrk="0">
              <a:tabLst>
                <a:tab pos="649628" algn="l"/>
                <a:tab pos="1299256" algn="l"/>
                <a:tab pos="1948884" algn="l"/>
                <a:tab pos="2598511" algn="l"/>
              </a:tabLst>
              <a:defRPr>
                <a:solidFill>
                  <a:schemeClr val="tx1"/>
                </a:solidFill>
                <a:latin typeface="Arial" charset="0"/>
                <a:ea typeface="Bitstream Vera Sans" charset="0"/>
                <a:cs typeface="Bitstream Vera Sans" charset="0"/>
              </a:defRPr>
            </a:lvl3pPr>
            <a:lvl4pPr marL="1436019" indent="-205146" eaLnBrk="0">
              <a:tabLst>
                <a:tab pos="649628" algn="l"/>
                <a:tab pos="1299256" algn="l"/>
                <a:tab pos="1948884" algn="l"/>
                <a:tab pos="2598511" algn="l"/>
              </a:tabLst>
              <a:defRPr>
                <a:solidFill>
                  <a:schemeClr val="tx1"/>
                </a:solidFill>
                <a:latin typeface="Arial" charset="0"/>
                <a:ea typeface="Bitstream Vera Sans" charset="0"/>
                <a:cs typeface="Bitstream Vera Sans" charset="0"/>
              </a:defRPr>
            </a:lvl4pPr>
            <a:lvl5pPr marL="1846311" indent="-205146" eaLnBrk="0">
              <a:tabLst>
                <a:tab pos="649628" algn="l"/>
                <a:tab pos="1299256" algn="l"/>
                <a:tab pos="1948884" algn="l"/>
                <a:tab pos="2598511" algn="l"/>
              </a:tabLst>
              <a:defRPr>
                <a:solidFill>
                  <a:schemeClr val="tx1"/>
                </a:solidFill>
                <a:latin typeface="Arial" charset="0"/>
                <a:ea typeface="Bitstream Vera Sans" charset="0"/>
                <a:cs typeface="Bitstream Vera Sans" charset="0"/>
              </a:defRPr>
            </a:lvl5pPr>
            <a:lvl6pPr marL="2256602" indent="-205146" defTabSz="410291" eaLnBrk="0" fontAlgn="base" hangingPunct="0">
              <a:lnSpc>
                <a:spcPct val="104000"/>
              </a:lnSpc>
              <a:spcBef>
                <a:spcPct val="0"/>
              </a:spcBef>
              <a:spcAft>
                <a:spcPct val="0"/>
              </a:spcAft>
              <a:buClr>
                <a:srgbClr val="000000"/>
              </a:buClr>
              <a:buSzPct val="45000"/>
              <a:buFont typeface="Wingdings" pitchFamily="2" charset="2"/>
              <a:tabLst>
                <a:tab pos="649628" algn="l"/>
                <a:tab pos="1299256" algn="l"/>
                <a:tab pos="1948884" algn="l"/>
                <a:tab pos="2598511" algn="l"/>
              </a:tabLst>
              <a:defRPr>
                <a:solidFill>
                  <a:schemeClr val="tx1"/>
                </a:solidFill>
                <a:latin typeface="Arial" charset="0"/>
                <a:ea typeface="Bitstream Vera Sans" charset="0"/>
                <a:cs typeface="Bitstream Vera Sans" charset="0"/>
              </a:defRPr>
            </a:lvl6pPr>
            <a:lvl7pPr marL="2666893" indent="-205146" defTabSz="410291" eaLnBrk="0" fontAlgn="base" hangingPunct="0">
              <a:lnSpc>
                <a:spcPct val="104000"/>
              </a:lnSpc>
              <a:spcBef>
                <a:spcPct val="0"/>
              </a:spcBef>
              <a:spcAft>
                <a:spcPct val="0"/>
              </a:spcAft>
              <a:buClr>
                <a:srgbClr val="000000"/>
              </a:buClr>
              <a:buSzPct val="45000"/>
              <a:buFont typeface="Wingdings" pitchFamily="2" charset="2"/>
              <a:tabLst>
                <a:tab pos="649628" algn="l"/>
                <a:tab pos="1299256" algn="l"/>
                <a:tab pos="1948884" algn="l"/>
                <a:tab pos="2598511" algn="l"/>
              </a:tabLst>
              <a:defRPr>
                <a:solidFill>
                  <a:schemeClr val="tx1"/>
                </a:solidFill>
                <a:latin typeface="Arial" charset="0"/>
                <a:ea typeface="Bitstream Vera Sans" charset="0"/>
                <a:cs typeface="Bitstream Vera Sans" charset="0"/>
              </a:defRPr>
            </a:lvl7pPr>
            <a:lvl8pPr marL="3077185" indent="-205146" defTabSz="410291" eaLnBrk="0" fontAlgn="base" hangingPunct="0">
              <a:lnSpc>
                <a:spcPct val="104000"/>
              </a:lnSpc>
              <a:spcBef>
                <a:spcPct val="0"/>
              </a:spcBef>
              <a:spcAft>
                <a:spcPct val="0"/>
              </a:spcAft>
              <a:buClr>
                <a:srgbClr val="000000"/>
              </a:buClr>
              <a:buSzPct val="45000"/>
              <a:buFont typeface="Wingdings" pitchFamily="2" charset="2"/>
              <a:tabLst>
                <a:tab pos="649628" algn="l"/>
                <a:tab pos="1299256" algn="l"/>
                <a:tab pos="1948884" algn="l"/>
                <a:tab pos="2598511" algn="l"/>
              </a:tabLst>
              <a:defRPr>
                <a:solidFill>
                  <a:schemeClr val="tx1"/>
                </a:solidFill>
                <a:latin typeface="Arial" charset="0"/>
                <a:ea typeface="Bitstream Vera Sans" charset="0"/>
                <a:cs typeface="Bitstream Vera Sans" charset="0"/>
              </a:defRPr>
            </a:lvl8pPr>
            <a:lvl9pPr marL="3487476" indent="-205146" defTabSz="410291" eaLnBrk="0" fontAlgn="base" hangingPunct="0">
              <a:lnSpc>
                <a:spcPct val="104000"/>
              </a:lnSpc>
              <a:spcBef>
                <a:spcPct val="0"/>
              </a:spcBef>
              <a:spcAft>
                <a:spcPct val="0"/>
              </a:spcAft>
              <a:buClr>
                <a:srgbClr val="000000"/>
              </a:buClr>
              <a:buSzPct val="45000"/>
              <a:buFont typeface="Wingdings" pitchFamily="2" charset="2"/>
              <a:tabLst>
                <a:tab pos="649628" algn="l"/>
                <a:tab pos="1299256" algn="l"/>
                <a:tab pos="1948884" algn="l"/>
                <a:tab pos="2598511" algn="l"/>
              </a:tabLst>
              <a:defRPr>
                <a:solidFill>
                  <a:schemeClr val="tx1"/>
                </a:solidFill>
                <a:latin typeface="Arial" charset="0"/>
                <a:ea typeface="Bitstream Vera Sans" charset="0"/>
                <a:cs typeface="Bitstream Vera Sans" charset="0"/>
              </a:defRPr>
            </a:lvl9pPr>
          </a:lstStyle>
          <a:p>
            <a:pPr eaLnBrk="1"/>
            <a:fld id="{FB016672-DAD1-4D34-A223-D2BE05DCD0F4}" type="slidenum">
              <a:rPr lang="en-GB">
                <a:solidFill>
                  <a:srgbClr val="000000"/>
                </a:solidFill>
                <a:latin typeface="Times New Roman" pitchFamily="16" charset="0"/>
              </a:rPr>
              <a:pPr eaLnBrk="1"/>
              <a:t>105</a:t>
            </a:fld>
            <a:endParaRPr lang="en-GB">
              <a:solidFill>
                <a:srgbClr val="000000"/>
              </a:solidFill>
              <a:latin typeface="Times New Roman" pitchFamily="16" charset="0"/>
            </a:endParaRPr>
          </a:p>
        </p:txBody>
      </p:sp>
      <p:sp>
        <p:nvSpPr>
          <p:cNvPr id="86019" name="Rectangle 1"/>
          <p:cNvSpPr>
            <a:spLocks noGrp="1" noRot="1" noChangeAspect="1" noChangeArrowheads="1" noTextEdit="1"/>
          </p:cNvSpPr>
          <p:nvPr>
            <p:ph type="sldImg"/>
          </p:nvPr>
        </p:nvSpPr>
        <p:spPr>
          <a:xfrm>
            <a:off x="1143000" y="693738"/>
            <a:ext cx="4572000" cy="3429000"/>
          </a:xfrm>
          <a:solidFill>
            <a:srgbClr val="FFFFFF"/>
          </a:solidFill>
          <a:ln>
            <a:solidFill>
              <a:srgbClr val="000000"/>
            </a:solidFill>
            <a:miter lim="800000"/>
            <a:headEnd/>
            <a:tailEnd/>
          </a:ln>
        </p:spPr>
      </p:sp>
      <p:sp>
        <p:nvSpPr>
          <p:cNvPr id="86020" name="Rectangle 2"/>
          <p:cNvSpPr>
            <a:spLocks noGrp="1" noChangeArrowheads="1"/>
          </p:cNvSpPr>
          <p:nvPr>
            <p:ph type="body" idx="1"/>
          </p:nvPr>
        </p:nvSpPr>
        <p:spPr>
          <a:xfrm>
            <a:off x="686360" y="4342534"/>
            <a:ext cx="5486681" cy="403369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7042" name="Rectangle 6"/>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a:tabLst>
                <a:tab pos="649628" algn="l"/>
                <a:tab pos="1299256" algn="l"/>
                <a:tab pos="1948884" algn="l"/>
                <a:tab pos="2598511" algn="l"/>
              </a:tabLst>
              <a:defRPr>
                <a:solidFill>
                  <a:schemeClr val="tx1"/>
                </a:solidFill>
                <a:latin typeface="Arial" charset="0"/>
                <a:ea typeface="Bitstream Vera Sans" charset="0"/>
                <a:cs typeface="Bitstream Vera Sans" charset="0"/>
              </a:defRPr>
            </a:lvl1pPr>
            <a:lvl2pPr marL="666723" indent="-256432" eaLnBrk="0">
              <a:tabLst>
                <a:tab pos="649628" algn="l"/>
                <a:tab pos="1299256" algn="l"/>
                <a:tab pos="1948884" algn="l"/>
                <a:tab pos="2598511" algn="l"/>
              </a:tabLst>
              <a:defRPr>
                <a:solidFill>
                  <a:schemeClr val="tx1"/>
                </a:solidFill>
                <a:latin typeface="Arial" charset="0"/>
                <a:ea typeface="Bitstream Vera Sans" charset="0"/>
                <a:cs typeface="Bitstream Vera Sans" charset="0"/>
              </a:defRPr>
            </a:lvl2pPr>
            <a:lvl3pPr marL="1025728" indent="-205146" eaLnBrk="0">
              <a:tabLst>
                <a:tab pos="649628" algn="l"/>
                <a:tab pos="1299256" algn="l"/>
                <a:tab pos="1948884" algn="l"/>
                <a:tab pos="2598511" algn="l"/>
              </a:tabLst>
              <a:defRPr>
                <a:solidFill>
                  <a:schemeClr val="tx1"/>
                </a:solidFill>
                <a:latin typeface="Arial" charset="0"/>
                <a:ea typeface="Bitstream Vera Sans" charset="0"/>
                <a:cs typeface="Bitstream Vera Sans" charset="0"/>
              </a:defRPr>
            </a:lvl3pPr>
            <a:lvl4pPr marL="1436019" indent="-205146" eaLnBrk="0">
              <a:tabLst>
                <a:tab pos="649628" algn="l"/>
                <a:tab pos="1299256" algn="l"/>
                <a:tab pos="1948884" algn="l"/>
                <a:tab pos="2598511" algn="l"/>
              </a:tabLst>
              <a:defRPr>
                <a:solidFill>
                  <a:schemeClr val="tx1"/>
                </a:solidFill>
                <a:latin typeface="Arial" charset="0"/>
                <a:ea typeface="Bitstream Vera Sans" charset="0"/>
                <a:cs typeface="Bitstream Vera Sans" charset="0"/>
              </a:defRPr>
            </a:lvl4pPr>
            <a:lvl5pPr marL="1846311" indent="-205146" eaLnBrk="0">
              <a:tabLst>
                <a:tab pos="649628" algn="l"/>
                <a:tab pos="1299256" algn="l"/>
                <a:tab pos="1948884" algn="l"/>
                <a:tab pos="2598511" algn="l"/>
              </a:tabLst>
              <a:defRPr>
                <a:solidFill>
                  <a:schemeClr val="tx1"/>
                </a:solidFill>
                <a:latin typeface="Arial" charset="0"/>
                <a:ea typeface="Bitstream Vera Sans" charset="0"/>
                <a:cs typeface="Bitstream Vera Sans" charset="0"/>
              </a:defRPr>
            </a:lvl5pPr>
            <a:lvl6pPr marL="2256602" indent="-205146" defTabSz="410291" eaLnBrk="0" fontAlgn="base" hangingPunct="0">
              <a:lnSpc>
                <a:spcPct val="104000"/>
              </a:lnSpc>
              <a:spcBef>
                <a:spcPct val="0"/>
              </a:spcBef>
              <a:spcAft>
                <a:spcPct val="0"/>
              </a:spcAft>
              <a:buClr>
                <a:srgbClr val="000000"/>
              </a:buClr>
              <a:buSzPct val="45000"/>
              <a:buFont typeface="Wingdings" pitchFamily="2" charset="2"/>
              <a:tabLst>
                <a:tab pos="649628" algn="l"/>
                <a:tab pos="1299256" algn="l"/>
                <a:tab pos="1948884" algn="l"/>
                <a:tab pos="2598511" algn="l"/>
              </a:tabLst>
              <a:defRPr>
                <a:solidFill>
                  <a:schemeClr val="tx1"/>
                </a:solidFill>
                <a:latin typeface="Arial" charset="0"/>
                <a:ea typeface="Bitstream Vera Sans" charset="0"/>
                <a:cs typeface="Bitstream Vera Sans" charset="0"/>
              </a:defRPr>
            </a:lvl6pPr>
            <a:lvl7pPr marL="2666893" indent="-205146" defTabSz="410291" eaLnBrk="0" fontAlgn="base" hangingPunct="0">
              <a:lnSpc>
                <a:spcPct val="104000"/>
              </a:lnSpc>
              <a:spcBef>
                <a:spcPct val="0"/>
              </a:spcBef>
              <a:spcAft>
                <a:spcPct val="0"/>
              </a:spcAft>
              <a:buClr>
                <a:srgbClr val="000000"/>
              </a:buClr>
              <a:buSzPct val="45000"/>
              <a:buFont typeface="Wingdings" pitchFamily="2" charset="2"/>
              <a:tabLst>
                <a:tab pos="649628" algn="l"/>
                <a:tab pos="1299256" algn="l"/>
                <a:tab pos="1948884" algn="l"/>
                <a:tab pos="2598511" algn="l"/>
              </a:tabLst>
              <a:defRPr>
                <a:solidFill>
                  <a:schemeClr val="tx1"/>
                </a:solidFill>
                <a:latin typeface="Arial" charset="0"/>
                <a:ea typeface="Bitstream Vera Sans" charset="0"/>
                <a:cs typeface="Bitstream Vera Sans" charset="0"/>
              </a:defRPr>
            </a:lvl7pPr>
            <a:lvl8pPr marL="3077185" indent="-205146" defTabSz="410291" eaLnBrk="0" fontAlgn="base" hangingPunct="0">
              <a:lnSpc>
                <a:spcPct val="104000"/>
              </a:lnSpc>
              <a:spcBef>
                <a:spcPct val="0"/>
              </a:spcBef>
              <a:spcAft>
                <a:spcPct val="0"/>
              </a:spcAft>
              <a:buClr>
                <a:srgbClr val="000000"/>
              </a:buClr>
              <a:buSzPct val="45000"/>
              <a:buFont typeface="Wingdings" pitchFamily="2" charset="2"/>
              <a:tabLst>
                <a:tab pos="649628" algn="l"/>
                <a:tab pos="1299256" algn="l"/>
                <a:tab pos="1948884" algn="l"/>
                <a:tab pos="2598511" algn="l"/>
              </a:tabLst>
              <a:defRPr>
                <a:solidFill>
                  <a:schemeClr val="tx1"/>
                </a:solidFill>
                <a:latin typeface="Arial" charset="0"/>
                <a:ea typeface="Bitstream Vera Sans" charset="0"/>
                <a:cs typeface="Bitstream Vera Sans" charset="0"/>
              </a:defRPr>
            </a:lvl8pPr>
            <a:lvl9pPr marL="3487476" indent="-205146" defTabSz="410291" eaLnBrk="0" fontAlgn="base" hangingPunct="0">
              <a:lnSpc>
                <a:spcPct val="104000"/>
              </a:lnSpc>
              <a:spcBef>
                <a:spcPct val="0"/>
              </a:spcBef>
              <a:spcAft>
                <a:spcPct val="0"/>
              </a:spcAft>
              <a:buClr>
                <a:srgbClr val="000000"/>
              </a:buClr>
              <a:buSzPct val="45000"/>
              <a:buFont typeface="Wingdings" pitchFamily="2" charset="2"/>
              <a:tabLst>
                <a:tab pos="649628" algn="l"/>
                <a:tab pos="1299256" algn="l"/>
                <a:tab pos="1948884" algn="l"/>
                <a:tab pos="2598511" algn="l"/>
              </a:tabLst>
              <a:defRPr>
                <a:solidFill>
                  <a:schemeClr val="tx1"/>
                </a:solidFill>
                <a:latin typeface="Arial" charset="0"/>
                <a:ea typeface="Bitstream Vera Sans" charset="0"/>
                <a:cs typeface="Bitstream Vera Sans" charset="0"/>
              </a:defRPr>
            </a:lvl9pPr>
          </a:lstStyle>
          <a:p>
            <a:pPr eaLnBrk="1"/>
            <a:fld id="{728145A6-4714-4C51-B6A8-1F89F095816B}" type="slidenum">
              <a:rPr lang="en-GB">
                <a:solidFill>
                  <a:srgbClr val="000000"/>
                </a:solidFill>
                <a:latin typeface="Times New Roman" pitchFamily="16" charset="0"/>
              </a:rPr>
              <a:pPr eaLnBrk="1"/>
              <a:t>106</a:t>
            </a:fld>
            <a:endParaRPr lang="en-GB">
              <a:solidFill>
                <a:srgbClr val="000000"/>
              </a:solidFill>
              <a:latin typeface="Times New Roman" pitchFamily="16" charset="0"/>
            </a:endParaRPr>
          </a:p>
        </p:txBody>
      </p:sp>
      <p:sp>
        <p:nvSpPr>
          <p:cNvPr id="87043" name="Rectangle 1"/>
          <p:cNvSpPr>
            <a:spLocks noGrp="1" noRot="1" noChangeAspect="1" noChangeArrowheads="1" noTextEdit="1"/>
          </p:cNvSpPr>
          <p:nvPr>
            <p:ph type="sldImg"/>
          </p:nvPr>
        </p:nvSpPr>
        <p:spPr>
          <a:xfrm>
            <a:off x="1143000" y="693738"/>
            <a:ext cx="4572000" cy="3429000"/>
          </a:xfrm>
          <a:solidFill>
            <a:srgbClr val="FFFFFF"/>
          </a:solidFill>
          <a:ln>
            <a:solidFill>
              <a:srgbClr val="000000"/>
            </a:solidFill>
            <a:miter lim="800000"/>
            <a:headEnd/>
            <a:tailEnd/>
          </a:ln>
        </p:spPr>
      </p:sp>
      <p:sp>
        <p:nvSpPr>
          <p:cNvPr id="87044" name="Rectangle 2"/>
          <p:cNvSpPr>
            <a:spLocks noGrp="1" noChangeArrowheads="1"/>
          </p:cNvSpPr>
          <p:nvPr>
            <p:ph type="body" idx="1"/>
          </p:nvPr>
        </p:nvSpPr>
        <p:spPr>
          <a:xfrm>
            <a:off x="686360" y="4342534"/>
            <a:ext cx="5486681" cy="403369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8066" name="Rectangle 6"/>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a:tabLst>
                <a:tab pos="649628" algn="l"/>
                <a:tab pos="1299256" algn="l"/>
                <a:tab pos="1948884" algn="l"/>
                <a:tab pos="2598511" algn="l"/>
              </a:tabLst>
              <a:defRPr>
                <a:solidFill>
                  <a:schemeClr val="tx1"/>
                </a:solidFill>
                <a:latin typeface="Arial" charset="0"/>
                <a:ea typeface="Bitstream Vera Sans" charset="0"/>
                <a:cs typeface="Bitstream Vera Sans" charset="0"/>
              </a:defRPr>
            </a:lvl1pPr>
            <a:lvl2pPr marL="666723" indent="-256432" eaLnBrk="0">
              <a:tabLst>
                <a:tab pos="649628" algn="l"/>
                <a:tab pos="1299256" algn="l"/>
                <a:tab pos="1948884" algn="l"/>
                <a:tab pos="2598511" algn="l"/>
              </a:tabLst>
              <a:defRPr>
                <a:solidFill>
                  <a:schemeClr val="tx1"/>
                </a:solidFill>
                <a:latin typeface="Arial" charset="0"/>
                <a:ea typeface="Bitstream Vera Sans" charset="0"/>
                <a:cs typeface="Bitstream Vera Sans" charset="0"/>
              </a:defRPr>
            </a:lvl2pPr>
            <a:lvl3pPr marL="1025728" indent="-205146" eaLnBrk="0">
              <a:tabLst>
                <a:tab pos="649628" algn="l"/>
                <a:tab pos="1299256" algn="l"/>
                <a:tab pos="1948884" algn="l"/>
                <a:tab pos="2598511" algn="l"/>
              </a:tabLst>
              <a:defRPr>
                <a:solidFill>
                  <a:schemeClr val="tx1"/>
                </a:solidFill>
                <a:latin typeface="Arial" charset="0"/>
                <a:ea typeface="Bitstream Vera Sans" charset="0"/>
                <a:cs typeface="Bitstream Vera Sans" charset="0"/>
              </a:defRPr>
            </a:lvl3pPr>
            <a:lvl4pPr marL="1436019" indent="-205146" eaLnBrk="0">
              <a:tabLst>
                <a:tab pos="649628" algn="l"/>
                <a:tab pos="1299256" algn="l"/>
                <a:tab pos="1948884" algn="l"/>
                <a:tab pos="2598511" algn="l"/>
              </a:tabLst>
              <a:defRPr>
                <a:solidFill>
                  <a:schemeClr val="tx1"/>
                </a:solidFill>
                <a:latin typeface="Arial" charset="0"/>
                <a:ea typeface="Bitstream Vera Sans" charset="0"/>
                <a:cs typeface="Bitstream Vera Sans" charset="0"/>
              </a:defRPr>
            </a:lvl4pPr>
            <a:lvl5pPr marL="1846311" indent="-205146" eaLnBrk="0">
              <a:tabLst>
                <a:tab pos="649628" algn="l"/>
                <a:tab pos="1299256" algn="l"/>
                <a:tab pos="1948884" algn="l"/>
                <a:tab pos="2598511" algn="l"/>
              </a:tabLst>
              <a:defRPr>
                <a:solidFill>
                  <a:schemeClr val="tx1"/>
                </a:solidFill>
                <a:latin typeface="Arial" charset="0"/>
                <a:ea typeface="Bitstream Vera Sans" charset="0"/>
                <a:cs typeface="Bitstream Vera Sans" charset="0"/>
              </a:defRPr>
            </a:lvl5pPr>
            <a:lvl6pPr marL="2256602" indent="-205146" defTabSz="410291" eaLnBrk="0" fontAlgn="base" hangingPunct="0">
              <a:lnSpc>
                <a:spcPct val="104000"/>
              </a:lnSpc>
              <a:spcBef>
                <a:spcPct val="0"/>
              </a:spcBef>
              <a:spcAft>
                <a:spcPct val="0"/>
              </a:spcAft>
              <a:buClr>
                <a:srgbClr val="000000"/>
              </a:buClr>
              <a:buSzPct val="45000"/>
              <a:buFont typeface="Wingdings" pitchFamily="2" charset="2"/>
              <a:tabLst>
                <a:tab pos="649628" algn="l"/>
                <a:tab pos="1299256" algn="l"/>
                <a:tab pos="1948884" algn="l"/>
                <a:tab pos="2598511" algn="l"/>
              </a:tabLst>
              <a:defRPr>
                <a:solidFill>
                  <a:schemeClr val="tx1"/>
                </a:solidFill>
                <a:latin typeface="Arial" charset="0"/>
                <a:ea typeface="Bitstream Vera Sans" charset="0"/>
                <a:cs typeface="Bitstream Vera Sans" charset="0"/>
              </a:defRPr>
            </a:lvl6pPr>
            <a:lvl7pPr marL="2666893" indent="-205146" defTabSz="410291" eaLnBrk="0" fontAlgn="base" hangingPunct="0">
              <a:lnSpc>
                <a:spcPct val="104000"/>
              </a:lnSpc>
              <a:spcBef>
                <a:spcPct val="0"/>
              </a:spcBef>
              <a:spcAft>
                <a:spcPct val="0"/>
              </a:spcAft>
              <a:buClr>
                <a:srgbClr val="000000"/>
              </a:buClr>
              <a:buSzPct val="45000"/>
              <a:buFont typeface="Wingdings" pitchFamily="2" charset="2"/>
              <a:tabLst>
                <a:tab pos="649628" algn="l"/>
                <a:tab pos="1299256" algn="l"/>
                <a:tab pos="1948884" algn="l"/>
                <a:tab pos="2598511" algn="l"/>
              </a:tabLst>
              <a:defRPr>
                <a:solidFill>
                  <a:schemeClr val="tx1"/>
                </a:solidFill>
                <a:latin typeface="Arial" charset="0"/>
                <a:ea typeface="Bitstream Vera Sans" charset="0"/>
                <a:cs typeface="Bitstream Vera Sans" charset="0"/>
              </a:defRPr>
            </a:lvl7pPr>
            <a:lvl8pPr marL="3077185" indent="-205146" defTabSz="410291" eaLnBrk="0" fontAlgn="base" hangingPunct="0">
              <a:lnSpc>
                <a:spcPct val="104000"/>
              </a:lnSpc>
              <a:spcBef>
                <a:spcPct val="0"/>
              </a:spcBef>
              <a:spcAft>
                <a:spcPct val="0"/>
              </a:spcAft>
              <a:buClr>
                <a:srgbClr val="000000"/>
              </a:buClr>
              <a:buSzPct val="45000"/>
              <a:buFont typeface="Wingdings" pitchFamily="2" charset="2"/>
              <a:tabLst>
                <a:tab pos="649628" algn="l"/>
                <a:tab pos="1299256" algn="l"/>
                <a:tab pos="1948884" algn="l"/>
                <a:tab pos="2598511" algn="l"/>
              </a:tabLst>
              <a:defRPr>
                <a:solidFill>
                  <a:schemeClr val="tx1"/>
                </a:solidFill>
                <a:latin typeface="Arial" charset="0"/>
                <a:ea typeface="Bitstream Vera Sans" charset="0"/>
                <a:cs typeface="Bitstream Vera Sans" charset="0"/>
              </a:defRPr>
            </a:lvl8pPr>
            <a:lvl9pPr marL="3487476" indent="-205146" defTabSz="410291" eaLnBrk="0" fontAlgn="base" hangingPunct="0">
              <a:lnSpc>
                <a:spcPct val="104000"/>
              </a:lnSpc>
              <a:spcBef>
                <a:spcPct val="0"/>
              </a:spcBef>
              <a:spcAft>
                <a:spcPct val="0"/>
              </a:spcAft>
              <a:buClr>
                <a:srgbClr val="000000"/>
              </a:buClr>
              <a:buSzPct val="45000"/>
              <a:buFont typeface="Wingdings" pitchFamily="2" charset="2"/>
              <a:tabLst>
                <a:tab pos="649628" algn="l"/>
                <a:tab pos="1299256" algn="l"/>
                <a:tab pos="1948884" algn="l"/>
                <a:tab pos="2598511" algn="l"/>
              </a:tabLst>
              <a:defRPr>
                <a:solidFill>
                  <a:schemeClr val="tx1"/>
                </a:solidFill>
                <a:latin typeface="Arial" charset="0"/>
                <a:ea typeface="Bitstream Vera Sans" charset="0"/>
                <a:cs typeface="Bitstream Vera Sans" charset="0"/>
              </a:defRPr>
            </a:lvl9pPr>
          </a:lstStyle>
          <a:p>
            <a:pPr eaLnBrk="1"/>
            <a:fld id="{E74AC506-B7C4-4165-8019-01AF8A3EE397}" type="slidenum">
              <a:rPr lang="en-GB">
                <a:solidFill>
                  <a:srgbClr val="000000"/>
                </a:solidFill>
                <a:latin typeface="Times New Roman" pitchFamily="16" charset="0"/>
              </a:rPr>
              <a:pPr eaLnBrk="1"/>
              <a:t>108</a:t>
            </a:fld>
            <a:endParaRPr lang="en-GB">
              <a:solidFill>
                <a:srgbClr val="000000"/>
              </a:solidFill>
              <a:latin typeface="Times New Roman" pitchFamily="16" charset="0"/>
            </a:endParaRPr>
          </a:p>
        </p:txBody>
      </p:sp>
      <p:sp>
        <p:nvSpPr>
          <p:cNvPr id="88067" name="Rectangle 1"/>
          <p:cNvSpPr>
            <a:spLocks noGrp="1" noRot="1" noChangeAspect="1" noChangeArrowheads="1" noTextEdit="1"/>
          </p:cNvSpPr>
          <p:nvPr>
            <p:ph type="sldImg"/>
          </p:nvPr>
        </p:nvSpPr>
        <p:spPr>
          <a:xfrm>
            <a:off x="1143000" y="693738"/>
            <a:ext cx="4572000" cy="3429000"/>
          </a:xfrm>
          <a:solidFill>
            <a:srgbClr val="FFFFFF"/>
          </a:solidFill>
          <a:ln>
            <a:solidFill>
              <a:srgbClr val="000000"/>
            </a:solidFill>
            <a:miter lim="800000"/>
            <a:headEnd/>
            <a:tailEnd/>
          </a:ln>
        </p:spPr>
      </p:sp>
      <p:sp>
        <p:nvSpPr>
          <p:cNvPr id="88068" name="Rectangle 2"/>
          <p:cNvSpPr>
            <a:spLocks noGrp="1" noChangeArrowheads="1"/>
          </p:cNvSpPr>
          <p:nvPr>
            <p:ph type="body" idx="1"/>
          </p:nvPr>
        </p:nvSpPr>
        <p:spPr>
          <a:xfrm>
            <a:off x="686360" y="4342534"/>
            <a:ext cx="5486681" cy="403369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9090" name="Rectangle 6"/>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a:tabLst>
                <a:tab pos="649628" algn="l"/>
                <a:tab pos="1299256" algn="l"/>
                <a:tab pos="1948884" algn="l"/>
                <a:tab pos="2598511" algn="l"/>
              </a:tabLst>
              <a:defRPr>
                <a:solidFill>
                  <a:schemeClr val="tx1"/>
                </a:solidFill>
                <a:latin typeface="Arial" charset="0"/>
                <a:ea typeface="Bitstream Vera Sans" charset="0"/>
                <a:cs typeface="Bitstream Vera Sans" charset="0"/>
              </a:defRPr>
            </a:lvl1pPr>
            <a:lvl2pPr marL="666723" indent="-256432" eaLnBrk="0">
              <a:tabLst>
                <a:tab pos="649628" algn="l"/>
                <a:tab pos="1299256" algn="l"/>
                <a:tab pos="1948884" algn="l"/>
                <a:tab pos="2598511" algn="l"/>
              </a:tabLst>
              <a:defRPr>
                <a:solidFill>
                  <a:schemeClr val="tx1"/>
                </a:solidFill>
                <a:latin typeface="Arial" charset="0"/>
                <a:ea typeface="Bitstream Vera Sans" charset="0"/>
                <a:cs typeface="Bitstream Vera Sans" charset="0"/>
              </a:defRPr>
            </a:lvl2pPr>
            <a:lvl3pPr marL="1025728" indent="-205146" eaLnBrk="0">
              <a:tabLst>
                <a:tab pos="649628" algn="l"/>
                <a:tab pos="1299256" algn="l"/>
                <a:tab pos="1948884" algn="l"/>
                <a:tab pos="2598511" algn="l"/>
              </a:tabLst>
              <a:defRPr>
                <a:solidFill>
                  <a:schemeClr val="tx1"/>
                </a:solidFill>
                <a:latin typeface="Arial" charset="0"/>
                <a:ea typeface="Bitstream Vera Sans" charset="0"/>
                <a:cs typeface="Bitstream Vera Sans" charset="0"/>
              </a:defRPr>
            </a:lvl3pPr>
            <a:lvl4pPr marL="1436019" indent="-205146" eaLnBrk="0">
              <a:tabLst>
                <a:tab pos="649628" algn="l"/>
                <a:tab pos="1299256" algn="l"/>
                <a:tab pos="1948884" algn="l"/>
                <a:tab pos="2598511" algn="l"/>
              </a:tabLst>
              <a:defRPr>
                <a:solidFill>
                  <a:schemeClr val="tx1"/>
                </a:solidFill>
                <a:latin typeface="Arial" charset="0"/>
                <a:ea typeface="Bitstream Vera Sans" charset="0"/>
                <a:cs typeface="Bitstream Vera Sans" charset="0"/>
              </a:defRPr>
            </a:lvl4pPr>
            <a:lvl5pPr marL="1846311" indent="-205146" eaLnBrk="0">
              <a:tabLst>
                <a:tab pos="649628" algn="l"/>
                <a:tab pos="1299256" algn="l"/>
                <a:tab pos="1948884" algn="l"/>
                <a:tab pos="2598511" algn="l"/>
              </a:tabLst>
              <a:defRPr>
                <a:solidFill>
                  <a:schemeClr val="tx1"/>
                </a:solidFill>
                <a:latin typeface="Arial" charset="0"/>
                <a:ea typeface="Bitstream Vera Sans" charset="0"/>
                <a:cs typeface="Bitstream Vera Sans" charset="0"/>
              </a:defRPr>
            </a:lvl5pPr>
            <a:lvl6pPr marL="2256602" indent="-205146" defTabSz="410291" eaLnBrk="0" fontAlgn="base" hangingPunct="0">
              <a:lnSpc>
                <a:spcPct val="104000"/>
              </a:lnSpc>
              <a:spcBef>
                <a:spcPct val="0"/>
              </a:spcBef>
              <a:spcAft>
                <a:spcPct val="0"/>
              </a:spcAft>
              <a:buClr>
                <a:srgbClr val="000000"/>
              </a:buClr>
              <a:buSzPct val="45000"/>
              <a:buFont typeface="Wingdings" pitchFamily="2" charset="2"/>
              <a:tabLst>
                <a:tab pos="649628" algn="l"/>
                <a:tab pos="1299256" algn="l"/>
                <a:tab pos="1948884" algn="l"/>
                <a:tab pos="2598511" algn="l"/>
              </a:tabLst>
              <a:defRPr>
                <a:solidFill>
                  <a:schemeClr val="tx1"/>
                </a:solidFill>
                <a:latin typeface="Arial" charset="0"/>
                <a:ea typeface="Bitstream Vera Sans" charset="0"/>
                <a:cs typeface="Bitstream Vera Sans" charset="0"/>
              </a:defRPr>
            </a:lvl6pPr>
            <a:lvl7pPr marL="2666893" indent="-205146" defTabSz="410291" eaLnBrk="0" fontAlgn="base" hangingPunct="0">
              <a:lnSpc>
                <a:spcPct val="104000"/>
              </a:lnSpc>
              <a:spcBef>
                <a:spcPct val="0"/>
              </a:spcBef>
              <a:spcAft>
                <a:spcPct val="0"/>
              </a:spcAft>
              <a:buClr>
                <a:srgbClr val="000000"/>
              </a:buClr>
              <a:buSzPct val="45000"/>
              <a:buFont typeface="Wingdings" pitchFamily="2" charset="2"/>
              <a:tabLst>
                <a:tab pos="649628" algn="l"/>
                <a:tab pos="1299256" algn="l"/>
                <a:tab pos="1948884" algn="l"/>
                <a:tab pos="2598511" algn="l"/>
              </a:tabLst>
              <a:defRPr>
                <a:solidFill>
                  <a:schemeClr val="tx1"/>
                </a:solidFill>
                <a:latin typeface="Arial" charset="0"/>
                <a:ea typeface="Bitstream Vera Sans" charset="0"/>
                <a:cs typeface="Bitstream Vera Sans" charset="0"/>
              </a:defRPr>
            </a:lvl7pPr>
            <a:lvl8pPr marL="3077185" indent="-205146" defTabSz="410291" eaLnBrk="0" fontAlgn="base" hangingPunct="0">
              <a:lnSpc>
                <a:spcPct val="104000"/>
              </a:lnSpc>
              <a:spcBef>
                <a:spcPct val="0"/>
              </a:spcBef>
              <a:spcAft>
                <a:spcPct val="0"/>
              </a:spcAft>
              <a:buClr>
                <a:srgbClr val="000000"/>
              </a:buClr>
              <a:buSzPct val="45000"/>
              <a:buFont typeface="Wingdings" pitchFamily="2" charset="2"/>
              <a:tabLst>
                <a:tab pos="649628" algn="l"/>
                <a:tab pos="1299256" algn="l"/>
                <a:tab pos="1948884" algn="l"/>
                <a:tab pos="2598511" algn="l"/>
              </a:tabLst>
              <a:defRPr>
                <a:solidFill>
                  <a:schemeClr val="tx1"/>
                </a:solidFill>
                <a:latin typeface="Arial" charset="0"/>
                <a:ea typeface="Bitstream Vera Sans" charset="0"/>
                <a:cs typeface="Bitstream Vera Sans" charset="0"/>
              </a:defRPr>
            </a:lvl8pPr>
            <a:lvl9pPr marL="3487476" indent="-205146" defTabSz="410291" eaLnBrk="0" fontAlgn="base" hangingPunct="0">
              <a:lnSpc>
                <a:spcPct val="104000"/>
              </a:lnSpc>
              <a:spcBef>
                <a:spcPct val="0"/>
              </a:spcBef>
              <a:spcAft>
                <a:spcPct val="0"/>
              </a:spcAft>
              <a:buClr>
                <a:srgbClr val="000000"/>
              </a:buClr>
              <a:buSzPct val="45000"/>
              <a:buFont typeface="Wingdings" pitchFamily="2" charset="2"/>
              <a:tabLst>
                <a:tab pos="649628" algn="l"/>
                <a:tab pos="1299256" algn="l"/>
                <a:tab pos="1948884" algn="l"/>
                <a:tab pos="2598511" algn="l"/>
              </a:tabLst>
              <a:defRPr>
                <a:solidFill>
                  <a:schemeClr val="tx1"/>
                </a:solidFill>
                <a:latin typeface="Arial" charset="0"/>
                <a:ea typeface="Bitstream Vera Sans" charset="0"/>
                <a:cs typeface="Bitstream Vera Sans" charset="0"/>
              </a:defRPr>
            </a:lvl9pPr>
          </a:lstStyle>
          <a:p>
            <a:pPr eaLnBrk="1"/>
            <a:fld id="{30874CB8-270B-4E62-8208-48F0AC96D1ED}" type="slidenum">
              <a:rPr lang="en-GB">
                <a:solidFill>
                  <a:srgbClr val="000000"/>
                </a:solidFill>
                <a:latin typeface="Times New Roman" pitchFamily="16" charset="0"/>
              </a:rPr>
              <a:pPr eaLnBrk="1"/>
              <a:t>110</a:t>
            </a:fld>
            <a:endParaRPr lang="en-GB">
              <a:solidFill>
                <a:srgbClr val="000000"/>
              </a:solidFill>
              <a:latin typeface="Times New Roman" pitchFamily="16" charset="0"/>
            </a:endParaRPr>
          </a:p>
        </p:txBody>
      </p:sp>
      <p:sp>
        <p:nvSpPr>
          <p:cNvPr id="89091" name="Rectangle 1"/>
          <p:cNvSpPr>
            <a:spLocks noGrp="1" noRot="1" noChangeAspect="1" noChangeArrowheads="1" noTextEdit="1"/>
          </p:cNvSpPr>
          <p:nvPr>
            <p:ph type="sldImg"/>
          </p:nvPr>
        </p:nvSpPr>
        <p:spPr>
          <a:xfrm>
            <a:off x="1143000" y="693738"/>
            <a:ext cx="4572000" cy="3429000"/>
          </a:xfrm>
          <a:solidFill>
            <a:srgbClr val="FFFFFF"/>
          </a:solidFill>
          <a:ln>
            <a:solidFill>
              <a:srgbClr val="000000"/>
            </a:solidFill>
            <a:miter lim="800000"/>
            <a:headEnd/>
            <a:tailEnd/>
          </a:ln>
        </p:spPr>
      </p:sp>
      <p:sp>
        <p:nvSpPr>
          <p:cNvPr id="89092" name="Rectangle 2"/>
          <p:cNvSpPr>
            <a:spLocks noGrp="1" noChangeArrowheads="1"/>
          </p:cNvSpPr>
          <p:nvPr>
            <p:ph type="body" idx="1"/>
          </p:nvPr>
        </p:nvSpPr>
        <p:spPr>
          <a:xfrm>
            <a:off x="686360" y="4342534"/>
            <a:ext cx="5486681" cy="403369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0114" name="Rectangle 6"/>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a:tabLst>
                <a:tab pos="649628" algn="l"/>
                <a:tab pos="1299256" algn="l"/>
                <a:tab pos="1948884" algn="l"/>
                <a:tab pos="2598511" algn="l"/>
              </a:tabLst>
              <a:defRPr>
                <a:solidFill>
                  <a:schemeClr val="tx1"/>
                </a:solidFill>
                <a:latin typeface="Arial" charset="0"/>
                <a:ea typeface="Bitstream Vera Sans" charset="0"/>
                <a:cs typeface="Bitstream Vera Sans" charset="0"/>
              </a:defRPr>
            </a:lvl1pPr>
            <a:lvl2pPr marL="666723" indent="-256432" eaLnBrk="0">
              <a:tabLst>
                <a:tab pos="649628" algn="l"/>
                <a:tab pos="1299256" algn="l"/>
                <a:tab pos="1948884" algn="l"/>
                <a:tab pos="2598511" algn="l"/>
              </a:tabLst>
              <a:defRPr>
                <a:solidFill>
                  <a:schemeClr val="tx1"/>
                </a:solidFill>
                <a:latin typeface="Arial" charset="0"/>
                <a:ea typeface="Bitstream Vera Sans" charset="0"/>
                <a:cs typeface="Bitstream Vera Sans" charset="0"/>
              </a:defRPr>
            </a:lvl2pPr>
            <a:lvl3pPr marL="1025728" indent="-205146" eaLnBrk="0">
              <a:tabLst>
                <a:tab pos="649628" algn="l"/>
                <a:tab pos="1299256" algn="l"/>
                <a:tab pos="1948884" algn="l"/>
                <a:tab pos="2598511" algn="l"/>
              </a:tabLst>
              <a:defRPr>
                <a:solidFill>
                  <a:schemeClr val="tx1"/>
                </a:solidFill>
                <a:latin typeface="Arial" charset="0"/>
                <a:ea typeface="Bitstream Vera Sans" charset="0"/>
                <a:cs typeface="Bitstream Vera Sans" charset="0"/>
              </a:defRPr>
            </a:lvl3pPr>
            <a:lvl4pPr marL="1436019" indent="-205146" eaLnBrk="0">
              <a:tabLst>
                <a:tab pos="649628" algn="l"/>
                <a:tab pos="1299256" algn="l"/>
                <a:tab pos="1948884" algn="l"/>
                <a:tab pos="2598511" algn="l"/>
              </a:tabLst>
              <a:defRPr>
                <a:solidFill>
                  <a:schemeClr val="tx1"/>
                </a:solidFill>
                <a:latin typeface="Arial" charset="0"/>
                <a:ea typeface="Bitstream Vera Sans" charset="0"/>
                <a:cs typeface="Bitstream Vera Sans" charset="0"/>
              </a:defRPr>
            </a:lvl4pPr>
            <a:lvl5pPr marL="1846311" indent="-205146" eaLnBrk="0">
              <a:tabLst>
                <a:tab pos="649628" algn="l"/>
                <a:tab pos="1299256" algn="l"/>
                <a:tab pos="1948884" algn="l"/>
                <a:tab pos="2598511" algn="l"/>
              </a:tabLst>
              <a:defRPr>
                <a:solidFill>
                  <a:schemeClr val="tx1"/>
                </a:solidFill>
                <a:latin typeface="Arial" charset="0"/>
                <a:ea typeface="Bitstream Vera Sans" charset="0"/>
                <a:cs typeface="Bitstream Vera Sans" charset="0"/>
              </a:defRPr>
            </a:lvl5pPr>
            <a:lvl6pPr marL="2256602" indent="-205146" defTabSz="410291" eaLnBrk="0" fontAlgn="base" hangingPunct="0">
              <a:lnSpc>
                <a:spcPct val="104000"/>
              </a:lnSpc>
              <a:spcBef>
                <a:spcPct val="0"/>
              </a:spcBef>
              <a:spcAft>
                <a:spcPct val="0"/>
              </a:spcAft>
              <a:buClr>
                <a:srgbClr val="000000"/>
              </a:buClr>
              <a:buSzPct val="45000"/>
              <a:buFont typeface="Wingdings" pitchFamily="2" charset="2"/>
              <a:tabLst>
                <a:tab pos="649628" algn="l"/>
                <a:tab pos="1299256" algn="l"/>
                <a:tab pos="1948884" algn="l"/>
                <a:tab pos="2598511" algn="l"/>
              </a:tabLst>
              <a:defRPr>
                <a:solidFill>
                  <a:schemeClr val="tx1"/>
                </a:solidFill>
                <a:latin typeface="Arial" charset="0"/>
                <a:ea typeface="Bitstream Vera Sans" charset="0"/>
                <a:cs typeface="Bitstream Vera Sans" charset="0"/>
              </a:defRPr>
            </a:lvl6pPr>
            <a:lvl7pPr marL="2666893" indent="-205146" defTabSz="410291" eaLnBrk="0" fontAlgn="base" hangingPunct="0">
              <a:lnSpc>
                <a:spcPct val="104000"/>
              </a:lnSpc>
              <a:spcBef>
                <a:spcPct val="0"/>
              </a:spcBef>
              <a:spcAft>
                <a:spcPct val="0"/>
              </a:spcAft>
              <a:buClr>
                <a:srgbClr val="000000"/>
              </a:buClr>
              <a:buSzPct val="45000"/>
              <a:buFont typeface="Wingdings" pitchFamily="2" charset="2"/>
              <a:tabLst>
                <a:tab pos="649628" algn="l"/>
                <a:tab pos="1299256" algn="l"/>
                <a:tab pos="1948884" algn="l"/>
                <a:tab pos="2598511" algn="l"/>
              </a:tabLst>
              <a:defRPr>
                <a:solidFill>
                  <a:schemeClr val="tx1"/>
                </a:solidFill>
                <a:latin typeface="Arial" charset="0"/>
                <a:ea typeface="Bitstream Vera Sans" charset="0"/>
                <a:cs typeface="Bitstream Vera Sans" charset="0"/>
              </a:defRPr>
            </a:lvl7pPr>
            <a:lvl8pPr marL="3077185" indent="-205146" defTabSz="410291" eaLnBrk="0" fontAlgn="base" hangingPunct="0">
              <a:lnSpc>
                <a:spcPct val="104000"/>
              </a:lnSpc>
              <a:spcBef>
                <a:spcPct val="0"/>
              </a:spcBef>
              <a:spcAft>
                <a:spcPct val="0"/>
              </a:spcAft>
              <a:buClr>
                <a:srgbClr val="000000"/>
              </a:buClr>
              <a:buSzPct val="45000"/>
              <a:buFont typeface="Wingdings" pitchFamily="2" charset="2"/>
              <a:tabLst>
                <a:tab pos="649628" algn="l"/>
                <a:tab pos="1299256" algn="l"/>
                <a:tab pos="1948884" algn="l"/>
                <a:tab pos="2598511" algn="l"/>
              </a:tabLst>
              <a:defRPr>
                <a:solidFill>
                  <a:schemeClr val="tx1"/>
                </a:solidFill>
                <a:latin typeface="Arial" charset="0"/>
                <a:ea typeface="Bitstream Vera Sans" charset="0"/>
                <a:cs typeface="Bitstream Vera Sans" charset="0"/>
              </a:defRPr>
            </a:lvl8pPr>
            <a:lvl9pPr marL="3487476" indent="-205146" defTabSz="410291" eaLnBrk="0" fontAlgn="base" hangingPunct="0">
              <a:lnSpc>
                <a:spcPct val="104000"/>
              </a:lnSpc>
              <a:spcBef>
                <a:spcPct val="0"/>
              </a:spcBef>
              <a:spcAft>
                <a:spcPct val="0"/>
              </a:spcAft>
              <a:buClr>
                <a:srgbClr val="000000"/>
              </a:buClr>
              <a:buSzPct val="45000"/>
              <a:buFont typeface="Wingdings" pitchFamily="2" charset="2"/>
              <a:tabLst>
                <a:tab pos="649628" algn="l"/>
                <a:tab pos="1299256" algn="l"/>
                <a:tab pos="1948884" algn="l"/>
                <a:tab pos="2598511" algn="l"/>
              </a:tabLst>
              <a:defRPr>
                <a:solidFill>
                  <a:schemeClr val="tx1"/>
                </a:solidFill>
                <a:latin typeface="Arial" charset="0"/>
                <a:ea typeface="Bitstream Vera Sans" charset="0"/>
                <a:cs typeface="Bitstream Vera Sans" charset="0"/>
              </a:defRPr>
            </a:lvl9pPr>
          </a:lstStyle>
          <a:p>
            <a:pPr eaLnBrk="1"/>
            <a:fld id="{23F8C876-E3D3-4133-8FE3-C2CCA20389E4}" type="slidenum">
              <a:rPr lang="en-GB">
                <a:solidFill>
                  <a:srgbClr val="000000"/>
                </a:solidFill>
                <a:latin typeface="Times New Roman" pitchFamily="16" charset="0"/>
              </a:rPr>
              <a:pPr eaLnBrk="1"/>
              <a:t>111</a:t>
            </a:fld>
            <a:endParaRPr lang="en-GB">
              <a:solidFill>
                <a:srgbClr val="000000"/>
              </a:solidFill>
              <a:latin typeface="Times New Roman" pitchFamily="16" charset="0"/>
            </a:endParaRPr>
          </a:p>
        </p:txBody>
      </p:sp>
      <p:sp>
        <p:nvSpPr>
          <p:cNvPr id="90115" name="Rectangle 1"/>
          <p:cNvSpPr>
            <a:spLocks noGrp="1" noRot="1" noChangeAspect="1" noChangeArrowheads="1" noTextEdit="1"/>
          </p:cNvSpPr>
          <p:nvPr>
            <p:ph type="sldImg"/>
          </p:nvPr>
        </p:nvSpPr>
        <p:spPr>
          <a:xfrm>
            <a:off x="1143000" y="693738"/>
            <a:ext cx="4572000" cy="3429000"/>
          </a:xfrm>
          <a:solidFill>
            <a:srgbClr val="FFFFFF"/>
          </a:solidFill>
          <a:ln>
            <a:solidFill>
              <a:srgbClr val="000000"/>
            </a:solidFill>
            <a:miter lim="800000"/>
            <a:headEnd/>
            <a:tailEnd/>
          </a:ln>
        </p:spPr>
      </p:sp>
      <p:sp>
        <p:nvSpPr>
          <p:cNvPr id="90116" name="Rectangle 2"/>
          <p:cNvSpPr>
            <a:spLocks noGrp="1" noChangeArrowheads="1"/>
          </p:cNvSpPr>
          <p:nvPr>
            <p:ph type="body" idx="1"/>
          </p:nvPr>
        </p:nvSpPr>
        <p:spPr>
          <a:xfrm>
            <a:off x="686360" y="4342534"/>
            <a:ext cx="5486681" cy="403369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Maximizing Compatibility</a:t>
            </a:r>
          </a:p>
          <a:p>
            <a:pPr marL="457200" marR="0" lvl="1" indent="-45720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An allocator should be plug-compatible with others; in particular it should obey ANSI/POSIX conventions.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Maximizing Portability</a:t>
            </a:r>
          </a:p>
          <a:p>
            <a:pPr marL="457200" marR="0" lvl="1" indent="-45720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Reliance on as few system-dependent features (such as system calls) as possible, while still providing optional support for other useful features found only on some systems; conformance to all known system constraints on alignment and addressing rules.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Minimizing Space</a:t>
            </a:r>
          </a:p>
          <a:p>
            <a:pPr marL="457200" marR="0" lvl="1" indent="-45720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The allocator should not waste space: It should obtain as little memory from the system as possible, and should maintain memory in ways that minimize </a:t>
            </a:r>
            <a:r>
              <a:rPr kumimoji="0" lang="en-US" altLang="en-US" sz="1800" b="0" i="1"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fragmentation</a:t>
            </a:r>
            <a:r>
              <a:rPr kumimoji="0" lang="en-US" altLang="en-US" sz="18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 -- ``</a:t>
            </a:r>
            <a:r>
              <a:rPr kumimoji="0" lang="en-US" altLang="en-US" sz="1800" b="0" i="0" u="none" strike="noStrike" cap="none" normalizeH="0" baseline="0" dirty="0" err="1">
                <a:ln>
                  <a:noFill/>
                </a:ln>
                <a:solidFill>
                  <a:srgbClr val="000000"/>
                </a:solidFill>
                <a:effectLst/>
                <a:latin typeface="Times New Roman" panose="02020603050405020304" pitchFamily="18" charset="0"/>
                <a:cs typeface="Times New Roman" panose="02020603050405020304" pitchFamily="18" charset="0"/>
              </a:rPr>
              <a:t>holes''in</a:t>
            </a:r>
            <a:r>
              <a:rPr kumimoji="0" lang="en-US" altLang="en-US" sz="18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 contiguous chunks of memory that are not used by the program.</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Minimizing Time</a:t>
            </a:r>
          </a:p>
          <a:p>
            <a:pPr marL="457200" marR="0" lvl="1" indent="-45720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The </a:t>
            </a:r>
            <a:r>
              <a:rPr kumimoji="0" lang="en-US" altLang="en-US" sz="1000" b="0" i="0" u="none" strike="noStrike" cap="none" normalizeH="0" baseline="0" dirty="0">
                <a:ln>
                  <a:noFill/>
                </a:ln>
                <a:solidFill>
                  <a:srgbClr val="000000"/>
                </a:solidFill>
                <a:effectLst/>
                <a:latin typeface="Arial Unicode MS" panose="020B0604020202020204" pitchFamily="34" charset="-128"/>
                <a:cs typeface="Times New Roman" panose="02020603050405020304" pitchFamily="18" charset="0"/>
              </a:rPr>
              <a:t>malloc()</a:t>
            </a:r>
            <a:r>
              <a:rPr kumimoji="0" lang="en-US" altLang="en-US" sz="6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a:t>
            </a:r>
            <a:r>
              <a:rPr kumimoji="0" lang="en-US" altLang="en-US" sz="18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 </a:t>
            </a:r>
            <a:r>
              <a:rPr kumimoji="0" lang="en-US" altLang="en-US" sz="1000" b="0" i="0" u="none" strike="noStrike" cap="none" normalizeH="0" baseline="0" dirty="0">
                <a:ln>
                  <a:noFill/>
                </a:ln>
                <a:solidFill>
                  <a:srgbClr val="000000"/>
                </a:solidFill>
                <a:effectLst/>
                <a:latin typeface="Arial Unicode MS" panose="020B0604020202020204" pitchFamily="34" charset="-128"/>
                <a:cs typeface="Times New Roman" panose="02020603050405020304" pitchFamily="18" charset="0"/>
              </a:rPr>
              <a:t>free()</a:t>
            </a:r>
            <a:r>
              <a:rPr kumimoji="0" lang="en-US" altLang="en-US" sz="6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 </a:t>
            </a:r>
            <a:r>
              <a:rPr kumimoji="0" lang="en-US" altLang="en-US" sz="18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and </a:t>
            </a:r>
            <a:r>
              <a:rPr kumimoji="0" lang="en-US" altLang="en-US" sz="1000" b="0" i="0" u="none" strike="noStrike" cap="none" normalizeH="0" baseline="0" dirty="0" err="1">
                <a:ln>
                  <a:noFill/>
                </a:ln>
                <a:solidFill>
                  <a:srgbClr val="000000"/>
                </a:solidFill>
                <a:effectLst/>
                <a:latin typeface="Arial Unicode MS" panose="020B0604020202020204" pitchFamily="34" charset="-128"/>
                <a:cs typeface="Times New Roman" panose="02020603050405020304" pitchFamily="18" charset="0"/>
              </a:rPr>
              <a:t>realloc</a:t>
            </a:r>
            <a:r>
              <a:rPr kumimoji="0" lang="en-US" altLang="en-US" sz="6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 </a:t>
            </a:r>
            <a:r>
              <a:rPr kumimoji="0" lang="en-US" altLang="en-US" sz="18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routines should be as fast as possible in the average case.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Maximizing Tunability</a:t>
            </a:r>
          </a:p>
          <a:p>
            <a:pPr marL="457200" marR="0" lvl="1" indent="-45720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Optional features and behavior should be controllable by users either statically (via </a:t>
            </a:r>
            <a:r>
              <a:rPr kumimoji="0" lang="en-US" altLang="en-US" sz="1000" b="0" i="0" u="none" strike="noStrike" cap="none" normalizeH="0" baseline="0" dirty="0">
                <a:ln>
                  <a:noFill/>
                </a:ln>
                <a:solidFill>
                  <a:srgbClr val="000000"/>
                </a:solidFill>
                <a:effectLst/>
                <a:latin typeface="Arial Unicode MS" panose="020B0604020202020204" pitchFamily="34" charset="-128"/>
                <a:cs typeface="Times New Roman" panose="02020603050405020304" pitchFamily="18" charset="0"/>
              </a:rPr>
              <a:t>#define</a:t>
            </a:r>
            <a:r>
              <a:rPr kumimoji="0" lang="en-US" altLang="en-US" sz="6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 </a:t>
            </a:r>
            <a:r>
              <a:rPr kumimoji="0" lang="en-US" altLang="en-US" sz="18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and the like) or dynamically (via control commands such as </a:t>
            </a:r>
            <a:r>
              <a:rPr kumimoji="0" lang="en-US" altLang="en-US" sz="1000" b="0" i="0" u="none" strike="noStrike" cap="none" normalizeH="0" baseline="0" dirty="0" err="1">
                <a:ln>
                  <a:noFill/>
                </a:ln>
                <a:solidFill>
                  <a:srgbClr val="000000"/>
                </a:solidFill>
                <a:effectLst/>
                <a:latin typeface="Arial Unicode MS" panose="020B0604020202020204" pitchFamily="34" charset="-128"/>
                <a:cs typeface="Times New Roman" panose="02020603050405020304" pitchFamily="18" charset="0"/>
              </a:rPr>
              <a:t>mallopt</a:t>
            </a:r>
            <a:r>
              <a:rPr kumimoji="0" lang="en-US" altLang="en-US" sz="6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Maximizing Locality</a:t>
            </a:r>
          </a:p>
          <a:p>
            <a:pPr marL="457200" marR="0" lvl="1" indent="-45720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Allocating chunks of memory that are typically used together near each other. This helps minimize page and cache misses during program execution.</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Maximizing Error Detection</a:t>
            </a:r>
          </a:p>
          <a:p>
            <a:pPr marL="457200" marR="0" lvl="1" indent="-45720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It does not seem possible for a general-purpose allocator to also serve as general-purpose memory error testing tool such as </a:t>
            </a:r>
            <a:r>
              <a:rPr kumimoji="0" lang="en-US" altLang="en-US" sz="1800" b="0" i="1"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Purify</a:t>
            </a:r>
            <a:r>
              <a:rPr kumimoji="0" lang="en-US" altLang="en-US" sz="18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 However, allocators should provide some means for detecting corruption due to overwriting memory, multiple frees, and so on.</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Minimizing Anomalies</a:t>
            </a:r>
          </a:p>
          <a:p>
            <a:pPr marL="457200" marR="0" lvl="1" indent="-45720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An allocator configured using default settings should perform well across a wide range of real loads that depend heavily on dynamic allocation -- windowing toolkits, GUI applications, compilers, </a:t>
            </a:r>
            <a:r>
              <a:rPr kumimoji="0" lang="en-US" altLang="en-US" sz="1800" b="0" i="0" u="none" strike="noStrike" cap="none" normalizeH="0" baseline="0" dirty="0" err="1">
                <a:ln>
                  <a:noFill/>
                </a:ln>
                <a:solidFill>
                  <a:srgbClr val="000000"/>
                </a:solidFill>
                <a:effectLst/>
                <a:latin typeface="Times New Roman" panose="02020603050405020304" pitchFamily="18" charset="0"/>
                <a:cs typeface="Times New Roman" panose="02020603050405020304" pitchFamily="18" charset="0"/>
              </a:rPr>
              <a:t>interpretors</a:t>
            </a:r>
            <a:r>
              <a:rPr kumimoji="0" lang="en-US" altLang="en-US" sz="18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 development tools, network (packet)-intensive programs, graphics-intensive packages, web browsers, string-processing applications, and so on.</a:t>
            </a:r>
          </a:p>
        </p:txBody>
      </p:sp>
      <p:sp>
        <p:nvSpPr>
          <p:cNvPr id="4" name="Slide Number Placeholder 3"/>
          <p:cNvSpPr>
            <a:spLocks noGrp="1"/>
          </p:cNvSpPr>
          <p:nvPr>
            <p:ph type="sldNum" sz="quarter" idx="10"/>
          </p:nvPr>
        </p:nvSpPr>
        <p:spPr/>
        <p:txBody>
          <a:bodyPr/>
          <a:lstStyle/>
          <a:p>
            <a:fld id="{18631174-1C9F-49AB-BD57-57B9F629DC86}" type="slidenum">
              <a:rPr lang="en-US" smtClean="0"/>
              <a:t>123</a:t>
            </a:fld>
            <a:endParaRPr lang="en-US"/>
          </a:p>
        </p:txBody>
      </p:sp>
    </p:spTree>
    <p:extLst>
      <p:ext uri="{BB962C8B-B14F-4D97-AF65-F5344CB8AC3E}">
        <p14:creationId xmlns:p14="http://schemas.microsoft.com/office/powerpoint/2010/main" val="56675976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what a chunk</a:t>
            </a:r>
            <a:r>
              <a:rPr lang="en-US" baseline="0" dirty="0"/>
              <a:t> looks like in Doug Lea’s memory allocator (</a:t>
            </a:r>
            <a:r>
              <a:rPr lang="en-US" baseline="0" dirty="0" err="1"/>
              <a:t>glibc</a:t>
            </a:r>
            <a:r>
              <a:rPr lang="en-US" baseline="0" dirty="0"/>
              <a:t> – not the </a:t>
            </a:r>
            <a:r>
              <a:rPr lang="en-US" baseline="0" dirty="0" err="1"/>
              <a:t>linux</a:t>
            </a:r>
            <a:r>
              <a:rPr lang="en-US" baseline="0" dirty="0"/>
              <a:t> kernel).</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18631174-1C9F-49AB-BD57-57B9F629DC86}" type="slidenum">
              <a:rPr lang="en-US" smtClean="0"/>
              <a:t>125</a:t>
            </a:fld>
            <a:endParaRPr lang="en-US"/>
          </a:p>
        </p:txBody>
      </p:sp>
    </p:spTree>
    <p:extLst>
      <p:ext uri="{BB962C8B-B14F-4D97-AF65-F5344CB8AC3E}">
        <p14:creationId xmlns:p14="http://schemas.microsoft.com/office/powerpoint/2010/main" val="29550377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kern="1200" dirty="0">
                <a:solidFill>
                  <a:schemeClr val="tx1"/>
                </a:solidFill>
                <a:effectLst/>
                <a:latin typeface="+mn-lt"/>
                <a:ea typeface="+mn-ea"/>
                <a:cs typeface="+mn-cs"/>
              </a:rPr>
              <a:t>The standard behavior of the new</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operator in C++ is to throw a </a:t>
            </a:r>
            <a:r>
              <a:rPr lang="en-US" sz="1200" kern="1200" dirty="0" err="1">
                <a:solidFill>
                  <a:schemeClr val="tx1"/>
                </a:solidFill>
                <a:effectLst/>
                <a:latin typeface="+mn-lt"/>
                <a:ea typeface="+mn-ea"/>
                <a:cs typeface="+mn-cs"/>
              </a:rPr>
              <a:t>bad_alloc</a:t>
            </a:r>
            <a:endParaRPr lang="en-US" sz="1200" kern="1200" dirty="0">
              <a:solidFill>
                <a:schemeClr val="tx1"/>
              </a:solidFill>
              <a:effectLst/>
              <a:latin typeface="+mn-lt"/>
              <a:ea typeface="+mn-ea"/>
              <a:cs typeface="+mn-cs"/>
            </a:endParaRPr>
          </a:p>
          <a:p>
            <a:pPr rtl="0"/>
            <a:r>
              <a:rPr lang="en-US" sz="1200" kern="1200" dirty="0">
                <a:solidFill>
                  <a:schemeClr val="tx1"/>
                </a:solidFill>
                <a:effectLst/>
                <a:latin typeface="+mn-lt"/>
                <a:ea typeface="+mn-ea"/>
                <a:cs typeface="+mn-cs"/>
              </a:rPr>
              <a:t>exception in the event of allocation failure. </a:t>
            </a:r>
          </a:p>
          <a:p>
            <a:pPr rtl="0"/>
            <a:endParaRPr lang="en-US" sz="1200" kern="1200" dirty="0">
              <a:solidFill>
                <a:schemeClr val="tx1"/>
              </a:solidFill>
              <a:effectLst/>
              <a:latin typeface="+mn-lt"/>
              <a:ea typeface="+mn-ea"/>
              <a:cs typeface="+mn-cs"/>
            </a:endParaRPr>
          </a:p>
          <a:p>
            <a:pPr rtl="0"/>
            <a:r>
              <a:rPr lang="en-US" sz="1200" kern="1200" dirty="0">
                <a:solidFill>
                  <a:schemeClr val="tx1"/>
                </a:solidFill>
                <a:effectLst/>
                <a:latin typeface="+mn-lt"/>
                <a:ea typeface="+mn-ea"/>
                <a:cs typeface="+mn-cs"/>
              </a:rPr>
              <a:t>T* p1 = new T; // throws </a:t>
            </a:r>
            <a:r>
              <a:rPr lang="en-US" sz="1200" kern="1200" dirty="0" err="1">
                <a:solidFill>
                  <a:schemeClr val="tx1"/>
                </a:solidFill>
                <a:effectLst/>
                <a:latin typeface="+mn-lt"/>
                <a:ea typeface="+mn-ea"/>
                <a:cs typeface="+mn-cs"/>
              </a:rPr>
              <a:t>bad_alloc</a:t>
            </a:r>
            <a:endParaRPr lang="en-US" sz="1200" kern="1200" dirty="0">
              <a:solidFill>
                <a:schemeClr val="tx1"/>
              </a:solidFill>
              <a:effectLst/>
              <a:latin typeface="+mn-lt"/>
              <a:ea typeface="+mn-ea"/>
              <a:cs typeface="+mn-cs"/>
            </a:endParaRPr>
          </a:p>
          <a:p>
            <a:pPr rtl="0"/>
            <a:r>
              <a:rPr lang="en-US" sz="1200" kern="1200" dirty="0">
                <a:solidFill>
                  <a:schemeClr val="tx1"/>
                </a:solidFill>
                <a:effectLst/>
                <a:latin typeface="+mn-lt"/>
                <a:ea typeface="+mn-ea"/>
                <a:cs typeface="+mn-cs"/>
              </a:rPr>
              <a:t>T* p2 = new(</a:t>
            </a:r>
            <a:r>
              <a:rPr lang="en-US" sz="1200" kern="1200" dirty="0" err="1">
                <a:solidFill>
                  <a:schemeClr val="tx1"/>
                </a:solidFill>
                <a:effectLst/>
                <a:latin typeface="+mn-lt"/>
                <a:ea typeface="+mn-ea"/>
                <a:cs typeface="+mn-cs"/>
              </a:rPr>
              <a:t>nothrow</a:t>
            </a:r>
            <a:r>
              <a:rPr lang="en-US" sz="1200" kern="1200" dirty="0">
                <a:solidFill>
                  <a:schemeClr val="tx1"/>
                </a:solidFill>
                <a:effectLst/>
                <a:latin typeface="+mn-lt"/>
                <a:ea typeface="+mn-ea"/>
                <a:cs typeface="+mn-cs"/>
              </a:rPr>
              <a:t>) T; // returns 0 </a:t>
            </a:r>
          </a:p>
          <a:p>
            <a:pPr rtl="0"/>
            <a:endParaRPr lang="en-US" sz="1200" kern="1200" dirty="0">
              <a:solidFill>
                <a:schemeClr val="tx1"/>
              </a:solidFill>
              <a:effectLst/>
              <a:latin typeface="+mn-lt"/>
              <a:ea typeface="+mn-ea"/>
              <a:cs typeface="+mn-cs"/>
            </a:endParaRPr>
          </a:p>
          <a:p>
            <a:pPr rtl="0"/>
            <a:r>
              <a:rPr lang="en-US" sz="1200" kern="1200" dirty="0">
                <a:solidFill>
                  <a:schemeClr val="tx1"/>
                </a:solidFill>
                <a:effectLst/>
                <a:latin typeface="+mn-lt"/>
                <a:ea typeface="+mn-ea"/>
                <a:cs typeface="+mn-cs"/>
              </a:rPr>
              <a:t>Using the standard form of the new</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operator allows a programmer to encapsulate error</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handling code for allocation. The result is cleaner, clearer, and generally more efficient design</a:t>
            </a:r>
          </a:p>
          <a:p>
            <a:endParaRPr lang="en-US" dirty="0"/>
          </a:p>
        </p:txBody>
      </p:sp>
      <p:sp>
        <p:nvSpPr>
          <p:cNvPr id="4" name="Slide Number Placeholder 3"/>
          <p:cNvSpPr>
            <a:spLocks noGrp="1"/>
          </p:cNvSpPr>
          <p:nvPr>
            <p:ph type="sldNum" sz="quarter" idx="10"/>
          </p:nvPr>
        </p:nvSpPr>
        <p:spPr/>
        <p:txBody>
          <a:bodyPr/>
          <a:lstStyle/>
          <a:p>
            <a:fld id="{18631174-1C9F-49AB-BD57-57B9F629DC86}" type="slidenum">
              <a:rPr lang="en-US" smtClean="0"/>
              <a:t>40</a:t>
            </a:fld>
            <a:endParaRPr lang="en-US"/>
          </a:p>
        </p:txBody>
      </p:sp>
    </p:spTree>
    <p:extLst>
      <p:ext uri="{BB962C8B-B14F-4D97-AF65-F5344CB8AC3E}">
        <p14:creationId xmlns:p14="http://schemas.microsoft.com/office/powerpoint/2010/main" val="11791261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what a chunk</a:t>
            </a:r>
            <a:r>
              <a:rPr lang="en-US" baseline="0" dirty="0"/>
              <a:t> looks like in Doug Lea’s memory allocator (</a:t>
            </a:r>
            <a:r>
              <a:rPr lang="en-US" baseline="0" dirty="0" err="1"/>
              <a:t>glibc</a:t>
            </a:r>
            <a:r>
              <a:rPr lang="en-US" baseline="0" dirty="0"/>
              <a:t> – not the </a:t>
            </a:r>
            <a:r>
              <a:rPr lang="en-US" baseline="0" dirty="0" err="1"/>
              <a:t>linux</a:t>
            </a:r>
            <a:r>
              <a:rPr lang="en-US" baseline="0" dirty="0"/>
              <a:t> kernel).</a:t>
            </a:r>
          </a:p>
          <a:p>
            <a:endParaRPr lang="en-US" baseline="0"/>
          </a:p>
          <a:p>
            <a:endParaRPr lang="en-US" dirty="0"/>
          </a:p>
        </p:txBody>
      </p:sp>
      <p:sp>
        <p:nvSpPr>
          <p:cNvPr id="4" name="Slide Number Placeholder 3"/>
          <p:cNvSpPr>
            <a:spLocks noGrp="1"/>
          </p:cNvSpPr>
          <p:nvPr>
            <p:ph type="sldNum" sz="quarter" idx="10"/>
          </p:nvPr>
        </p:nvSpPr>
        <p:spPr/>
        <p:txBody>
          <a:bodyPr/>
          <a:lstStyle/>
          <a:p>
            <a:fld id="{18631174-1C9F-49AB-BD57-57B9F629DC86}" type="slidenum">
              <a:rPr lang="en-US" smtClean="0"/>
              <a:t>126</a:t>
            </a:fld>
            <a:endParaRPr lang="en-US"/>
          </a:p>
        </p:txBody>
      </p:sp>
    </p:spTree>
    <p:extLst>
      <p:ext uri="{BB962C8B-B14F-4D97-AF65-F5344CB8AC3E}">
        <p14:creationId xmlns:p14="http://schemas.microsoft.com/office/powerpoint/2010/main" val="295503774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remove a chuck of memory from the free list we need to also make sure to point the backward</a:t>
            </a:r>
            <a:r>
              <a:rPr lang="en-US" baseline="0" dirty="0"/>
              <a:t> pointer for Chunk3 to Chunk1 and the forward pointer of Chunk 1 to the beginning of Chunk3.  How do we find these?</a:t>
            </a:r>
          </a:p>
          <a:p>
            <a:endParaRPr lang="en-US" baseline="0" dirty="0"/>
          </a:p>
          <a:p>
            <a:r>
              <a:rPr lang="en-US" baseline="0" dirty="0"/>
              <a:t>We find Chunk3 by dereferencing our forward pointer and we find Chunk1 by dereferencing our backward pointer </a:t>
            </a:r>
            <a:endParaRPr lang="en-US" dirty="0"/>
          </a:p>
        </p:txBody>
      </p:sp>
      <p:sp>
        <p:nvSpPr>
          <p:cNvPr id="4" name="Slide Number Placeholder 3"/>
          <p:cNvSpPr>
            <a:spLocks noGrp="1"/>
          </p:cNvSpPr>
          <p:nvPr>
            <p:ph type="sldNum" sz="quarter" idx="10"/>
          </p:nvPr>
        </p:nvSpPr>
        <p:spPr/>
        <p:txBody>
          <a:bodyPr/>
          <a:lstStyle/>
          <a:p>
            <a:fld id="{18631174-1C9F-49AB-BD57-57B9F629DC86}" type="slidenum">
              <a:rPr lang="en-US" smtClean="0"/>
              <a:t>128</a:t>
            </a:fld>
            <a:endParaRPr lang="en-US"/>
          </a:p>
        </p:txBody>
      </p:sp>
    </p:spTree>
    <p:extLst>
      <p:ext uri="{BB962C8B-B14F-4D97-AF65-F5344CB8AC3E}">
        <p14:creationId xmlns:p14="http://schemas.microsoft.com/office/powerpoint/2010/main" val="362216728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remove a chuck of memory from the free list we need to also make sure to point the backward</a:t>
            </a:r>
            <a:r>
              <a:rPr lang="en-US" baseline="0" dirty="0"/>
              <a:t> pointer for Chunk3 to Chunk1 and the forward pointer of Chunk 1 to the beginning of Chunk3.  How do we find these?</a:t>
            </a:r>
          </a:p>
          <a:p>
            <a:endParaRPr lang="en-US" baseline="0" dirty="0"/>
          </a:p>
          <a:p>
            <a:r>
              <a:rPr lang="en-US" baseline="0" dirty="0"/>
              <a:t>We find Chunk3 by dereferencing our forward pointer </a:t>
            </a:r>
            <a:r>
              <a:rPr lang="en-US" baseline="0"/>
              <a:t>and we find </a:t>
            </a:r>
            <a:r>
              <a:rPr lang="en-US" baseline="0" dirty="0"/>
              <a:t>Chunk1 by dereferencing our backward pointer </a:t>
            </a:r>
            <a:endParaRPr lang="en-US" dirty="0"/>
          </a:p>
        </p:txBody>
      </p:sp>
      <p:sp>
        <p:nvSpPr>
          <p:cNvPr id="4" name="Slide Number Placeholder 3"/>
          <p:cNvSpPr>
            <a:spLocks noGrp="1"/>
          </p:cNvSpPr>
          <p:nvPr>
            <p:ph type="sldNum" sz="quarter" idx="10"/>
          </p:nvPr>
        </p:nvSpPr>
        <p:spPr/>
        <p:txBody>
          <a:bodyPr/>
          <a:lstStyle/>
          <a:p>
            <a:fld id="{18631174-1C9F-49AB-BD57-57B9F629DC86}" type="slidenum">
              <a:rPr lang="en-US" smtClean="0"/>
              <a:t>129</a:t>
            </a:fld>
            <a:endParaRPr lang="en-US"/>
          </a:p>
        </p:txBody>
      </p:sp>
    </p:spTree>
    <p:extLst>
      <p:ext uri="{BB962C8B-B14F-4D97-AF65-F5344CB8AC3E}">
        <p14:creationId xmlns:p14="http://schemas.microsoft.com/office/powerpoint/2010/main" val="362216728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8631174-1C9F-49AB-BD57-57B9F629DC86}" type="slidenum">
              <a:rPr lang="en-US" smtClean="0"/>
              <a:t>131</a:t>
            </a:fld>
            <a:endParaRPr lang="en-US"/>
          </a:p>
        </p:txBody>
      </p:sp>
    </p:spTree>
    <p:extLst>
      <p:ext uri="{BB962C8B-B14F-4D97-AF65-F5344CB8AC3E}">
        <p14:creationId xmlns:p14="http://schemas.microsoft.com/office/powerpoint/2010/main" val="64500343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8631174-1C9F-49AB-BD57-57B9F629DC86}" type="slidenum">
              <a:rPr lang="en-US" smtClean="0"/>
              <a:t>132</a:t>
            </a:fld>
            <a:endParaRPr lang="en-US"/>
          </a:p>
        </p:txBody>
      </p:sp>
    </p:spTree>
    <p:extLst>
      <p:ext uri="{BB962C8B-B14F-4D97-AF65-F5344CB8AC3E}">
        <p14:creationId xmlns:p14="http://schemas.microsoft.com/office/powerpoint/2010/main" val="102963467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Chunk2</a:t>
            </a:r>
            <a:r>
              <a:rPr lang="en-US" baseline="0" dirty="0"/>
              <a:t> and Chunk3 are free.</a:t>
            </a:r>
            <a:endParaRPr lang="en-US" dirty="0"/>
          </a:p>
        </p:txBody>
      </p:sp>
      <p:sp>
        <p:nvSpPr>
          <p:cNvPr id="4" name="Slide Number Placeholder 3"/>
          <p:cNvSpPr>
            <a:spLocks noGrp="1"/>
          </p:cNvSpPr>
          <p:nvPr>
            <p:ph type="sldNum" sz="quarter" idx="10"/>
          </p:nvPr>
        </p:nvSpPr>
        <p:spPr/>
        <p:txBody>
          <a:bodyPr/>
          <a:lstStyle/>
          <a:p>
            <a:fld id="{18631174-1C9F-49AB-BD57-57B9F629DC86}" type="slidenum">
              <a:rPr lang="en-US" smtClean="0"/>
              <a:t>136</a:t>
            </a:fld>
            <a:endParaRPr lang="en-US"/>
          </a:p>
        </p:txBody>
      </p:sp>
    </p:spTree>
    <p:extLst>
      <p:ext uri="{BB962C8B-B14F-4D97-AF65-F5344CB8AC3E}">
        <p14:creationId xmlns:p14="http://schemas.microsoft.com/office/powerpoint/2010/main" val="137149191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Chunk2</a:t>
            </a:r>
            <a:r>
              <a:rPr lang="en-US" baseline="0" dirty="0"/>
              <a:t> and Chunk3 </a:t>
            </a:r>
            <a:r>
              <a:rPr lang="en-US" baseline="0"/>
              <a:t>are free.</a:t>
            </a:r>
            <a:endParaRPr lang="en-US"/>
          </a:p>
        </p:txBody>
      </p:sp>
      <p:sp>
        <p:nvSpPr>
          <p:cNvPr id="4" name="Slide Number Placeholder 3"/>
          <p:cNvSpPr>
            <a:spLocks noGrp="1"/>
          </p:cNvSpPr>
          <p:nvPr>
            <p:ph type="sldNum" sz="quarter" idx="10"/>
          </p:nvPr>
        </p:nvSpPr>
        <p:spPr/>
        <p:txBody>
          <a:bodyPr/>
          <a:lstStyle/>
          <a:p>
            <a:fld id="{18631174-1C9F-49AB-BD57-57B9F629DC86}" type="slidenum">
              <a:rPr lang="en-US" smtClean="0"/>
              <a:t>137</a:t>
            </a:fld>
            <a:endParaRPr lang="en-US"/>
          </a:p>
        </p:txBody>
      </p:sp>
    </p:spTree>
    <p:extLst>
      <p:ext uri="{BB962C8B-B14F-4D97-AF65-F5344CB8AC3E}">
        <p14:creationId xmlns:p14="http://schemas.microsoft.com/office/powerpoint/2010/main" val="137149191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Chunk</a:t>
            </a:r>
            <a:r>
              <a:rPr lang="en-US" baseline="0" dirty="0"/>
              <a:t> 2 stays on the top of the list and remains a free chunk.</a:t>
            </a:r>
            <a:endParaRPr lang="en-US" dirty="0"/>
          </a:p>
        </p:txBody>
      </p:sp>
      <p:sp>
        <p:nvSpPr>
          <p:cNvPr id="4" name="Slide Number Placeholder 3"/>
          <p:cNvSpPr>
            <a:spLocks noGrp="1"/>
          </p:cNvSpPr>
          <p:nvPr>
            <p:ph type="sldNum" sz="quarter" idx="10"/>
          </p:nvPr>
        </p:nvSpPr>
        <p:spPr/>
        <p:txBody>
          <a:bodyPr/>
          <a:lstStyle/>
          <a:p>
            <a:fld id="{18631174-1C9F-49AB-BD57-57B9F629DC86}" type="slidenum">
              <a:rPr lang="en-US" smtClean="0"/>
              <a:t>139</a:t>
            </a:fld>
            <a:endParaRPr lang="en-US"/>
          </a:p>
        </p:txBody>
      </p:sp>
    </p:spTree>
    <p:extLst>
      <p:ext uri="{BB962C8B-B14F-4D97-AF65-F5344CB8AC3E}">
        <p14:creationId xmlns:p14="http://schemas.microsoft.com/office/powerpoint/2010/main" val="287016294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your doing is exploiting the fact that the chunk</a:t>
            </a:r>
            <a:r>
              <a:rPr lang="en-US" baseline="0" dirty="0"/>
              <a:t> will never be removed from the list</a:t>
            </a:r>
            <a:endParaRPr lang="en-US" dirty="0"/>
          </a:p>
        </p:txBody>
      </p:sp>
      <p:sp>
        <p:nvSpPr>
          <p:cNvPr id="4" name="Slide Number Placeholder 3"/>
          <p:cNvSpPr>
            <a:spLocks noGrp="1"/>
          </p:cNvSpPr>
          <p:nvPr>
            <p:ph type="sldNum" sz="quarter" idx="10"/>
          </p:nvPr>
        </p:nvSpPr>
        <p:spPr/>
        <p:txBody>
          <a:bodyPr/>
          <a:lstStyle/>
          <a:p>
            <a:fld id="{18631174-1C9F-49AB-BD57-57B9F629DC86}" type="slidenum">
              <a:rPr lang="en-US" smtClean="0"/>
              <a:t>141</a:t>
            </a:fld>
            <a:endParaRPr lang="en-US"/>
          </a:p>
        </p:txBody>
      </p:sp>
    </p:spTree>
    <p:extLst>
      <p:ext uri="{BB962C8B-B14F-4D97-AF65-F5344CB8AC3E}">
        <p14:creationId xmlns:p14="http://schemas.microsoft.com/office/powerpoint/2010/main" val="283122332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the arguments are not there </a:t>
            </a:r>
            <a:r>
              <a:rPr lang="en-US" dirty="0" err="1"/>
              <a:t>printf</a:t>
            </a:r>
            <a:r>
              <a:rPr lang="en-US" baseline="0" dirty="0"/>
              <a:t> will look at data that is there and assume that’s what you passed into it.</a:t>
            </a:r>
            <a:endParaRPr lang="en-US" dirty="0"/>
          </a:p>
        </p:txBody>
      </p:sp>
      <p:sp>
        <p:nvSpPr>
          <p:cNvPr id="4" name="Slide Number Placeholder 3"/>
          <p:cNvSpPr>
            <a:spLocks noGrp="1"/>
          </p:cNvSpPr>
          <p:nvPr>
            <p:ph type="sldNum" sz="quarter" idx="10"/>
          </p:nvPr>
        </p:nvSpPr>
        <p:spPr/>
        <p:txBody>
          <a:bodyPr/>
          <a:lstStyle/>
          <a:p>
            <a:fld id="{18631174-1C9F-49AB-BD57-57B9F629DC86}" type="slidenum">
              <a:rPr lang="en-US" smtClean="0"/>
              <a:t>154</a:t>
            </a:fld>
            <a:endParaRPr lang="en-US"/>
          </a:p>
        </p:txBody>
      </p:sp>
    </p:spTree>
    <p:extLst>
      <p:ext uri="{BB962C8B-B14F-4D97-AF65-F5344CB8AC3E}">
        <p14:creationId xmlns:p14="http://schemas.microsoft.com/office/powerpoint/2010/main" val="42865580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is an</a:t>
            </a:r>
            <a:r>
              <a:rPr lang="en-US" baseline="0" dirty="0"/>
              <a:t> interesting memory location?</a:t>
            </a:r>
          </a:p>
          <a:p>
            <a:endParaRPr lang="en-US" baseline="0" dirty="0"/>
          </a:p>
          <a:p>
            <a:r>
              <a:rPr lang="en-US" baseline="0" dirty="0"/>
              <a:t>There might be some restrictions on the form of the code injected.  Any input you give to the program can be binary code.  A stored code address </a:t>
            </a:r>
            <a:endParaRPr lang="en-US" dirty="0"/>
          </a:p>
        </p:txBody>
      </p:sp>
      <p:sp>
        <p:nvSpPr>
          <p:cNvPr id="4" name="Slide Number Placeholder 3"/>
          <p:cNvSpPr>
            <a:spLocks noGrp="1"/>
          </p:cNvSpPr>
          <p:nvPr>
            <p:ph type="sldNum" sz="quarter" idx="10"/>
          </p:nvPr>
        </p:nvSpPr>
        <p:spPr/>
        <p:txBody>
          <a:bodyPr/>
          <a:lstStyle/>
          <a:p>
            <a:fld id="{18631174-1C9F-49AB-BD57-57B9F629DC86}" type="slidenum">
              <a:rPr lang="en-US" smtClean="0"/>
              <a:t>41</a:t>
            </a:fld>
            <a:endParaRPr lang="en-US"/>
          </a:p>
        </p:txBody>
      </p:sp>
    </p:spTree>
    <p:extLst>
      <p:ext uri="{BB962C8B-B14F-4D97-AF65-F5344CB8AC3E}">
        <p14:creationId xmlns:p14="http://schemas.microsoft.com/office/powerpoint/2010/main" val="104782859"/>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Very subtle – very valid</a:t>
            </a:r>
            <a:r>
              <a:rPr lang="en-US" baseline="0" dirty="0"/>
              <a:t> behavior and very difficult to write a static analysis to catch this.</a:t>
            </a:r>
            <a:endParaRPr lang="en-US" dirty="0"/>
          </a:p>
        </p:txBody>
      </p:sp>
      <p:sp>
        <p:nvSpPr>
          <p:cNvPr id="4" name="Slide Number Placeholder 3"/>
          <p:cNvSpPr>
            <a:spLocks noGrp="1"/>
          </p:cNvSpPr>
          <p:nvPr>
            <p:ph type="sldNum" sz="quarter" idx="10"/>
          </p:nvPr>
        </p:nvSpPr>
        <p:spPr/>
        <p:txBody>
          <a:bodyPr/>
          <a:lstStyle/>
          <a:p>
            <a:fld id="{18631174-1C9F-49AB-BD57-57B9F629DC86}" type="slidenum">
              <a:rPr lang="en-US" smtClean="0"/>
              <a:t>159</a:t>
            </a:fld>
            <a:endParaRPr lang="en-US"/>
          </a:p>
        </p:txBody>
      </p:sp>
    </p:spTree>
    <p:extLst>
      <p:ext uri="{BB962C8B-B14F-4D97-AF65-F5344CB8AC3E}">
        <p14:creationId xmlns:p14="http://schemas.microsoft.com/office/powerpoint/2010/main" val="63099798"/>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1138" name="Rectangle 6"/>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a:tabLst>
                <a:tab pos="649628" algn="l"/>
                <a:tab pos="1299256" algn="l"/>
                <a:tab pos="1948884" algn="l"/>
                <a:tab pos="2598511" algn="l"/>
              </a:tabLst>
              <a:defRPr>
                <a:solidFill>
                  <a:schemeClr val="tx1"/>
                </a:solidFill>
                <a:latin typeface="Arial" charset="0"/>
                <a:ea typeface="Bitstream Vera Sans" charset="0"/>
                <a:cs typeface="Bitstream Vera Sans" charset="0"/>
              </a:defRPr>
            </a:lvl1pPr>
            <a:lvl2pPr marL="666723" indent="-256432" eaLnBrk="0">
              <a:tabLst>
                <a:tab pos="649628" algn="l"/>
                <a:tab pos="1299256" algn="l"/>
                <a:tab pos="1948884" algn="l"/>
                <a:tab pos="2598511" algn="l"/>
              </a:tabLst>
              <a:defRPr>
                <a:solidFill>
                  <a:schemeClr val="tx1"/>
                </a:solidFill>
                <a:latin typeface="Arial" charset="0"/>
                <a:ea typeface="Bitstream Vera Sans" charset="0"/>
                <a:cs typeface="Bitstream Vera Sans" charset="0"/>
              </a:defRPr>
            </a:lvl2pPr>
            <a:lvl3pPr marL="1025728" indent="-205146" eaLnBrk="0">
              <a:tabLst>
                <a:tab pos="649628" algn="l"/>
                <a:tab pos="1299256" algn="l"/>
                <a:tab pos="1948884" algn="l"/>
                <a:tab pos="2598511" algn="l"/>
              </a:tabLst>
              <a:defRPr>
                <a:solidFill>
                  <a:schemeClr val="tx1"/>
                </a:solidFill>
                <a:latin typeface="Arial" charset="0"/>
                <a:ea typeface="Bitstream Vera Sans" charset="0"/>
                <a:cs typeface="Bitstream Vera Sans" charset="0"/>
              </a:defRPr>
            </a:lvl3pPr>
            <a:lvl4pPr marL="1436019" indent="-205146" eaLnBrk="0">
              <a:tabLst>
                <a:tab pos="649628" algn="l"/>
                <a:tab pos="1299256" algn="l"/>
                <a:tab pos="1948884" algn="l"/>
                <a:tab pos="2598511" algn="l"/>
              </a:tabLst>
              <a:defRPr>
                <a:solidFill>
                  <a:schemeClr val="tx1"/>
                </a:solidFill>
                <a:latin typeface="Arial" charset="0"/>
                <a:ea typeface="Bitstream Vera Sans" charset="0"/>
                <a:cs typeface="Bitstream Vera Sans" charset="0"/>
              </a:defRPr>
            </a:lvl4pPr>
            <a:lvl5pPr marL="1846311" indent="-205146" eaLnBrk="0">
              <a:tabLst>
                <a:tab pos="649628" algn="l"/>
                <a:tab pos="1299256" algn="l"/>
                <a:tab pos="1948884" algn="l"/>
                <a:tab pos="2598511" algn="l"/>
              </a:tabLst>
              <a:defRPr>
                <a:solidFill>
                  <a:schemeClr val="tx1"/>
                </a:solidFill>
                <a:latin typeface="Arial" charset="0"/>
                <a:ea typeface="Bitstream Vera Sans" charset="0"/>
                <a:cs typeface="Bitstream Vera Sans" charset="0"/>
              </a:defRPr>
            </a:lvl5pPr>
            <a:lvl6pPr marL="2256602" indent="-205146" defTabSz="410291" eaLnBrk="0" fontAlgn="base" hangingPunct="0">
              <a:lnSpc>
                <a:spcPct val="104000"/>
              </a:lnSpc>
              <a:spcBef>
                <a:spcPct val="0"/>
              </a:spcBef>
              <a:spcAft>
                <a:spcPct val="0"/>
              </a:spcAft>
              <a:buClr>
                <a:srgbClr val="000000"/>
              </a:buClr>
              <a:buSzPct val="45000"/>
              <a:buFont typeface="Wingdings" pitchFamily="2" charset="2"/>
              <a:tabLst>
                <a:tab pos="649628" algn="l"/>
                <a:tab pos="1299256" algn="l"/>
                <a:tab pos="1948884" algn="l"/>
                <a:tab pos="2598511" algn="l"/>
              </a:tabLst>
              <a:defRPr>
                <a:solidFill>
                  <a:schemeClr val="tx1"/>
                </a:solidFill>
                <a:latin typeface="Arial" charset="0"/>
                <a:ea typeface="Bitstream Vera Sans" charset="0"/>
                <a:cs typeface="Bitstream Vera Sans" charset="0"/>
              </a:defRPr>
            </a:lvl6pPr>
            <a:lvl7pPr marL="2666893" indent="-205146" defTabSz="410291" eaLnBrk="0" fontAlgn="base" hangingPunct="0">
              <a:lnSpc>
                <a:spcPct val="104000"/>
              </a:lnSpc>
              <a:spcBef>
                <a:spcPct val="0"/>
              </a:spcBef>
              <a:spcAft>
                <a:spcPct val="0"/>
              </a:spcAft>
              <a:buClr>
                <a:srgbClr val="000000"/>
              </a:buClr>
              <a:buSzPct val="45000"/>
              <a:buFont typeface="Wingdings" pitchFamily="2" charset="2"/>
              <a:tabLst>
                <a:tab pos="649628" algn="l"/>
                <a:tab pos="1299256" algn="l"/>
                <a:tab pos="1948884" algn="l"/>
                <a:tab pos="2598511" algn="l"/>
              </a:tabLst>
              <a:defRPr>
                <a:solidFill>
                  <a:schemeClr val="tx1"/>
                </a:solidFill>
                <a:latin typeface="Arial" charset="0"/>
                <a:ea typeface="Bitstream Vera Sans" charset="0"/>
                <a:cs typeface="Bitstream Vera Sans" charset="0"/>
              </a:defRPr>
            </a:lvl7pPr>
            <a:lvl8pPr marL="3077185" indent="-205146" defTabSz="410291" eaLnBrk="0" fontAlgn="base" hangingPunct="0">
              <a:lnSpc>
                <a:spcPct val="104000"/>
              </a:lnSpc>
              <a:spcBef>
                <a:spcPct val="0"/>
              </a:spcBef>
              <a:spcAft>
                <a:spcPct val="0"/>
              </a:spcAft>
              <a:buClr>
                <a:srgbClr val="000000"/>
              </a:buClr>
              <a:buSzPct val="45000"/>
              <a:buFont typeface="Wingdings" pitchFamily="2" charset="2"/>
              <a:tabLst>
                <a:tab pos="649628" algn="l"/>
                <a:tab pos="1299256" algn="l"/>
                <a:tab pos="1948884" algn="l"/>
                <a:tab pos="2598511" algn="l"/>
              </a:tabLst>
              <a:defRPr>
                <a:solidFill>
                  <a:schemeClr val="tx1"/>
                </a:solidFill>
                <a:latin typeface="Arial" charset="0"/>
                <a:ea typeface="Bitstream Vera Sans" charset="0"/>
                <a:cs typeface="Bitstream Vera Sans" charset="0"/>
              </a:defRPr>
            </a:lvl8pPr>
            <a:lvl9pPr marL="3487476" indent="-205146" defTabSz="410291" eaLnBrk="0" fontAlgn="base" hangingPunct="0">
              <a:lnSpc>
                <a:spcPct val="104000"/>
              </a:lnSpc>
              <a:spcBef>
                <a:spcPct val="0"/>
              </a:spcBef>
              <a:spcAft>
                <a:spcPct val="0"/>
              </a:spcAft>
              <a:buClr>
                <a:srgbClr val="000000"/>
              </a:buClr>
              <a:buSzPct val="45000"/>
              <a:buFont typeface="Wingdings" pitchFamily="2" charset="2"/>
              <a:tabLst>
                <a:tab pos="649628" algn="l"/>
                <a:tab pos="1299256" algn="l"/>
                <a:tab pos="1948884" algn="l"/>
                <a:tab pos="2598511" algn="l"/>
              </a:tabLst>
              <a:defRPr>
                <a:solidFill>
                  <a:schemeClr val="tx1"/>
                </a:solidFill>
                <a:latin typeface="Arial" charset="0"/>
                <a:ea typeface="Bitstream Vera Sans" charset="0"/>
                <a:cs typeface="Bitstream Vera Sans" charset="0"/>
              </a:defRPr>
            </a:lvl9pPr>
          </a:lstStyle>
          <a:p>
            <a:pPr eaLnBrk="1"/>
            <a:fld id="{C468876B-E160-491B-A2FB-47C3E8E0AF24}" type="slidenum">
              <a:rPr lang="en-GB">
                <a:solidFill>
                  <a:srgbClr val="000000"/>
                </a:solidFill>
                <a:latin typeface="Times New Roman" pitchFamily="16" charset="0"/>
              </a:rPr>
              <a:pPr eaLnBrk="1"/>
              <a:t>168</a:t>
            </a:fld>
            <a:endParaRPr lang="en-GB">
              <a:solidFill>
                <a:srgbClr val="000000"/>
              </a:solidFill>
              <a:latin typeface="Times New Roman" pitchFamily="16" charset="0"/>
            </a:endParaRPr>
          </a:p>
        </p:txBody>
      </p:sp>
      <p:sp>
        <p:nvSpPr>
          <p:cNvPr id="91139" name="Rectangle 1"/>
          <p:cNvSpPr>
            <a:spLocks noGrp="1" noRot="1" noChangeAspect="1" noChangeArrowheads="1" noTextEdit="1"/>
          </p:cNvSpPr>
          <p:nvPr>
            <p:ph type="sldImg"/>
          </p:nvPr>
        </p:nvSpPr>
        <p:spPr>
          <a:xfrm>
            <a:off x="1143000" y="693738"/>
            <a:ext cx="4572000" cy="3429000"/>
          </a:xfrm>
          <a:solidFill>
            <a:srgbClr val="FFFFFF"/>
          </a:solidFill>
          <a:ln>
            <a:solidFill>
              <a:srgbClr val="000000"/>
            </a:solidFill>
            <a:miter lim="800000"/>
            <a:headEnd/>
            <a:tailEnd/>
          </a:ln>
        </p:spPr>
      </p:sp>
      <p:sp>
        <p:nvSpPr>
          <p:cNvPr id="91140" name="Rectangle 2"/>
          <p:cNvSpPr>
            <a:spLocks noGrp="1" noChangeArrowheads="1"/>
          </p:cNvSpPr>
          <p:nvPr>
            <p:ph type="body" idx="1"/>
          </p:nvPr>
        </p:nvSpPr>
        <p:spPr>
          <a:xfrm>
            <a:off x="686360" y="4342534"/>
            <a:ext cx="5486681" cy="403369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8631174-1C9F-49AB-BD57-57B9F629DC86}" type="slidenum">
              <a:rPr lang="en-US" smtClean="0"/>
              <a:t>169</a:t>
            </a:fld>
            <a:endParaRPr lang="en-US"/>
          </a:p>
        </p:txBody>
      </p:sp>
    </p:spTree>
    <p:extLst>
      <p:ext uri="{BB962C8B-B14F-4D97-AF65-F5344CB8AC3E}">
        <p14:creationId xmlns:p14="http://schemas.microsoft.com/office/powerpoint/2010/main" val="1601969734"/>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8631174-1C9F-49AB-BD57-57B9F629DC86}" type="slidenum">
              <a:rPr lang="en-US" smtClean="0"/>
              <a:t>170</a:t>
            </a:fld>
            <a:endParaRPr lang="en-US"/>
          </a:p>
        </p:txBody>
      </p:sp>
    </p:spTree>
    <p:extLst>
      <p:ext uri="{BB962C8B-B14F-4D97-AF65-F5344CB8AC3E}">
        <p14:creationId xmlns:p14="http://schemas.microsoft.com/office/powerpoint/2010/main" val="1601969734"/>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2162" name="Rectangle 6"/>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a:tabLst>
                <a:tab pos="649628" algn="l"/>
                <a:tab pos="1299256" algn="l"/>
                <a:tab pos="1948884" algn="l"/>
                <a:tab pos="2598511" algn="l"/>
              </a:tabLst>
              <a:defRPr>
                <a:solidFill>
                  <a:schemeClr val="tx1"/>
                </a:solidFill>
                <a:latin typeface="Arial" charset="0"/>
                <a:ea typeface="Bitstream Vera Sans" charset="0"/>
                <a:cs typeface="Bitstream Vera Sans" charset="0"/>
              </a:defRPr>
            </a:lvl1pPr>
            <a:lvl2pPr marL="666723" indent="-256432" eaLnBrk="0">
              <a:tabLst>
                <a:tab pos="649628" algn="l"/>
                <a:tab pos="1299256" algn="l"/>
                <a:tab pos="1948884" algn="l"/>
                <a:tab pos="2598511" algn="l"/>
              </a:tabLst>
              <a:defRPr>
                <a:solidFill>
                  <a:schemeClr val="tx1"/>
                </a:solidFill>
                <a:latin typeface="Arial" charset="0"/>
                <a:ea typeface="Bitstream Vera Sans" charset="0"/>
                <a:cs typeface="Bitstream Vera Sans" charset="0"/>
              </a:defRPr>
            </a:lvl2pPr>
            <a:lvl3pPr marL="1025728" indent="-205146" eaLnBrk="0">
              <a:tabLst>
                <a:tab pos="649628" algn="l"/>
                <a:tab pos="1299256" algn="l"/>
                <a:tab pos="1948884" algn="l"/>
                <a:tab pos="2598511" algn="l"/>
              </a:tabLst>
              <a:defRPr>
                <a:solidFill>
                  <a:schemeClr val="tx1"/>
                </a:solidFill>
                <a:latin typeface="Arial" charset="0"/>
                <a:ea typeface="Bitstream Vera Sans" charset="0"/>
                <a:cs typeface="Bitstream Vera Sans" charset="0"/>
              </a:defRPr>
            </a:lvl3pPr>
            <a:lvl4pPr marL="1436019" indent="-205146" eaLnBrk="0">
              <a:tabLst>
                <a:tab pos="649628" algn="l"/>
                <a:tab pos="1299256" algn="l"/>
                <a:tab pos="1948884" algn="l"/>
                <a:tab pos="2598511" algn="l"/>
              </a:tabLst>
              <a:defRPr>
                <a:solidFill>
                  <a:schemeClr val="tx1"/>
                </a:solidFill>
                <a:latin typeface="Arial" charset="0"/>
                <a:ea typeface="Bitstream Vera Sans" charset="0"/>
                <a:cs typeface="Bitstream Vera Sans" charset="0"/>
              </a:defRPr>
            </a:lvl4pPr>
            <a:lvl5pPr marL="1846311" indent="-205146" eaLnBrk="0">
              <a:tabLst>
                <a:tab pos="649628" algn="l"/>
                <a:tab pos="1299256" algn="l"/>
                <a:tab pos="1948884" algn="l"/>
                <a:tab pos="2598511" algn="l"/>
              </a:tabLst>
              <a:defRPr>
                <a:solidFill>
                  <a:schemeClr val="tx1"/>
                </a:solidFill>
                <a:latin typeface="Arial" charset="0"/>
                <a:ea typeface="Bitstream Vera Sans" charset="0"/>
                <a:cs typeface="Bitstream Vera Sans" charset="0"/>
              </a:defRPr>
            </a:lvl5pPr>
            <a:lvl6pPr marL="2256602" indent="-205146" defTabSz="410291" eaLnBrk="0" fontAlgn="base" hangingPunct="0">
              <a:lnSpc>
                <a:spcPct val="104000"/>
              </a:lnSpc>
              <a:spcBef>
                <a:spcPct val="0"/>
              </a:spcBef>
              <a:spcAft>
                <a:spcPct val="0"/>
              </a:spcAft>
              <a:buClr>
                <a:srgbClr val="000000"/>
              </a:buClr>
              <a:buSzPct val="45000"/>
              <a:buFont typeface="Wingdings" pitchFamily="2" charset="2"/>
              <a:tabLst>
                <a:tab pos="649628" algn="l"/>
                <a:tab pos="1299256" algn="l"/>
                <a:tab pos="1948884" algn="l"/>
                <a:tab pos="2598511" algn="l"/>
              </a:tabLst>
              <a:defRPr>
                <a:solidFill>
                  <a:schemeClr val="tx1"/>
                </a:solidFill>
                <a:latin typeface="Arial" charset="0"/>
                <a:ea typeface="Bitstream Vera Sans" charset="0"/>
                <a:cs typeface="Bitstream Vera Sans" charset="0"/>
              </a:defRPr>
            </a:lvl6pPr>
            <a:lvl7pPr marL="2666893" indent="-205146" defTabSz="410291" eaLnBrk="0" fontAlgn="base" hangingPunct="0">
              <a:lnSpc>
                <a:spcPct val="104000"/>
              </a:lnSpc>
              <a:spcBef>
                <a:spcPct val="0"/>
              </a:spcBef>
              <a:spcAft>
                <a:spcPct val="0"/>
              </a:spcAft>
              <a:buClr>
                <a:srgbClr val="000000"/>
              </a:buClr>
              <a:buSzPct val="45000"/>
              <a:buFont typeface="Wingdings" pitchFamily="2" charset="2"/>
              <a:tabLst>
                <a:tab pos="649628" algn="l"/>
                <a:tab pos="1299256" algn="l"/>
                <a:tab pos="1948884" algn="l"/>
                <a:tab pos="2598511" algn="l"/>
              </a:tabLst>
              <a:defRPr>
                <a:solidFill>
                  <a:schemeClr val="tx1"/>
                </a:solidFill>
                <a:latin typeface="Arial" charset="0"/>
                <a:ea typeface="Bitstream Vera Sans" charset="0"/>
                <a:cs typeface="Bitstream Vera Sans" charset="0"/>
              </a:defRPr>
            </a:lvl7pPr>
            <a:lvl8pPr marL="3077185" indent="-205146" defTabSz="410291" eaLnBrk="0" fontAlgn="base" hangingPunct="0">
              <a:lnSpc>
                <a:spcPct val="104000"/>
              </a:lnSpc>
              <a:spcBef>
                <a:spcPct val="0"/>
              </a:spcBef>
              <a:spcAft>
                <a:spcPct val="0"/>
              </a:spcAft>
              <a:buClr>
                <a:srgbClr val="000000"/>
              </a:buClr>
              <a:buSzPct val="45000"/>
              <a:buFont typeface="Wingdings" pitchFamily="2" charset="2"/>
              <a:tabLst>
                <a:tab pos="649628" algn="l"/>
                <a:tab pos="1299256" algn="l"/>
                <a:tab pos="1948884" algn="l"/>
                <a:tab pos="2598511" algn="l"/>
              </a:tabLst>
              <a:defRPr>
                <a:solidFill>
                  <a:schemeClr val="tx1"/>
                </a:solidFill>
                <a:latin typeface="Arial" charset="0"/>
                <a:ea typeface="Bitstream Vera Sans" charset="0"/>
                <a:cs typeface="Bitstream Vera Sans" charset="0"/>
              </a:defRPr>
            </a:lvl8pPr>
            <a:lvl9pPr marL="3487476" indent="-205146" defTabSz="410291" eaLnBrk="0" fontAlgn="base" hangingPunct="0">
              <a:lnSpc>
                <a:spcPct val="104000"/>
              </a:lnSpc>
              <a:spcBef>
                <a:spcPct val="0"/>
              </a:spcBef>
              <a:spcAft>
                <a:spcPct val="0"/>
              </a:spcAft>
              <a:buClr>
                <a:srgbClr val="000000"/>
              </a:buClr>
              <a:buSzPct val="45000"/>
              <a:buFont typeface="Wingdings" pitchFamily="2" charset="2"/>
              <a:tabLst>
                <a:tab pos="649628" algn="l"/>
                <a:tab pos="1299256" algn="l"/>
                <a:tab pos="1948884" algn="l"/>
                <a:tab pos="2598511" algn="l"/>
              </a:tabLst>
              <a:defRPr>
                <a:solidFill>
                  <a:schemeClr val="tx1"/>
                </a:solidFill>
                <a:latin typeface="Arial" charset="0"/>
                <a:ea typeface="Bitstream Vera Sans" charset="0"/>
                <a:cs typeface="Bitstream Vera Sans" charset="0"/>
              </a:defRPr>
            </a:lvl9pPr>
          </a:lstStyle>
          <a:p>
            <a:pPr eaLnBrk="1"/>
            <a:fld id="{7B47CECA-973C-4E75-BBED-BFD826003ED3}" type="slidenum">
              <a:rPr lang="en-GB">
                <a:solidFill>
                  <a:srgbClr val="000000"/>
                </a:solidFill>
                <a:latin typeface="Times New Roman" pitchFamily="16" charset="0"/>
              </a:rPr>
              <a:pPr eaLnBrk="1"/>
              <a:t>172</a:t>
            </a:fld>
            <a:endParaRPr lang="en-GB">
              <a:solidFill>
                <a:srgbClr val="000000"/>
              </a:solidFill>
              <a:latin typeface="Times New Roman" pitchFamily="16" charset="0"/>
            </a:endParaRPr>
          </a:p>
        </p:txBody>
      </p:sp>
      <p:sp>
        <p:nvSpPr>
          <p:cNvPr id="92163" name="Rectangle 1"/>
          <p:cNvSpPr>
            <a:spLocks noGrp="1" noRot="1" noChangeAspect="1" noChangeArrowheads="1" noTextEdit="1"/>
          </p:cNvSpPr>
          <p:nvPr>
            <p:ph type="sldImg"/>
          </p:nvPr>
        </p:nvSpPr>
        <p:spPr>
          <a:xfrm>
            <a:off x="1143000" y="693738"/>
            <a:ext cx="4572000" cy="3429000"/>
          </a:xfrm>
          <a:solidFill>
            <a:srgbClr val="FFFFFF"/>
          </a:solidFill>
          <a:ln>
            <a:solidFill>
              <a:srgbClr val="000000"/>
            </a:solidFill>
            <a:miter lim="800000"/>
            <a:headEnd/>
            <a:tailEnd/>
          </a:ln>
        </p:spPr>
      </p:sp>
      <p:sp>
        <p:nvSpPr>
          <p:cNvPr id="92164" name="Rectangle 2"/>
          <p:cNvSpPr>
            <a:spLocks noGrp="1" noChangeArrowheads="1"/>
          </p:cNvSpPr>
          <p:nvPr>
            <p:ph type="body" idx="1"/>
          </p:nvPr>
        </p:nvSpPr>
        <p:spPr>
          <a:xfrm>
            <a:off x="686360" y="4342534"/>
            <a:ext cx="5486681" cy="403369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8631174-1C9F-49AB-BD57-57B9F629DC86}" type="slidenum">
              <a:rPr lang="en-US" smtClean="0"/>
              <a:t>175</a:t>
            </a:fld>
            <a:endParaRPr lang="en-US"/>
          </a:p>
        </p:txBody>
      </p:sp>
    </p:spTree>
    <p:extLst>
      <p:ext uri="{BB962C8B-B14F-4D97-AF65-F5344CB8AC3E}">
        <p14:creationId xmlns:p14="http://schemas.microsoft.com/office/powerpoint/2010/main" val="1601969734"/>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8631174-1C9F-49AB-BD57-57B9F629DC86}" type="slidenum">
              <a:rPr lang="en-US" smtClean="0"/>
              <a:t>176</a:t>
            </a:fld>
            <a:endParaRPr lang="en-US"/>
          </a:p>
        </p:txBody>
      </p:sp>
    </p:spTree>
    <p:extLst>
      <p:ext uri="{BB962C8B-B14F-4D97-AF65-F5344CB8AC3E}">
        <p14:creationId xmlns:p14="http://schemas.microsoft.com/office/powerpoint/2010/main" val="1601969734"/>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Encrypt memory</a:t>
            </a:r>
            <a:r>
              <a:rPr lang="en-US" baseline="0" dirty="0"/>
              <a:t> locations with global random value</a:t>
            </a:r>
          </a:p>
          <a:p>
            <a:r>
              <a:rPr lang="en-US" baseline="0" dirty="0"/>
              <a:t>When you want to access via pointer you store that memory into a register – you decrypt it into a register and it’s never in memory</a:t>
            </a:r>
            <a:endParaRPr lang="en-US" dirty="0"/>
          </a:p>
        </p:txBody>
      </p:sp>
      <p:sp>
        <p:nvSpPr>
          <p:cNvPr id="4" name="Slide Number Placeholder 3"/>
          <p:cNvSpPr>
            <a:spLocks noGrp="1"/>
          </p:cNvSpPr>
          <p:nvPr>
            <p:ph type="sldNum" sz="quarter" idx="10"/>
          </p:nvPr>
        </p:nvSpPr>
        <p:spPr/>
        <p:txBody>
          <a:bodyPr/>
          <a:lstStyle/>
          <a:p>
            <a:fld id="{18631174-1C9F-49AB-BD57-57B9F629DC86}" type="slidenum">
              <a:rPr lang="en-US" smtClean="0"/>
              <a:t>182</a:t>
            </a:fld>
            <a:endParaRPr lang="en-US"/>
          </a:p>
        </p:txBody>
      </p:sp>
    </p:spTree>
    <p:extLst>
      <p:ext uri="{BB962C8B-B14F-4D97-AF65-F5344CB8AC3E}">
        <p14:creationId xmlns:p14="http://schemas.microsoft.com/office/powerpoint/2010/main" val="455980124"/>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Random XOR Canaries are Random Canaries that are XOR scrambled using all or part of the control data. In this way, once the canary or the control data is clobbered, the canary value is wrong.</a:t>
            </a:r>
          </a:p>
          <a:p>
            <a:endParaRPr lang="en-US" dirty="0"/>
          </a:p>
          <a:p>
            <a:r>
              <a:rPr lang="en-US" dirty="0"/>
              <a:t>Random XOR Canaries have the same vulnerabilities as Random Canaries, except that the 'read from stack' method of getting the canary is a bit more complicated. The attacker must get the canary, the algorithm, and the control data to generate the original canary for re-encoding into the canary he needs to use to spoof the protection.</a:t>
            </a:r>
          </a:p>
          <a:p>
            <a:endParaRPr lang="en-US" dirty="0"/>
          </a:p>
          <a:p>
            <a:r>
              <a:rPr lang="en-US" dirty="0"/>
              <a:t>In addition, Random XOR Canaries can protect against a certain type of attack involving overflowing a buffer in a structure into a pointer to change the pointer to point at a piece of control data. Because of the XOR encoding, the canary will be wrong if the control data or return value is changed. Because of the pointer, the control data or return value can be changed without overflowing over the canary.</a:t>
            </a:r>
          </a:p>
          <a:p>
            <a:endParaRPr lang="en-US" dirty="0"/>
          </a:p>
          <a:p>
            <a:r>
              <a:rPr lang="en-US" dirty="0"/>
              <a:t>Although these canaries protect the control data from being altered by clobbered pointers, they do not protect any other data or the pointers themselves. Function pointers especially are a problem here, as they can be overflowed into and will execute </a:t>
            </a:r>
            <a:r>
              <a:rPr lang="en-US" dirty="0" err="1"/>
              <a:t>shellcode</a:t>
            </a:r>
            <a:r>
              <a:rPr lang="en-US" dirty="0"/>
              <a:t> when called</a:t>
            </a:r>
          </a:p>
        </p:txBody>
      </p:sp>
      <p:sp>
        <p:nvSpPr>
          <p:cNvPr id="4" name="Slide Number Placeholder 3"/>
          <p:cNvSpPr>
            <a:spLocks noGrp="1"/>
          </p:cNvSpPr>
          <p:nvPr>
            <p:ph type="sldNum" sz="quarter" idx="10"/>
          </p:nvPr>
        </p:nvSpPr>
        <p:spPr/>
        <p:txBody>
          <a:bodyPr/>
          <a:lstStyle/>
          <a:p>
            <a:fld id="{18631174-1C9F-49AB-BD57-57B9F629DC86}" type="slidenum">
              <a:rPr lang="en-US" smtClean="0"/>
              <a:t>183</a:t>
            </a:fld>
            <a:endParaRPr lang="en-US"/>
          </a:p>
        </p:txBody>
      </p:sp>
    </p:spTree>
    <p:extLst>
      <p:ext uri="{BB962C8B-B14F-4D97-AF65-F5344CB8AC3E}">
        <p14:creationId xmlns:p14="http://schemas.microsoft.com/office/powerpoint/2010/main" val="2317921997"/>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Windows 8 allows “Force ASLR” – randomize DLLs that aren’t compiled with ASLR support</a:t>
            </a:r>
          </a:p>
        </p:txBody>
      </p:sp>
      <p:sp>
        <p:nvSpPr>
          <p:cNvPr id="4" name="Slide Number Placeholder 3"/>
          <p:cNvSpPr>
            <a:spLocks noGrp="1"/>
          </p:cNvSpPr>
          <p:nvPr>
            <p:ph type="sldNum" sz="quarter" idx="10"/>
          </p:nvPr>
        </p:nvSpPr>
        <p:spPr/>
        <p:txBody>
          <a:bodyPr/>
          <a:lstStyle/>
          <a:p>
            <a:fld id="{18631174-1C9F-49AB-BD57-57B9F629DC86}" type="slidenum">
              <a:rPr lang="en-US" smtClean="0"/>
              <a:t>184</a:t>
            </a:fld>
            <a:endParaRPr lang="en-US"/>
          </a:p>
        </p:txBody>
      </p:sp>
    </p:spTree>
    <p:extLst>
      <p:ext uri="{BB962C8B-B14F-4D97-AF65-F5344CB8AC3E}">
        <p14:creationId xmlns:p14="http://schemas.microsoft.com/office/powerpoint/2010/main" val="36800211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Number of ways a buffer overflow can be</a:t>
            </a:r>
            <a:r>
              <a:rPr lang="en-US" baseline="0" dirty="0"/>
              <a:t> manifest</a:t>
            </a:r>
          </a:p>
          <a:p>
            <a:r>
              <a:rPr lang="en-US" baseline="0" dirty="0"/>
              <a:t>Indirect Pointer Overwriting was introduced to get around some mitigations of stack-based overflows</a:t>
            </a:r>
          </a:p>
          <a:p>
            <a:r>
              <a:rPr lang="en-US" baseline="0" dirty="0"/>
              <a:t>Overflows in other memory segments – data segments, static and dynamic variables</a:t>
            </a:r>
          </a:p>
          <a:p>
            <a:endParaRPr lang="en-US" dirty="0"/>
          </a:p>
        </p:txBody>
      </p:sp>
      <p:sp>
        <p:nvSpPr>
          <p:cNvPr id="4" name="Slide Number Placeholder 3"/>
          <p:cNvSpPr>
            <a:spLocks noGrp="1"/>
          </p:cNvSpPr>
          <p:nvPr>
            <p:ph type="sldNum" sz="quarter" idx="10"/>
          </p:nvPr>
        </p:nvSpPr>
        <p:spPr/>
        <p:txBody>
          <a:bodyPr/>
          <a:lstStyle/>
          <a:p>
            <a:fld id="{18631174-1C9F-49AB-BD57-57B9F629DC86}" type="slidenum">
              <a:rPr lang="en-US" smtClean="0"/>
              <a:t>44</a:t>
            </a:fld>
            <a:endParaRPr lang="en-US"/>
          </a:p>
        </p:txBody>
      </p:sp>
    </p:spTree>
    <p:extLst>
      <p:ext uri="{BB962C8B-B14F-4D97-AF65-F5344CB8AC3E}">
        <p14:creationId xmlns:p14="http://schemas.microsoft.com/office/powerpoint/2010/main" val="2149008170"/>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heap spray does not actually exploit any security issues but it can be used to make a security issue easier to exploit. A heap spray by itself cannot be used to break any security boundaries: a separate security issue is needed.</a:t>
            </a:r>
          </a:p>
          <a:p>
            <a:endParaRPr lang="en-US" dirty="0"/>
          </a:p>
          <a:p>
            <a:r>
              <a:rPr lang="en-US" dirty="0"/>
              <a:t>Exploiting security issues is often hard because various factors can influence this process. Chance alignments of memory and timing introduce a lot of randomness (from the attacker's point of view). A heap spray can be used to introduce a large amount of order to compensate for this and increase the chances of successful exploitation. Heap sprays take advantage of the fact that on most architectures and operating systems, the start location of large heap allocations is predictable and consecutive allocations are roughly sequential. This means that the sprayed heap will roughly be in the same location each and every time the heap spray is run.</a:t>
            </a:r>
          </a:p>
          <a:p>
            <a:endParaRPr lang="en-US" dirty="0"/>
          </a:p>
          <a:p>
            <a:r>
              <a:rPr lang="en-US" dirty="0"/>
              <a:t>Exploits often use specific bytes to spray the heap, as the data stored on the heap serves multiple roles. During exploitation of a security issue, the application code can often be made to read an address from an arbitrary location in memory. This address is then used by the code as the address of a function to execute. If the exploit can force the application to read this address from the sprayed heap, it can control the flow of execution when the code uses that address as a function pointer and redirect it to the sprayed heap. If the exploit succeeds in redirecting control flow to the sprayed heap, the bytes there will be executed, allowing the exploit to perform whatever actions the attacker wants. Therefore, the bytes on the heap are restricted to represent valid addresses within the heap spray itself, holding valid instructions for the target architecture, so the application will not crash. It is therefore common to spray with a single byte that translates to both a valid address and a NOP instruction on the target architecture. This allows the heap spray to function as a very large NOP sled.</a:t>
            </a:r>
          </a:p>
        </p:txBody>
      </p:sp>
      <p:sp>
        <p:nvSpPr>
          <p:cNvPr id="4" name="Slide Number Placeholder 3"/>
          <p:cNvSpPr>
            <a:spLocks noGrp="1"/>
          </p:cNvSpPr>
          <p:nvPr>
            <p:ph type="sldNum" sz="quarter" idx="10"/>
          </p:nvPr>
        </p:nvSpPr>
        <p:spPr/>
        <p:txBody>
          <a:bodyPr/>
          <a:lstStyle/>
          <a:p>
            <a:fld id="{18631174-1C9F-49AB-BD57-57B9F629DC86}" type="slidenum">
              <a:rPr lang="en-US" smtClean="0"/>
              <a:t>185</a:t>
            </a:fld>
            <a:endParaRPr lang="en-US"/>
          </a:p>
        </p:txBody>
      </p:sp>
    </p:spTree>
    <p:extLst>
      <p:ext uri="{BB962C8B-B14F-4D97-AF65-F5344CB8AC3E}">
        <p14:creationId xmlns:p14="http://schemas.microsoft.com/office/powerpoint/2010/main" val="3898249286"/>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Dnmalloc</a:t>
            </a:r>
            <a:r>
              <a:rPr lang="en-US" dirty="0"/>
              <a:t> is an allocator that keeps heap management data separate from the heap itself. As a result, </a:t>
            </a:r>
            <a:r>
              <a:rPr lang="en-US" dirty="0" err="1"/>
              <a:t>dnmalloc</a:t>
            </a:r>
            <a:r>
              <a:rPr lang="en-US" dirty="0"/>
              <a:t> is not vulnerable to corruption of the heap management information by heap buffer overflows or double free errors.</a:t>
            </a:r>
          </a:p>
          <a:p>
            <a:endParaRPr lang="en-US" dirty="0"/>
          </a:p>
          <a:p>
            <a:r>
              <a:rPr lang="en-US" dirty="0" err="1"/>
              <a:t>Dnmalloc</a:t>
            </a:r>
            <a:r>
              <a:rPr lang="en-US" dirty="0"/>
              <a:t> is as fast, or sometimes faster than, the GNU </a:t>
            </a:r>
            <a:r>
              <a:rPr lang="en-US" dirty="0" err="1"/>
              <a:t>libc</a:t>
            </a:r>
            <a:r>
              <a:rPr lang="en-US" dirty="0"/>
              <a:t> allocator (which is based on </a:t>
            </a:r>
            <a:r>
              <a:rPr lang="en-US" dirty="0" err="1"/>
              <a:t>ptmalloc</a:t>
            </a:r>
            <a:r>
              <a:rPr lang="en-US" dirty="0"/>
              <a:t>)</a:t>
            </a:r>
          </a:p>
        </p:txBody>
      </p:sp>
      <p:sp>
        <p:nvSpPr>
          <p:cNvPr id="4" name="Slide Number Placeholder 3"/>
          <p:cNvSpPr>
            <a:spLocks noGrp="1"/>
          </p:cNvSpPr>
          <p:nvPr>
            <p:ph type="sldNum" sz="quarter" idx="10"/>
          </p:nvPr>
        </p:nvSpPr>
        <p:spPr/>
        <p:txBody>
          <a:bodyPr/>
          <a:lstStyle/>
          <a:p>
            <a:fld id="{18631174-1C9F-49AB-BD57-57B9F629DC86}" type="slidenum">
              <a:rPr lang="en-US" smtClean="0"/>
              <a:t>188</a:t>
            </a:fld>
            <a:endParaRPr lang="en-US"/>
          </a:p>
        </p:txBody>
      </p:sp>
    </p:spTree>
    <p:extLst>
      <p:ext uri="{BB962C8B-B14F-4D97-AF65-F5344CB8AC3E}">
        <p14:creationId xmlns:p14="http://schemas.microsoft.com/office/powerpoint/2010/main" val="1539133628"/>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Separate the stacks based on the type of data</a:t>
            </a:r>
            <a:r>
              <a:rPr lang="en-US" baseline="0" dirty="0"/>
              <a:t> stored there.</a:t>
            </a:r>
          </a:p>
          <a:p>
            <a:r>
              <a:rPr lang="en-US" baseline="0" dirty="0"/>
              <a:t>Guard pages are pages that have no permissions set – if you touch a Guard Page it </a:t>
            </a:r>
            <a:r>
              <a:rPr lang="en-US" baseline="0" dirty="0" err="1"/>
              <a:t>wil</a:t>
            </a:r>
            <a:r>
              <a:rPr lang="en-US" baseline="0" dirty="0"/>
              <a:t> crash the program</a:t>
            </a:r>
            <a:endParaRPr lang="en-US" dirty="0"/>
          </a:p>
        </p:txBody>
      </p:sp>
      <p:sp>
        <p:nvSpPr>
          <p:cNvPr id="4" name="Slide Number Placeholder 3"/>
          <p:cNvSpPr>
            <a:spLocks noGrp="1"/>
          </p:cNvSpPr>
          <p:nvPr>
            <p:ph type="sldNum" sz="quarter" idx="10"/>
          </p:nvPr>
        </p:nvSpPr>
        <p:spPr/>
        <p:txBody>
          <a:bodyPr/>
          <a:lstStyle/>
          <a:p>
            <a:fld id="{18631174-1C9F-49AB-BD57-57B9F629DC86}" type="slidenum">
              <a:rPr lang="en-US" smtClean="0"/>
              <a:t>190</a:t>
            </a:fld>
            <a:endParaRPr lang="en-US"/>
          </a:p>
        </p:txBody>
      </p:sp>
    </p:spTree>
    <p:extLst>
      <p:ext uri="{BB962C8B-B14F-4D97-AF65-F5344CB8AC3E}">
        <p14:creationId xmlns:p14="http://schemas.microsoft.com/office/powerpoint/2010/main" val="3832590771"/>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8631174-1C9F-49AB-BD57-57B9F629DC86}" type="slidenum">
              <a:rPr lang="en-US" smtClean="0"/>
              <a:t>192</a:t>
            </a:fld>
            <a:endParaRPr lang="en-US"/>
          </a:p>
        </p:txBody>
      </p:sp>
    </p:spTree>
    <p:extLst>
      <p:ext uri="{BB962C8B-B14F-4D97-AF65-F5344CB8AC3E}">
        <p14:creationId xmlns:p14="http://schemas.microsoft.com/office/powerpoint/2010/main" val="1601969734"/>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8631174-1C9F-49AB-BD57-57B9F629DC86}" type="slidenum">
              <a:rPr lang="en-US" smtClean="0"/>
              <a:t>193</a:t>
            </a:fld>
            <a:endParaRPr lang="en-US"/>
          </a:p>
        </p:txBody>
      </p:sp>
    </p:spTree>
    <p:extLst>
      <p:ext uri="{BB962C8B-B14F-4D97-AF65-F5344CB8AC3E}">
        <p14:creationId xmlns:p14="http://schemas.microsoft.com/office/powerpoint/2010/main" val="1601969734"/>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8631174-1C9F-49AB-BD57-57B9F629DC86}" type="slidenum">
              <a:rPr lang="en-US" smtClean="0"/>
              <a:t>195</a:t>
            </a:fld>
            <a:endParaRPr lang="en-US"/>
          </a:p>
        </p:txBody>
      </p:sp>
    </p:spTree>
    <p:extLst>
      <p:ext uri="{BB962C8B-B14F-4D97-AF65-F5344CB8AC3E}">
        <p14:creationId xmlns:p14="http://schemas.microsoft.com/office/powerpoint/2010/main" val="16019697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ntent Slide - 1 Col">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a:xfrm>
            <a:off x="5892799" y="6505044"/>
            <a:ext cx="2895600" cy="246221"/>
          </a:xfrm>
          <a:prstGeom prst="rect">
            <a:avLst/>
          </a:prstGeom>
        </p:spPr>
        <p:txBody>
          <a:bodyPr/>
          <a:lstStyle>
            <a:lvl1pPr algn="r">
              <a:defRPr sz="1200" b="1">
                <a:solidFill>
                  <a:srgbClr val="FFFFFF"/>
                </a:solidFill>
              </a:defRPr>
            </a:lvl1pPr>
          </a:lstStyle>
          <a:p>
            <a:pPr defTabSz="457200"/>
            <a:r>
              <a:rPr lang="en-US" dirty="0"/>
              <a:t>PRESENTATION TITLE</a:t>
            </a:r>
          </a:p>
        </p:txBody>
      </p:sp>
      <p:sp>
        <p:nvSpPr>
          <p:cNvPr id="6" name="Slide Number Placeholder 5"/>
          <p:cNvSpPr>
            <a:spLocks noGrp="1"/>
          </p:cNvSpPr>
          <p:nvPr>
            <p:ph type="sldNum" sz="quarter" idx="12"/>
          </p:nvPr>
        </p:nvSpPr>
        <p:spPr>
          <a:xfrm>
            <a:off x="8686800" y="6505044"/>
            <a:ext cx="372531" cy="246221"/>
          </a:xfrm>
          <a:prstGeom prst="rect">
            <a:avLst/>
          </a:prstGeom>
        </p:spPr>
        <p:txBody>
          <a:bodyPr/>
          <a:lstStyle>
            <a:lvl1pPr>
              <a:defRPr sz="1200" b="1">
                <a:solidFill>
                  <a:srgbClr val="F3B329"/>
                </a:solidFill>
                <a:latin typeface="+mn-lt"/>
              </a:defRPr>
            </a:lvl1pPr>
          </a:lstStyle>
          <a:p>
            <a:pPr defTabSz="457200"/>
            <a:fld id="{F0E313D9-E573-5747-B7EA-62F4243B84E7}" type="slidenum">
              <a:rPr lang="en-US" smtClean="0"/>
              <a:pPr defTabSz="457200"/>
              <a:t>‹#›</a:t>
            </a:fld>
            <a:endParaRPr lang="en-US" dirty="0"/>
          </a:p>
        </p:txBody>
      </p:sp>
      <p:sp>
        <p:nvSpPr>
          <p:cNvPr id="9" name="Title Placeholder 1"/>
          <p:cNvSpPr>
            <a:spLocks noGrp="1"/>
          </p:cNvSpPr>
          <p:nvPr>
            <p:ph type="title" hasCustomPrompt="1"/>
          </p:nvPr>
        </p:nvSpPr>
        <p:spPr>
          <a:xfrm>
            <a:off x="457200" y="434091"/>
            <a:ext cx="8229600" cy="523220"/>
          </a:xfrm>
          <a:prstGeom prst="rect">
            <a:avLst/>
          </a:prstGeom>
        </p:spPr>
        <p:txBody>
          <a:bodyPr vert="horz" lIns="91440" tIns="45720" rIns="91440" bIns="45720" rtlCol="0" anchor="ctr">
            <a:spAutoFit/>
          </a:bodyPr>
          <a:lstStyle>
            <a:lvl1pPr>
              <a:defRPr/>
            </a:lvl1pPr>
          </a:lstStyle>
          <a:p>
            <a:r>
              <a:rPr lang="en-US" dirty="0"/>
              <a:t>CLICK TO ADD TITLE</a:t>
            </a:r>
          </a:p>
        </p:txBody>
      </p:sp>
      <p:sp>
        <p:nvSpPr>
          <p:cNvPr id="12" name="Content Placeholder 11"/>
          <p:cNvSpPr>
            <a:spLocks noGrp="1"/>
          </p:cNvSpPr>
          <p:nvPr>
            <p:ph sz="quarter" idx="13"/>
          </p:nvPr>
        </p:nvSpPr>
        <p:spPr>
          <a:xfrm>
            <a:off x="457200" y="2665918"/>
            <a:ext cx="7899400" cy="1877437"/>
          </a:xfrm>
        </p:spPr>
        <p:txBody>
          <a:bodyPr>
            <a:spAutoFit/>
          </a:bodyPr>
          <a:lstStyle>
            <a:lvl4pPr marL="1600200" indent="-228600">
              <a:buClr>
                <a:srgbClr val="D02124"/>
              </a:buClr>
              <a:buSzPct val="60000"/>
              <a:buFont typeface="Courier New"/>
              <a:buChar char="o"/>
              <a:defRPr/>
            </a:lvl4pPr>
            <a:lvl5pPr marL="2057400" indent="-228600">
              <a:buClr>
                <a:srgbClr val="D02124"/>
              </a:buClr>
              <a:buSzPct val="80000"/>
              <a:buFont typeface="Lucida Grande"/>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11"/>
          <p:cNvSpPr>
            <a:spLocks noGrp="1"/>
          </p:cNvSpPr>
          <p:nvPr>
            <p:ph sz="quarter" idx="14" hasCustomPrompt="1"/>
          </p:nvPr>
        </p:nvSpPr>
        <p:spPr>
          <a:xfrm>
            <a:off x="457200" y="892729"/>
            <a:ext cx="7899400" cy="338554"/>
          </a:xfrm>
        </p:spPr>
        <p:txBody>
          <a:bodyPr>
            <a:spAutoFit/>
          </a:bodyPr>
          <a:lstStyle>
            <a:lvl1pPr marL="0" indent="0">
              <a:buNone/>
              <a:defRPr sz="1600" baseline="0">
                <a:solidFill>
                  <a:srgbClr val="5A5A5F"/>
                </a:solidFill>
              </a:defRPr>
            </a:lvl1pPr>
            <a:lvl4pPr marL="1600200" indent="-228600">
              <a:buClr>
                <a:srgbClr val="D02124"/>
              </a:buClr>
              <a:buSzPct val="60000"/>
              <a:buFont typeface="Courier New"/>
              <a:buChar char="o"/>
              <a:defRPr/>
            </a:lvl4pPr>
            <a:lvl5pPr marL="2057400" indent="-228600">
              <a:buClr>
                <a:srgbClr val="D02124"/>
              </a:buClr>
              <a:buSzPct val="80000"/>
              <a:buFont typeface="Lucida Grande"/>
              <a:buChar char="-"/>
              <a:defRPr/>
            </a:lvl5pPr>
          </a:lstStyle>
          <a:p>
            <a:pPr lvl="0"/>
            <a:r>
              <a:rPr lang="en-US" sz="1600" dirty="0"/>
              <a:t>Click to edit slide subtitle.</a:t>
            </a:r>
            <a:endParaRPr lang="en-US" dirty="0"/>
          </a:p>
        </p:txBody>
      </p:sp>
    </p:spTree>
    <p:extLst>
      <p:ext uri="{BB962C8B-B14F-4D97-AF65-F5344CB8AC3E}">
        <p14:creationId xmlns:p14="http://schemas.microsoft.com/office/powerpoint/2010/main" val="18397482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3A7F217E-F31F-4E1B-9C73-28A6B1E26686}" type="datetimeFigureOut">
              <a:rPr lang="en-US" smtClean="0"/>
              <a:t>2/1/2022</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6E053E3D-2CDF-43E2-A088-E48645FB22C5}" type="slidenum">
              <a:rPr lang="en-US" smtClean="0"/>
              <a:t>‹#›</a:t>
            </a:fld>
            <a:endParaRPr lang="en-US"/>
          </a:p>
        </p:txBody>
      </p:sp>
    </p:spTree>
    <p:extLst>
      <p:ext uri="{BB962C8B-B14F-4D97-AF65-F5344CB8AC3E}">
        <p14:creationId xmlns:p14="http://schemas.microsoft.com/office/powerpoint/2010/main" val="5870297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1162050" y="6243638"/>
            <a:ext cx="1905000" cy="457200"/>
          </a:xfrm>
          <a:prstGeom prst="rect">
            <a:avLst/>
          </a:prstGeom>
        </p:spPr>
        <p:txBody>
          <a:bodyPr/>
          <a:lstStyle>
            <a:lvl1pPr>
              <a:defRPr/>
            </a:lvl1pPr>
          </a:lstStyle>
          <a:p>
            <a:endParaRPr lang="en-US"/>
          </a:p>
        </p:txBody>
      </p:sp>
      <p:sp>
        <p:nvSpPr>
          <p:cNvPr id="3" name="Footer Placeholder 2"/>
          <p:cNvSpPr>
            <a:spLocks noGrp="1"/>
          </p:cNvSpPr>
          <p:nvPr>
            <p:ph type="ftr" sz="quarter" idx="11"/>
          </p:nvPr>
        </p:nvSpPr>
        <p:spPr>
          <a:xfrm>
            <a:off x="3657600" y="6243638"/>
            <a:ext cx="2895600" cy="457200"/>
          </a:xfrm>
          <a:prstGeom prst="rect">
            <a:avLst/>
          </a:prstGeom>
        </p:spPr>
        <p:txBody>
          <a:bodyPr/>
          <a:lstStyle>
            <a:lvl1pPr>
              <a:defRPr/>
            </a:lvl1pPr>
          </a:lstStyle>
          <a:p>
            <a:endParaRPr lang="en-US"/>
          </a:p>
        </p:txBody>
      </p:sp>
      <p:sp>
        <p:nvSpPr>
          <p:cNvPr id="4" name="Slide Number Placeholder 3"/>
          <p:cNvSpPr>
            <a:spLocks noGrp="1"/>
          </p:cNvSpPr>
          <p:nvPr>
            <p:ph type="sldNum" sz="quarter" idx="12"/>
          </p:nvPr>
        </p:nvSpPr>
        <p:spPr>
          <a:xfrm>
            <a:off x="7042150" y="6243638"/>
            <a:ext cx="1905000" cy="457200"/>
          </a:xfrm>
          <a:prstGeom prst="rect">
            <a:avLst/>
          </a:prstGeom>
        </p:spPr>
        <p:txBody>
          <a:bodyPr/>
          <a:lstStyle>
            <a:lvl1pPr>
              <a:defRPr/>
            </a:lvl1pPr>
          </a:lstStyle>
          <a:p>
            <a:fld id="{FCCF7B2C-A6FB-4D31-8AA8-A8D4ACFB4C3B}" type="slidenum">
              <a:rPr lang="en-US"/>
              <a:pPr/>
              <a:t>‹#›</a:t>
            </a:fld>
            <a:endParaRPr lang="en-US"/>
          </a:p>
        </p:txBody>
      </p:sp>
    </p:spTree>
    <p:extLst>
      <p:ext uri="{BB962C8B-B14F-4D97-AF65-F5344CB8AC3E}">
        <p14:creationId xmlns:p14="http://schemas.microsoft.com/office/powerpoint/2010/main" val="12272575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665778" y="898825"/>
            <a:ext cx="4936744" cy="1470025"/>
          </a:xfrm>
        </p:spPr>
        <p:txBody>
          <a:bodyPr anchor="t" anchorCtr="0">
            <a:noAutofit/>
          </a:bodyPr>
          <a:lstStyle>
            <a:lvl1pPr algn="r">
              <a:defRPr sz="3600" baseline="0">
                <a:solidFill>
                  <a:schemeClr val="bg1"/>
                </a:solidFill>
                <a:latin typeface="Gotham-Book"/>
              </a:defRPr>
            </a:lvl1pPr>
          </a:lstStyle>
          <a:p>
            <a:r>
              <a:rPr lang="en-US" dirty="0" smtClean="0"/>
              <a:t>Click to edit Master Title</a:t>
            </a:r>
            <a:endParaRPr lang="en-US" dirty="0"/>
          </a:p>
        </p:txBody>
      </p:sp>
      <p:sp>
        <p:nvSpPr>
          <p:cNvPr id="3" name="Subtitle 2"/>
          <p:cNvSpPr>
            <a:spLocks noGrp="1"/>
          </p:cNvSpPr>
          <p:nvPr>
            <p:ph type="subTitle" idx="1" hasCustomPrompt="1"/>
          </p:nvPr>
        </p:nvSpPr>
        <p:spPr>
          <a:xfrm>
            <a:off x="3579184" y="2368848"/>
            <a:ext cx="5023338" cy="1122032"/>
          </a:xfrm>
        </p:spPr>
        <p:txBody>
          <a:bodyPr>
            <a:normAutofit/>
          </a:bodyPr>
          <a:lstStyle>
            <a:lvl1pPr marL="0" indent="0" algn="r">
              <a:buNone/>
              <a:defRPr sz="1200" cap="all" baseline="0">
                <a:solidFill>
                  <a:schemeClr val="tx1">
                    <a:lumMod val="65000"/>
                    <a:lumOff val="35000"/>
                  </a:schemeClr>
                </a:solidFill>
                <a:latin typeface="Gotham-Medium"/>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dirty="0" smtClean="0"/>
              <a:t>Name of presenter</a:t>
            </a:r>
            <a:endParaRPr lang="en-US" dirty="0"/>
          </a:p>
        </p:txBody>
      </p:sp>
      <p:sp>
        <p:nvSpPr>
          <p:cNvPr id="4" name="Date Placeholder 3"/>
          <p:cNvSpPr>
            <a:spLocks noGrp="1"/>
          </p:cNvSpPr>
          <p:nvPr>
            <p:ph type="dt" sz="half" idx="10"/>
          </p:nvPr>
        </p:nvSpPr>
        <p:spPr/>
        <p:txBody>
          <a:bodyPr/>
          <a:lstStyle/>
          <a:p>
            <a:fld id="{B46A8BA3-0F37-AA49-95E8-82C1CABE9353}" type="datetimeFigureOut">
              <a:rPr lang="en-US" smtClean="0"/>
              <a:t>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D3FD53-BAF0-134B-87AB-03C5D39B7FAC}" type="slidenum">
              <a:rPr lang="en-US" smtClean="0"/>
              <a:t>‹#›</a:t>
            </a:fld>
            <a:endParaRPr lang="en-US"/>
          </a:p>
        </p:txBody>
      </p:sp>
    </p:spTree>
    <p:extLst>
      <p:ext uri="{BB962C8B-B14F-4D97-AF65-F5344CB8AC3E}">
        <p14:creationId xmlns:p14="http://schemas.microsoft.com/office/powerpoint/2010/main" val="390812464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subhead and text">
    <p:bg>
      <p:bgPr>
        <a:blipFill rotWithShape="1">
          <a:blip r:embed="rId2"/>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457200" y="2149230"/>
            <a:ext cx="8115526" cy="3957395"/>
          </a:xfrm>
        </p:spPr>
        <p:txBody>
          <a:bodyPr/>
          <a:lstStyle>
            <a:lvl1pPr marL="0" indent="0">
              <a:buFontTx/>
              <a:buNone/>
              <a:defRPr sz="2250">
                <a:solidFill>
                  <a:srgbClr val="FF0000"/>
                </a:solidFill>
                <a:latin typeface="Gotham-Book"/>
              </a:defRPr>
            </a:lvl1pPr>
            <a:lvl2pPr marL="0" indent="0">
              <a:spcBef>
                <a:spcPts val="36"/>
              </a:spcBef>
              <a:buFontTx/>
              <a:buNone/>
              <a:defRPr sz="2025">
                <a:latin typeface="Gotham-Book"/>
              </a:defRPr>
            </a:lvl2pPr>
          </a:lstStyle>
          <a:p>
            <a:pPr lvl="0"/>
            <a:r>
              <a:rPr lang="en-US" dirty="0" smtClean="0"/>
              <a:t>Click to edit subhead text</a:t>
            </a:r>
          </a:p>
          <a:p>
            <a:pPr lvl="1"/>
            <a:r>
              <a:rPr lang="en-US" dirty="0" smtClean="0"/>
              <a:t>Paragraph text</a:t>
            </a:r>
          </a:p>
        </p:txBody>
      </p:sp>
      <p:sp>
        <p:nvSpPr>
          <p:cNvPr id="5" name="Footer Placeholder 4"/>
          <p:cNvSpPr>
            <a:spLocks noGrp="1"/>
          </p:cNvSpPr>
          <p:nvPr>
            <p:ph type="ftr" sz="quarter" idx="11"/>
          </p:nvPr>
        </p:nvSpPr>
        <p:spPr>
          <a:xfrm>
            <a:off x="457200" y="6173789"/>
            <a:ext cx="5562600" cy="365125"/>
          </a:xfrm>
        </p:spPr>
        <p:txBody>
          <a:bodyPr/>
          <a:lstStyle/>
          <a:p>
            <a:endParaRPr lang="en-US" dirty="0"/>
          </a:p>
        </p:txBody>
      </p:sp>
      <p:sp>
        <p:nvSpPr>
          <p:cNvPr id="10" name="Title 9"/>
          <p:cNvSpPr>
            <a:spLocks noGrp="1"/>
          </p:cNvSpPr>
          <p:nvPr>
            <p:ph type="title" hasCustomPrompt="1"/>
          </p:nvPr>
        </p:nvSpPr>
        <p:spPr>
          <a:xfrm>
            <a:off x="457202" y="274638"/>
            <a:ext cx="8115526" cy="1133600"/>
          </a:xfrm>
        </p:spPr>
        <p:txBody>
          <a:bodyPr anchor="b" anchorCtr="0"/>
          <a:lstStyle>
            <a:lvl1pPr algn="r">
              <a:defRPr/>
            </a:lvl1pPr>
          </a:lstStyle>
          <a:p>
            <a:r>
              <a:rPr lang="en-US" dirty="0" smtClean="0"/>
              <a:t>Click to edit headline</a:t>
            </a:r>
            <a:endParaRPr lang="en-US" dirty="0"/>
          </a:p>
        </p:txBody>
      </p:sp>
    </p:spTree>
    <p:extLst>
      <p:ext uri="{BB962C8B-B14F-4D97-AF65-F5344CB8AC3E}">
        <p14:creationId xmlns:p14="http://schemas.microsoft.com/office/powerpoint/2010/main" val="3229759233"/>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subhead, text and right image">
    <p:bg>
      <p:bgPr>
        <a:blipFill rotWithShape="1">
          <a:blip r:embed="rId2"/>
          <a:stretch>
            <a:fillRect/>
          </a:stretch>
        </a:blipFill>
        <a:effectLst/>
      </p:bgPr>
    </p:bg>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a:xfrm>
            <a:off x="457200" y="6173789"/>
            <a:ext cx="5562600" cy="365125"/>
          </a:xfrm>
        </p:spPr>
        <p:txBody>
          <a:bodyPr/>
          <a:lstStyle/>
          <a:p>
            <a:endParaRPr lang="en-US" dirty="0"/>
          </a:p>
        </p:txBody>
      </p:sp>
      <p:sp>
        <p:nvSpPr>
          <p:cNvPr id="10" name="Content Placeholder 2"/>
          <p:cNvSpPr>
            <a:spLocks noGrp="1"/>
          </p:cNvSpPr>
          <p:nvPr>
            <p:ph idx="1" hasCustomPrompt="1"/>
          </p:nvPr>
        </p:nvSpPr>
        <p:spPr>
          <a:xfrm>
            <a:off x="457200" y="2149232"/>
            <a:ext cx="8115526" cy="544897"/>
          </a:xfrm>
        </p:spPr>
        <p:txBody>
          <a:bodyPr/>
          <a:lstStyle>
            <a:lvl1pPr marL="0" indent="0">
              <a:buFontTx/>
              <a:buNone/>
              <a:defRPr sz="2250">
                <a:solidFill>
                  <a:srgbClr val="FF0000"/>
                </a:solidFill>
                <a:latin typeface="Gotham-Book"/>
              </a:defRPr>
            </a:lvl1pPr>
            <a:lvl2pPr marL="0" indent="0">
              <a:spcBef>
                <a:spcPts val="36"/>
              </a:spcBef>
              <a:buFontTx/>
              <a:buNone/>
              <a:defRPr sz="2025">
                <a:latin typeface="Gotham-Book"/>
              </a:defRPr>
            </a:lvl2pPr>
          </a:lstStyle>
          <a:p>
            <a:pPr lvl="0"/>
            <a:r>
              <a:rPr lang="en-US" dirty="0" smtClean="0"/>
              <a:t>Click to edit subhead text</a:t>
            </a:r>
          </a:p>
        </p:txBody>
      </p:sp>
      <p:sp>
        <p:nvSpPr>
          <p:cNvPr id="11" name="Content Placeholder 2"/>
          <p:cNvSpPr>
            <a:spLocks noGrp="1"/>
          </p:cNvSpPr>
          <p:nvPr>
            <p:ph idx="12" hasCustomPrompt="1"/>
          </p:nvPr>
        </p:nvSpPr>
        <p:spPr>
          <a:xfrm>
            <a:off x="4579816" y="2686567"/>
            <a:ext cx="3992910" cy="3253127"/>
          </a:xfrm>
        </p:spPr>
        <p:txBody>
          <a:bodyPr>
            <a:normAutofit/>
          </a:bodyPr>
          <a:lstStyle>
            <a:lvl1pPr marL="0" indent="0">
              <a:buFontTx/>
              <a:buNone/>
              <a:defRPr sz="2025">
                <a:solidFill>
                  <a:schemeClr val="tx1"/>
                </a:solidFill>
                <a:latin typeface="Gotham-Book"/>
              </a:defRPr>
            </a:lvl1pPr>
            <a:lvl2pPr marL="0" indent="0">
              <a:spcBef>
                <a:spcPts val="36"/>
              </a:spcBef>
              <a:buFontTx/>
              <a:buNone/>
              <a:defRPr sz="2025">
                <a:latin typeface="Gotham-Book"/>
              </a:defRPr>
            </a:lvl2pPr>
          </a:lstStyle>
          <a:p>
            <a:pPr lvl="0"/>
            <a:r>
              <a:rPr lang="en-US" dirty="0" smtClean="0"/>
              <a:t>Paragraph text</a:t>
            </a:r>
          </a:p>
        </p:txBody>
      </p:sp>
      <p:sp>
        <p:nvSpPr>
          <p:cNvPr id="12" name="Picture Placeholder 2"/>
          <p:cNvSpPr>
            <a:spLocks noGrp="1"/>
          </p:cNvSpPr>
          <p:nvPr>
            <p:ph type="pic" idx="13"/>
          </p:nvPr>
        </p:nvSpPr>
        <p:spPr>
          <a:xfrm>
            <a:off x="457201" y="2830894"/>
            <a:ext cx="3672704" cy="3108798"/>
          </a:xfrm>
          <a:solidFill>
            <a:schemeClr val="accent4"/>
          </a:solidFill>
        </p:spPr>
        <p:txBody>
          <a:bodyPr>
            <a:normAutofit/>
          </a:bodyPr>
          <a:lstStyle>
            <a:lvl1pPr marL="0" indent="0">
              <a:buNone/>
              <a:defRPr sz="135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smtClean="0"/>
              <a:t>Drag picture to placeholder or click icon to add</a:t>
            </a:r>
            <a:endParaRPr lang="en-US" dirty="0"/>
          </a:p>
        </p:txBody>
      </p:sp>
      <p:sp>
        <p:nvSpPr>
          <p:cNvPr id="8" name="Title 9"/>
          <p:cNvSpPr>
            <a:spLocks noGrp="1"/>
          </p:cNvSpPr>
          <p:nvPr>
            <p:ph type="title" hasCustomPrompt="1"/>
          </p:nvPr>
        </p:nvSpPr>
        <p:spPr>
          <a:xfrm>
            <a:off x="457202" y="274638"/>
            <a:ext cx="8115526" cy="1133600"/>
          </a:xfrm>
        </p:spPr>
        <p:txBody>
          <a:bodyPr anchor="b" anchorCtr="0"/>
          <a:lstStyle>
            <a:lvl1pPr algn="r">
              <a:defRPr/>
            </a:lvl1pPr>
          </a:lstStyle>
          <a:p>
            <a:r>
              <a:rPr lang="en-US" dirty="0" smtClean="0"/>
              <a:t>Click to edit headline</a:t>
            </a:r>
            <a:endParaRPr lang="en-US" dirty="0"/>
          </a:p>
        </p:txBody>
      </p:sp>
    </p:spTree>
    <p:extLst>
      <p:ext uri="{BB962C8B-B14F-4D97-AF65-F5344CB8AC3E}">
        <p14:creationId xmlns:p14="http://schemas.microsoft.com/office/powerpoint/2010/main" val="1779527404"/>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1_Title, subhead, text and left  image">
    <p:bg>
      <p:bgPr>
        <a:blipFill rotWithShape="1">
          <a:blip r:embed="rId2"/>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457200" y="2149232"/>
            <a:ext cx="8115526" cy="544897"/>
          </a:xfrm>
        </p:spPr>
        <p:txBody>
          <a:bodyPr/>
          <a:lstStyle>
            <a:lvl1pPr marL="0" indent="0">
              <a:buFontTx/>
              <a:buNone/>
              <a:defRPr sz="2250">
                <a:solidFill>
                  <a:srgbClr val="FF0000"/>
                </a:solidFill>
                <a:latin typeface="Gotham-Book"/>
              </a:defRPr>
            </a:lvl1pPr>
            <a:lvl2pPr marL="0" indent="0">
              <a:spcBef>
                <a:spcPts val="36"/>
              </a:spcBef>
              <a:buFontTx/>
              <a:buNone/>
              <a:defRPr sz="2025">
                <a:latin typeface="Gotham-Book"/>
              </a:defRPr>
            </a:lvl2pPr>
          </a:lstStyle>
          <a:p>
            <a:pPr lvl="0"/>
            <a:r>
              <a:rPr lang="en-US" dirty="0" smtClean="0"/>
              <a:t>Click to edit subhead text</a:t>
            </a:r>
          </a:p>
        </p:txBody>
      </p:sp>
      <p:sp>
        <p:nvSpPr>
          <p:cNvPr id="5" name="Footer Placeholder 4"/>
          <p:cNvSpPr>
            <a:spLocks noGrp="1"/>
          </p:cNvSpPr>
          <p:nvPr>
            <p:ph type="ftr" sz="quarter" idx="11"/>
          </p:nvPr>
        </p:nvSpPr>
        <p:spPr>
          <a:xfrm>
            <a:off x="457200" y="6173789"/>
            <a:ext cx="5562600" cy="365125"/>
          </a:xfrm>
        </p:spPr>
        <p:txBody>
          <a:bodyPr/>
          <a:lstStyle/>
          <a:p>
            <a:endParaRPr lang="en-US" dirty="0"/>
          </a:p>
        </p:txBody>
      </p:sp>
      <p:sp>
        <p:nvSpPr>
          <p:cNvPr id="6" name="Content Placeholder 2"/>
          <p:cNvSpPr>
            <a:spLocks noGrp="1"/>
          </p:cNvSpPr>
          <p:nvPr>
            <p:ph idx="12" hasCustomPrompt="1"/>
          </p:nvPr>
        </p:nvSpPr>
        <p:spPr>
          <a:xfrm>
            <a:off x="457200" y="2686567"/>
            <a:ext cx="3992910" cy="3253127"/>
          </a:xfrm>
        </p:spPr>
        <p:txBody>
          <a:bodyPr>
            <a:normAutofit/>
          </a:bodyPr>
          <a:lstStyle>
            <a:lvl1pPr marL="0" indent="0">
              <a:buFontTx/>
              <a:buNone/>
              <a:defRPr sz="2025">
                <a:solidFill>
                  <a:schemeClr val="tx1"/>
                </a:solidFill>
                <a:latin typeface="Gotham-Book"/>
              </a:defRPr>
            </a:lvl1pPr>
            <a:lvl2pPr marL="0" indent="0">
              <a:spcBef>
                <a:spcPts val="36"/>
              </a:spcBef>
              <a:buFontTx/>
              <a:buNone/>
              <a:defRPr sz="2025">
                <a:latin typeface="Gotham-Book"/>
              </a:defRPr>
            </a:lvl2pPr>
          </a:lstStyle>
          <a:p>
            <a:pPr lvl="0"/>
            <a:r>
              <a:rPr lang="en-US" dirty="0" smtClean="0"/>
              <a:t>Paragraph text</a:t>
            </a:r>
          </a:p>
        </p:txBody>
      </p:sp>
      <p:sp>
        <p:nvSpPr>
          <p:cNvPr id="8" name="Picture Placeholder 2"/>
          <p:cNvSpPr>
            <a:spLocks noGrp="1"/>
          </p:cNvSpPr>
          <p:nvPr>
            <p:ph type="pic" idx="13"/>
          </p:nvPr>
        </p:nvSpPr>
        <p:spPr>
          <a:xfrm>
            <a:off x="4900023" y="2830894"/>
            <a:ext cx="3672704" cy="3108798"/>
          </a:xfrm>
          <a:solidFill>
            <a:schemeClr val="accent4"/>
          </a:solidFill>
        </p:spPr>
        <p:txBody>
          <a:bodyPr>
            <a:normAutofit/>
          </a:bodyPr>
          <a:lstStyle>
            <a:lvl1pPr marL="0" indent="0">
              <a:buNone/>
              <a:defRPr sz="135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smtClean="0"/>
              <a:t>Drag picture to placeholder or click icon to add</a:t>
            </a:r>
            <a:endParaRPr lang="en-US" dirty="0"/>
          </a:p>
        </p:txBody>
      </p:sp>
      <p:sp>
        <p:nvSpPr>
          <p:cNvPr id="10" name="Title 9"/>
          <p:cNvSpPr>
            <a:spLocks noGrp="1"/>
          </p:cNvSpPr>
          <p:nvPr>
            <p:ph type="title" hasCustomPrompt="1"/>
          </p:nvPr>
        </p:nvSpPr>
        <p:spPr>
          <a:xfrm>
            <a:off x="457202" y="274638"/>
            <a:ext cx="8115526" cy="1133600"/>
          </a:xfrm>
        </p:spPr>
        <p:txBody>
          <a:bodyPr anchor="b" anchorCtr="0"/>
          <a:lstStyle>
            <a:lvl1pPr algn="r">
              <a:defRPr/>
            </a:lvl1pPr>
          </a:lstStyle>
          <a:p>
            <a:r>
              <a:rPr lang="en-US" dirty="0" smtClean="0"/>
              <a:t>Click to edit headline</a:t>
            </a:r>
            <a:endParaRPr lang="en-US" dirty="0"/>
          </a:p>
        </p:txBody>
      </p:sp>
    </p:spTree>
    <p:extLst>
      <p:ext uri="{BB962C8B-B14F-4D97-AF65-F5344CB8AC3E}">
        <p14:creationId xmlns:p14="http://schemas.microsoft.com/office/powerpoint/2010/main" val="1411426763"/>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itle, subhead, three  images">
    <p:bg>
      <p:bgPr>
        <a:blipFill rotWithShape="1">
          <a:blip r:embed="rId2"/>
          <a:stretch>
            <a:fillRect/>
          </a:stretch>
        </a:blipFill>
        <a:effectLst/>
      </p:bgPr>
    </p:bg>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a:xfrm>
            <a:off x="457200" y="6173789"/>
            <a:ext cx="5562600" cy="365125"/>
          </a:xfrm>
        </p:spPr>
        <p:txBody>
          <a:bodyPr/>
          <a:lstStyle/>
          <a:p>
            <a:endParaRPr lang="en-US" dirty="0"/>
          </a:p>
        </p:txBody>
      </p:sp>
      <p:sp>
        <p:nvSpPr>
          <p:cNvPr id="6" name="Content Placeholder 2"/>
          <p:cNvSpPr>
            <a:spLocks noGrp="1"/>
          </p:cNvSpPr>
          <p:nvPr>
            <p:ph idx="12" hasCustomPrompt="1"/>
          </p:nvPr>
        </p:nvSpPr>
        <p:spPr>
          <a:xfrm>
            <a:off x="457200" y="2066532"/>
            <a:ext cx="8115526" cy="663909"/>
          </a:xfrm>
        </p:spPr>
        <p:txBody>
          <a:bodyPr>
            <a:normAutofit/>
          </a:bodyPr>
          <a:lstStyle>
            <a:lvl1pPr marL="0" indent="0">
              <a:buFontTx/>
              <a:buNone/>
              <a:defRPr sz="2250">
                <a:solidFill>
                  <a:srgbClr val="FF0000"/>
                </a:solidFill>
                <a:latin typeface="Gotham-Book"/>
              </a:defRPr>
            </a:lvl1pPr>
            <a:lvl2pPr marL="0" indent="0">
              <a:spcBef>
                <a:spcPts val="36"/>
              </a:spcBef>
              <a:buFontTx/>
              <a:buNone/>
              <a:defRPr sz="2025">
                <a:latin typeface="Gotham-Book"/>
              </a:defRPr>
            </a:lvl2pPr>
          </a:lstStyle>
          <a:p>
            <a:pPr lvl="0"/>
            <a:r>
              <a:rPr lang="en-US" dirty="0" smtClean="0"/>
              <a:t>Click to edit subhead text</a:t>
            </a:r>
          </a:p>
        </p:txBody>
      </p:sp>
      <p:sp>
        <p:nvSpPr>
          <p:cNvPr id="8" name="Picture Placeholder 2"/>
          <p:cNvSpPr>
            <a:spLocks noGrp="1"/>
          </p:cNvSpPr>
          <p:nvPr>
            <p:ph type="pic" idx="13"/>
          </p:nvPr>
        </p:nvSpPr>
        <p:spPr>
          <a:xfrm>
            <a:off x="457201" y="2730439"/>
            <a:ext cx="2450777" cy="2934676"/>
          </a:xfrm>
          <a:solidFill>
            <a:schemeClr val="accent4"/>
          </a:solidFill>
        </p:spPr>
        <p:txBody>
          <a:bodyPr>
            <a:normAutofit/>
          </a:bodyPr>
          <a:lstStyle>
            <a:lvl1pPr marL="0" indent="0">
              <a:buNone/>
              <a:defRPr sz="135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smtClean="0"/>
              <a:t>Drag picture to placeholder or click icon to add</a:t>
            </a:r>
            <a:endParaRPr lang="en-US" dirty="0"/>
          </a:p>
        </p:txBody>
      </p:sp>
      <p:sp>
        <p:nvSpPr>
          <p:cNvPr id="7" name="Picture Placeholder 2"/>
          <p:cNvSpPr>
            <a:spLocks noGrp="1"/>
          </p:cNvSpPr>
          <p:nvPr>
            <p:ph type="pic" idx="14"/>
          </p:nvPr>
        </p:nvSpPr>
        <p:spPr>
          <a:xfrm>
            <a:off x="3289575" y="2730439"/>
            <a:ext cx="2450777" cy="2934676"/>
          </a:xfrm>
          <a:solidFill>
            <a:schemeClr val="accent4"/>
          </a:solidFill>
        </p:spPr>
        <p:txBody>
          <a:bodyPr>
            <a:normAutofit/>
          </a:bodyPr>
          <a:lstStyle>
            <a:lvl1pPr marL="0" indent="0">
              <a:buNone/>
              <a:defRPr sz="135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smtClean="0"/>
              <a:t>Drag picture to placeholder or click icon to add</a:t>
            </a:r>
            <a:endParaRPr lang="en-US" dirty="0"/>
          </a:p>
        </p:txBody>
      </p:sp>
      <p:sp>
        <p:nvSpPr>
          <p:cNvPr id="9" name="Picture Placeholder 2"/>
          <p:cNvSpPr>
            <a:spLocks noGrp="1"/>
          </p:cNvSpPr>
          <p:nvPr>
            <p:ph type="pic" idx="15"/>
          </p:nvPr>
        </p:nvSpPr>
        <p:spPr>
          <a:xfrm>
            <a:off x="6121950" y="2730439"/>
            <a:ext cx="2450777" cy="2934676"/>
          </a:xfrm>
          <a:solidFill>
            <a:schemeClr val="accent4"/>
          </a:solidFill>
        </p:spPr>
        <p:txBody>
          <a:bodyPr>
            <a:normAutofit/>
          </a:bodyPr>
          <a:lstStyle>
            <a:lvl1pPr marL="0" indent="0">
              <a:buNone/>
              <a:defRPr sz="135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smtClean="0"/>
              <a:t>Drag picture to placeholder or click icon to add</a:t>
            </a:r>
            <a:endParaRPr lang="en-US" dirty="0"/>
          </a:p>
        </p:txBody>
      </p:sp>
      <p:sp>
        <p:nvSpPr>
          <p:cNvPr id="12" name="Title 9"/>
          <p:cNvSpPr>
            <a:spLocks noGrp="1"/>
          </p:cNvSpPr>
          <p:nvPr>
            <p:ph type="title" hasCustomPrompt="1"/>
          </p:nvPr>
        </p:nvSpPr>
        <p:spPr>
          <a:xfrm>
            <a:off x="457202" y="274638"/>
            <a:ext cx="8115526" cy="1133600"/>
          </a:xfrm>
        </p:spPr>
        <p:txBody>
          <a:bodyPr anchor="b" anchorCtr="0"/>
          <a:lstStyle>
            <a:lvl1pPr algn="r">
              <a:defRPr/>
            </a:lvl1pPr>
          </a:lstStyle>
          <a:p>
            <a:r>
              <a:rPr lang="en-US" dirty="0" smtClean="0"/>
              <a:t>Click to edit headline</a:t>
            </a:r>
            <a:endParaRPr lang="en-US" dirty="0"/>
          </a:p>
        </p:txBody>
      </p:sp>
    </p:spTree>
    <p:extLst>
      <p:ext uri="{BB962C8B-B14F-4D97-AF65-F5344CB8AC3E}">
        <p14:creationId xmlns:p14="http://schemas.microsoft.com/office/powerpoint/2010/main" val="3463887123"/>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le, 3 subhead levels, text">
    <p:bg>
      <p:bgPr>
        <a:blipFill rotWithShape="1">
          <a:blip r:embed="rId2"/>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457200" y="2149231"/>
            <a:ext cx="8115526" cy="3976933"/>
          </a:xfrm>
        </p:spPr>
        <p:txBody>
          <a:bodyPr/>
          <a:lstStyle>
            <a:lvl1pPr marL="0" indent="0">
              <a:buFontTx/>
              <a:buNone/>
              <a:defRPr sz="2250" baseline="0">
                <a:solidFill>
                  <a:srgbClr val="FF0000"/>
                </a:solidFill>
                <a:latin typeface="Gotham-Book"/>
              </a:defRPr>
            </a:lvl1pPr>
            <a:lvl2pPr marL="0" indent="0">
              <a:spcBef>
                <a:spcPts val="36"/>
              </a:spcBef>
              <a:buFontTx/>
              <a:buNone/>
              <a:defRPr sz="2025" baseline="0">
                <a:latin typeface="Gotham-Book"/>
              </a:defRPr>
            </a:lvl2pPr>
            <a:lvl3pPr marL="0" indent="0">
              <a:spcBef>
                <a:spcPts val="1224"/>
              </a:spcBef>
              <a:buFontTx/>
              <a:buNone/>
              <a:defRPr sz="1350" cap="all" baseline="0">
                <a:latin typeface="Gotham-Medium"/>
              </a:defRPr>
            </a:lvl3pPr>
            <a:lvl4pPr marL="0" indent="0">
              <a:spcBef>
                <a:spcPts val="738"/>
              </a:spcBef>
              <a:buFontTx/>
              <a:buNone/>
              <a:defRPr sz="1200" b="0" i="0" cap="all" baseline="0">
                <a:latin typeface="Gotham-MediumItalic"/>
              </a:defRPr>
            </a:lvl4pPr>
          </a:lstStyle>
          <a:p>
            <a:pPr lvl="0"/>
            <a:r>
              <a:rPr lang="en-US" dirty="0" smtClean="0"/>
              <a:t>Subhead level one</a:t>
            </a:r>
          </a:p>
          <a:p>
            <a:pPr lvl="1"/>
            <a:r>
              <a:rPr lang="en-US" dirty="0" smtClean="0"/>
              <a:t>Main text</a:t>
            </a:r>
          </a:p>
          <a:p>
            <a:pPr lvl="2"/>
            <a:r>
              <a:rPr lang="en-US" dirty="0" smtClean="0"/>
              <a:t>Subhead level two</a:t>
            </a:r>
          </a:p>
          <a:p>
            <a:pPr lvl="1"/>
            <a:r>
              <a:rPr lang="en-US" dirty="0" smtClean="0"/>
              <a:t>Main text</a:t>
            </a:r>
          </a:p>
          <a:p>
            <a:pPr lvl="3"/>
            <a:r>
              <a:rPr lang="en-US" dirty="0" smtClean="0"/>
              <a:t>Subhead level three</a:t>
            </a:r>
          </a:p>
          <a:p>
            <a:pPr lvl="1"/>
            <a:r>
              <a:rPr lang="en-US" dirty="0" smtClean="0"/>
              <a:t>Main text</a:t>
            </a:r>
          </a:p>
        </p:txBody>
      </p:sp>
      <p:sp>
        <p:nvSpPr>
          <p:cNvPr id="5" name="Footer Placeholder 4"/>
          <p:cNvSpPr>
            <a:spLocks noGrp="1"/>
          </p:cNvSpPr>
          <p:nvPr>
            <p:ph type="ftr" sz="quarter" idx="11"/>
          </p:nvPr>
        </p:nvSpPr>
        <p:spPr>
          <a:xfrm>
            <a:off x="457200" y="6173789"/>
            <a:ext cx="5562600" cy="365125"/>
          </a:xfrm>
        </p:spPr>
        <p:txBody>
          <a:bodyPr/>
          <a:lstStyle/>
          <a:p>
            <a:endParaRPr lang="en-US" dirty="0"/>
          </a:p>
        </p:txBody>
      </p:sp>
      <p:sp>
        <p:nvSpPr>
          <p:cNvPr id="8" name="Title 9"/>
          <p:cNvSpPr>
            <a:spLocks noGrp="1"/>
          </p:cNvSpPr>
          <p:nvPr>
            <p:ph type="title" hasCustomPrompt="1"/>
          </p:nvPr>
        </p:nvSpPr>
        <p:spPr>
          <a:xfrm>
            <a:off x="457202" y="274638"/>
            <a:ext cx="8115526" cy="1133600"/>
          </a:xfrm>
        </p:spPr>
        <p:txBody>
          <a:bodyPr anchor="b" anchorCtr="0"/>
          <a:lstStyle>
            <a:lvl1pPr algn="r">
              <a:defRPr/>
            </a:lvl1pPr>
          </a:lstStyle>
          <a:p>
            <a:r>
              <a:rPr lang="en-US" dirty="0" smtClean="0"/>
              <a:t>Click to edit headline</a:t>
            </a:r>
            <a:endParaRPr lang="en-US" dirty="0"/>
          </a:p>
        </p:txBody>
      </p:sp>
    </p:spTree>
    <p:extLst>
      <p:ext uri="{BB962C8B-B14F-4D97-AF65-F5344CB8AC3E}">
        <p14:creationId xmlns:p14="http://schemas.microsoft.com/office/powerpoint/2010/main" val="4263462824"/>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Bullets: Five levels">
    <p:bg>
      <p:bgPr>
        <a:blipFill rotWithShape="1">
          <a:blip r:embed="rId2"/>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457200" y="2207846"/>
            <a:ext cx="8115526" cy="3918318"/>
          </a:xfrm>
        </p:spPr>
        <p:txBody>
          <a:bodyPr/>
          <a:lstStyle>
            <a:lvl1pPr marL="0" indent="-171450">
              <a:buClr>
                <a:srgbClr val="FF0000"/>
              </a:buClr>
              <a:buFont typeface="Wingdings" charset="2"/>
              <a:buChar char="§"/>
              <a:defRPr sz="2025" baseline="0">
                <a:solidFill>
                  <a:schemeClr val="tx1"/>
                </a:solidFill>
                <a:latin typeface="Gotham-Medium"/>
              </a:defRPr>
            </a:lvl1pPr>
            <a:lvl2pPr marL="349758" indent="-123444">
              <a:spcBef>
                <a:spcPts val="936"/>
              </a:spcBef>
              <a:buClr>
                <a:srgbClr val="FF0000"/>
              </a:buClr>
              <a:buFont typeface="Wingdings" charset="2"/>
              <a:buChar char="§"/>
              <a:defRPr sz="1350" cap="all" baseline="0">
                <a:latin typeface="Gotham-Medium"/>
              </a:defRPr>
            </a:lvl2pPr>
            <a:lvl3pPr marL="0" indent="-144018">
              <a:spcBef>
                <a:spcPts val="774"/>
              </a:spcBef>
              <a:buClr>
                <a:srgbClr val="FF0000"/>
              </a:buClr>
              <a:buSzPct val="100000"/>
              <a:buFont typeface="Wingdings" charset="2"/>
              <a:buChar char="§"/>
              <a:defRPr sz="2025" cap="none" baseline="0">
                <a:latin typeface="Gotham-Medium"/>
              </a:defRPr>
            </a:lvl3pPr>
            <a:lvl4pPr marL="564071" indent="-102870">
              <a:spcBef>
                <a:spcPts val="738"/>
              </a:spcBef>
              <a:buClr>
                <a:srgbClr val="FF0000"/>
              </a:buClr>
              <a:buSzPct val="100000"/>
              <a:buFont typeface="Wingdings" charset="2"/>
              <a:buChar char="§"/>
              <a:defRPr sz="1200" b="0" i="0" cap="all" baseline="0">
                <a:latin typeface="Gotham-MediumItalic"/>
              </a:defRPr>
            </a:lvl4pPr>
            <a:lvl5pPr marL="898398" marR="0" indent="-102870" algn="l" defTabSz="342900" rtl="0" eaLnBrk="1" fontAlgn="auto" latinLnBrk="0" hangingPunct="1">
              <a:lnSpc>
                <a:spcPct val="100000"/>
              </a:lnSpc>
              <a:spcBef>
                <a:spcPts val="738"/>
              </a:spcBef>
              <a:spcAft>
                <a:spcPts val="0"/>
              </a:spcAft>
              <a:buClr>
                <a:srgbClr val="FF0000"/>
              </a:buClr>
              <a:buSzPct val="100000"/>
              <a:buFont typeface="Wingdings" charset="2"/>
              <a:buChar char="§"/>
              <a:tabLst/>
              <a:defRPr sz="900" b="1" i="0" cap="all" baseline="0">
                <a:latin typeface="Gotham"/>
              </a:defRPr>
            </a:lvl5pPr>
            <a:lvl6pPr marL="1200150" indent="-68580">
              <a:spcBef>
                <a:spcPts val="666"/>
              </a:spcBef>
              <a:buClr>
                <a:srgbClr val="FF0000"/>
              </a:buClr>
              <a:buSzPct val="100000"/>
              <a:buFont typeface="Wingdings" charset="2"/>
              <a:buChar char="§"/>
              <a:defRPr sz="750" b="1" i="1" cap="all" baseline="0">
                <a:latin typeface="Gotham"/>
              </a:defRPr>
            </a:lvl6pPr>
          </a:lstStyle>
          <a:p>
            <a:pPr lvl="0"/>
            <a:r>
              <a:rPr lang="en-US" dirty="0" smtClean="0"/>
              <a:t>First level bullet</a:t>
            </a:r>
          </a:p>
          <a:p>
            <a:pPr lvl="1"/>
            <a:r>
              <a:rPr lang="en-US" dirty="0" smtClean="0"/>
              <a:t>Second level bullet</a:t>
            </a:r>
          </a:p>
          <a:p>
            <a:pPr lvl="3"/>
            <a:r>
              <a:rPr lang="en-US" dirty="0" smtClean="0"/>
              <a:t>Third level bullet</a:t>
            </a:r>
          </a:p>
          <a:p>
            <a:pPr lvl="4"/>
            <a:r>
              <a:rPr lang="en-US" dirty="0" smtClean="0"/>
              <a:t>Fourth level bullet</a:t>
            </a:r>
          </a:p>
          <a:p>
            <a:pPr lvl="5"/>
            <a:r>
              <a:rPr lang="en-US" dirty="0" smtClean="0"/>
              <a:t>Fifth level Bullet</a:t>
            </a:r>
          </a:p>
        </p:txBody>
      </p:sp>
      <p:sp>
        <p:nvSpPr>
          <p:cNvPr id="5" name="Footer Placeholder 4"/>
          <p:cNvSpPr>
            <a:spLocks noGrp="1"/>
          </p:cNvSpPr>
          <p:nvPr>
            <p:ph type="ftr" sz="quarter" idx="11"/>
          </p:nvPr>
        </p:nvSpPr>
        <p:spPr>
          <a:xfrm>
            <a:off x="457200" y="6173789"/>
            <a:ext cx="5562600" cy="365125"/>
          </a:xfrm>
        </p:spPr>
        <p:txBody>
          <a:bodyPr/>
          <a:lstStyle/>
          <a:p>
            <a:endParaRPr lang="en-US" dirty="0"/>
          </a:p>
        </p:txBody>
      </p:sp>
      <p:sp>
        <p:nvSpPr>
          <p:cNvPr id="8" name="Title 9"/>
          <p:cNvSpPr>
            <a:spLocks noGrp="1"/>
          </p:cNvSpPr>
          <p:nvPr>
            <p:ph type="title" hasCustomPrompt="1"/>
          </p:nvPr>
        </p:nvSpPr>
        <p:spPr>
          <a:xfrm>
            <a:off x="457202" y="274638"/>
            <a:ext cx="8115526" cy="1133600"/>
          </a:xfrm>
        </p:spPr>
        <p:txBody>
          <a:bodyPr anchor="b" anchorCtr="0"/>
          <a:lstStyle>
            <a:lvl1pPr algn="r">
              <a:defRPr/>
            </a:lvl1pPr>
          </a:lstStyle>
          <a:p>
            <a:r>
              <a:rPr lang="en-US" dirty="0" smtClean="0"/>
              <a:t>Click to edit headline</a:t>
            </a:r>
            <a:endParaRPr lang="en-US" dirty="0"/>
          </a:p>
        </p:txBody>
      </p:sp>
    </p:spTree>
    <p:extLst>
      <p:ext uri="{BB962C8B-B14F-4D97-AF65-F5344CB8AC3E}">
        <p14:creationId xmlns:p14="http://schemas.microsoft.com/office/powerpoint/2010/main" val="599108751"/>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Slide - 1 Col Body">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a:xfrm>
            <a:off x="5892799" y="6505044"/>
            <a:ext cx="2895600" cy="246221"/>
          </a:xfrm>
          <a:prstGeom prst="rect">
            <a:avLst/>
          </a:prstGeom>
        </p:spPr>
        <p:txBody>
          <a:bodyPr/>
          <a:lstStyle>
            <a:lvl1pPr algn="r">
              <a:defRPr sz="1200" b="1">
                <a:solidFill>
                  <a:srgbClr val="FFFFFF"/>
                </a:solidFill>
              </a:defRPr>
            </a:lvl1pPr>
          </a:lstStyle>
          <a:p>
            <a:pPr defTabSz="457200"/>
            <a:r>
              <a:rPr lang="en-US" dirty="0"/>
              <a:t>PRESENTATION TITLE</a:t>
            </a:r>
          </a:p>
        </p:txBody>
      </p:sp>
      <p:sp>
        <p:nvSpPr>
          <p:cNvPr id="6" name="Slide Number Placeholder 5"/>
          <p:cNvSpPr>
            <a:spLocks noGrp="1"/>
          </p:cNvSpPr>
          <p:nvPr>
            <p:ph type="sldNum" sz="quarter" idx="12"/>
          </p:nvPr>
        </p:nvSpPr>
        <p:spPr>
          <a:xfrm>
            <a:off x="8686800" y="6505044"/>
            <a:ext cx="372531" cy="246221"/>
          </a:xfrm>
          <a:prstGeom prst="rect">
            <a:avLst/>
          </a:prstGeom>
        </p:spPr>
        <p:txBody>
          <a:bodyPr/>
          <a:lstStyle>
            <a:lvl1pPr>
              <a:defRPr sz="1200" b="1">
                <a:solidFill>
                  <a:srgbClr val="F3B329"/>
                </a:solidFill>
                <a:latin typeface="+mn-lt"/>
              </a:defRPr>
            </a:lvl1pPr>
          </a:lstStyle>
          <a:p>
            <a:pPr defTabSz="457200"/>
            <a:fld id="{F0E313D9-E573-5747-B7EA-62F4243B84E7}" type="slidenum">
              <a:rPr lang="en-US" smtClean="0"/>
              <a:pPr defTabSz="457200"/>
              <a:t>‹#›</a:t>
            </a:fld>
            <a:endParaRPr lang="en-US" dirty="0"/>
          </a:p>
        </p:txBody>
      </p:sp>
      <p:sp>
        <p:nvSpPr>
          <p:cNvPr id="9" name="Title Placeholder 1"/>
          <p:cNvSpPr>
            <a:spLocks noGrp="1"/>
          </p:cNvSpPr>
          <p:nvPr>
            <p:ph type="title" hasCustomPrompt="1"/>
          </p:nvPr>
        </p:nvSpPr>
        <p:spPr>
          <a:xfrm>
            <a:off x="457200" y="434091"/>
            <a:ext cx="8229600" cy="523220"/>
          </a:xfrm>
          <a:prstGeom prst="rect">
            <a:avLst/>
          </a:prstGeom>
        </p:spPr>
        <p:txBody>
          <a:bodyPr vert="horz" lIns="91440" tIns="45720" rIns="91440" bIns="45720" rtlCol="0" anchor="ctr">
            <a:spAutoFit/>
          </a:bodyPr>
          <a:lstStyle>
            <a:lvl1pPr>
              <a:defRPr/>
            </a:lvl1pPr>
          </a:lstStyle>
          <a:p>
            <a:r>
              <a:rPr lang="en-US" dirty="0"/>
              <a:t>CLICK TO ADD TITLE</a:t>
            </a:r>
          </a:p>
        </p:txBody>
      </p:sp>
      <p:sp>
        <p:nvSpPr>
          <p:cNvPr id="13" name="Content Placeholder 11"/>
          <p:cNvSpPr>
            <a:spLocks noGrp="1"/>
          </p:cNvSpPr>
          <p:nvPr>
            <p:ph sz="quarter" idx="14" hasCustomPrompt="1"/>
          </p:nvPr>
        </p:nvSpPr>
        <p:spPr>
          <a:xfrm>
            <a:off x="457200" y="892729"/>
            <a:ext cx="8229600" cy="338554"/>
          </a:xfrm>
        </p:spPr>
        <p:txBody>
          <a:bodyPr wrap="square">
            <a:spAutoFit/>
          </a:bodyPr>
          <a:lstStyle>
            <a:lvl1pPr marL="0" indent="0">
              <a:buNone/>
              <a:defRPr sz="1600" baseline="0">
                <a:solidFill>
                  <a:srgbClr val="5A5A5F"/>
                </a:solidFill>
              </a:defRPr>
            </a:lvl1pPr>
            <a:lvl4pPr marL="1600200" indent="-228600">
              <a:buClr>
                <a:srgbClr val="D02124"/>
              </a:buClr>
              <a:buSzPct val="60000"/>
              <a:buFont typeface="Courier New"/>
              <a:buChar char="o"/>
              <a:defRPr/>
            </a:lvl4pPr>
            <a:lvl5pPr marL="2057400" indent="-228600">
              <a:buClr>
                <a:srgbClr val="D02124"/>
              </a:buClr>
              <a:buSzPct val="80000"/>
              <a:buFont typeface="Lucida Grande"/>
              <a:buChar char="-"/>
              <a:defRPr/>
            </a:lvl5pPr>
          </a:lstStyle>
          <a:p>
            <a:pPr lvl="0"/>
            <a:r>
              <a:rPr lang="en-US" sz="1600" dirty="0"/>
              <a:t>Click to edit slide subtitle.</a:t>
            </a:r>
            <a:endParaRPr lang="en-US" dirty="0"/>
          </a:p>
        </p:txBody>
      </p:sp>
      <p:sp>
        <p:nvSpPr>
          <p:cNvPr id="3" name="Text Placeholder 2"/>
          <p:cNvSpPr>
            <a:spLocks noGrp="1"/>
          </p:cNvSpPr>
          <p:nvPr>
            <p:ph type="body" sz="quarter" idx="15" hasCustomPrompt="1"/>
          </p:nvPr>
        </p:nvSpPr>
        <p:spPr>
          <a:xfrm>
            <a:off x="457200" y="2096819"/>
            <a:ext cx="8229600" cy="1323439"/>
          </a:xfrm>
        </p:spPr>
        <p:txBody>
          <a:bodyPr wrap="square">
            <a:spAutoFit/>
          </a:bodyPr>
          <a:lstStyle>
            <a:lvl1pPr marL="0" marR="0" indent="0" algn="l" defTabSz="457200" rtl="0" eaLnBrk="1" fontAlgn="auto" latinLnBrk="0" hangingPunct="1">
              <a:lnSpc>
                <a:spcPct val="100000"/>
              </a:lnSpc>
              <a:spcBef>
                <a:spcPct val="20000"/>
              </a:spcBef>
              <a:spcAft>
                <a:spcPts val="0"/>
              </a:spcAft>
              <a:buClr>
                <a:srgbClr val="D02124"/>
              </a:buClr>
              <a:buSzTx/>
              <a:buFont typeface="Lucida Grande"/>
              <a:buNone/>
              <a:tabLst/>
              <a:defRPr lang="en-US" sz="2000" b="0" smtClean="0">
                <a:solidFill>
                  <a:srgbClr val="141619"/>
                </a:solidFill>
                <a:latin typeface="+mn-lt"/>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457200" rtl="0" eaLnBrk="1" fontAlgn="auto" latinLnBrk="0" hangingPunct="1">
              <a:lnSpc>
                <a:spcPct val="100000"/>
              </a:lnSpc>
              <a:spcBef>
                <a:spcPct val="20000"/>
              </a:spcBef>
              <a:spcAft>
                <a:spcPts val="0"/>
              </a:spcAft>
              <a:buClr>
                <a:srgbClr val="D02124"/>
              </a:buClr>
              <a:buSzTx/>
              <a:buFont typeface="Lucida Grande"/>
              <a:buNone/>
              <a:tabLst/>
              <a:defRPr/>
            </a:pPr>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Etiam</a:t>
            </a:r>
            <a:r>
              <a:rPr lang="en-US" dirty="0"/>
              <a:t> </a:t>
            </a:r>
            <a:r>
              <a:rPr lang="en-US" dirty="0" err="1"/>
              <a:t>aliquam</a:t>
            </a:r>
            <a:r>
              <a:rPr lang="en-US" dirty="0"/>
              <a:t> </a:t>
            </a:r>
            <a:r>
              <a:rPr lang="en-US" dirty="0" err="1"/>
              <a:t>consectetur</a:t>
            </a:r>
            <a:r>
              <a:rPr lang="en-US" dirty="0"/>
              <a:t> dolor, et </a:t>
            </a:r>
            <a:r>
              <a:rPr lang="en-US" dirty="0" err="1"/>
              <a:t>dapibus</a:t>
            </a:r>
            <a:r>
              <a:rPr lang="en-US" dirty="0"/>
              <a:t> dui </a:t>
            </a:r>
            <a:r>
              <a:rPr lang="en-US" dirty="0" err="1"/>
              <a:t>sagittis</a:t>
            </a:r>
            <a:r>
              <a:rPr lang="en-US" dirty="0"/>
              <a:t> et. Maecenas </a:t>
            </a:r>
            <a:r>
              <a:rPr lang="en-US" dirty="0" err="1"/>
              <a:t>mollis</a:t>
            </a:r>
            <a:r>
              <a:rPr lang="en-US" dirty="0"/>
              <a:t> </a:t>
            </a:r>
            <a:r>
              <a:rPr lang="en-US" dirty="0" err="1"/>
              <a:t>elit</a:t>
            </a:r>
            <a:r>
              <a:rPr lang="en-US" dirty="0"/>
              <a:t> </a:t>
            </a:r>
            <a:r>
              <a:rPr lang="en-US" dirty="0" err="1"/>
              <a:t>condimentum</a:t>
            </a:r>
            <a:r>
              <a:rPr lang="en-US" dirty="0"/>
              <a:t> </a:t>
            </a:r>
            <a:r>
              <a:rPr lang="en-US" dirty="0" err="1"/>
              <a:t>eros</a:t>
            </a:r>
            <a:r>
              <a:rPr lang="en-US" dirty="0"/>
              <a:t> </a:t>
            </a:r>
            <a:r>
              <a:rPr lang="en-US" dirty="0" err="1"/>
              <a:t>consectetur</a:t>
            </a:r>
            <a:r>
              <a:rPr lang="en-US" dirty="0"/>
              <a:t> </a:t>
            </a:r>
            <a:r>
              <a:rPr lang="en-US" dirty="0" err="1"/>
              <a:t>egestas</a:t>
            </a:r>
            <a:r>
              <a:rPr lang="en-US" dirty="0"/>
              <a:t>. </a:t>
            </a:r>
            <a:r>
              <a:rPr lang="en-US" dirty="0" err="1"/>
              <a:t>Fusce</a:t>
            </a:r>
            <a:r>
              <a:rPr lang="en-US" dirty="0"/>
              <a:t> id nisi </a:t>
            </a:r>
            <a:r>
              <a:rPr lang="en-US" dirty="0" err="1"/>
              <a:t>quis</a:t>
            </a:r>
            <a:r>
              <a:rPr lang="en-US" dirty="0"/>
              <a:t> nisi </a:t>
            </a:r>
            <a:r>
              <a:rPr lang="en-US" dirty="0" err="1"/>
              <a:t>scelerisque</a:t>
            </a:r>
            <a:r>
              <a:rPr lang="en-US" dirty="0"/>
              <a:t> </a:t>
            </a:r>
            <a:r>
              <a:rPr lang="en-US" dirty="0" err="1"/>
              <a:t>condimentum</a:t>
            </a:r>
            <a:r>
              <a:rPr lang="en-US" dirty="0"/>
              <a:t> </a:t>
            </a:r>
            <a:r>
              <a:rPr lang="en-US" dirty="0" err="1"/>
              <a:t>nec</a:t>
            </a:r>
            <a:r>
              <a:rPr lang="en-US" dirty="0"/>
              <a:t> ac </a:t>
            </a:r>
            <a:r>
              <a:rPr lang="en-US" dirty="0" err="1"/>
              <a:t>risus</a:t>
            </a:r>
            <a:r>
              <a:rPr lang="en-US" dirty="0"/>
              <a:t>. </a:t>
            </a:r>
          </a:p>
        </p:txBody>
      </p:sp>
      <p:sp>
        <p:nvSpPr>
          <p:cNvPr id="8" name="Text Placeholder 7"/>
          <p:cNvSpPr>
            <a:spLocks noGrp="1"/>
          </p:cNvSpPr>
          <p:nvPr>
            <p:ph type="body" sz="quarter" idx="16" hasCustomPrompt="1"/>
          </p:nvPr>
        </p:nvSpPr>
        <p:spPr>
          <a:xfrm>
            <a:off x="457200" y="1715819"/>
            <a:ext cx="8229600" cy="369332"/>
          </a:xfrm>
        </p:spPr>
        <p:txBody>
          <a:bodyPr wrap="square">
            <a:spAutoFit/>
          </a:bodyPr>
          <a:lstStyle>
            <a:lvl1pPr marL="0" indent="0">
              <a:buNone/>
              <a:defRPr sz="1800" b="1" baseline="0">
                <a:solidFill>
                  <a:srgbClr val="004B69"/>
                </a:solidFill>
              </a:defRPr>
            </a:lvl1pPr>
          </a:lstStyle>
          <a:p>
            <a:pPr lvl="0"/>
            <a:r>
              <a:rPr lang="en-US" dirty="0"/>
              <a:t>THIS IS BODY SUBHEAD</a:t>
            </a:r>
          </a:p>
        </p:txBody>
      </p:sp>
      <p:sp>
        <p:nvSpPr>
          <p:cNvPr id="16" name="Text Placeholder 2"/>
          <p:cNvSpPr>
            <a:spLocks noGrp="1"/>
          </p:cNvSpPr>
          <p:nvPr>
            <p:ph type="body" sz="quarter" idx="17" hasCustomPrompt="1"/>
          </p:nvPr>
        </p:nvSpPr>
        <p:spPr>
          <a:xfrm>
            <a:off x="457200" y="4255819"/>
            <a:ext cx="8229600" cy="1323439"/>
          </a:xfrm>
        </p:spPr>
        <p:txBody>
          <a:bodyPr wrap="square">
            <a:spAutoFit/>
          </a:bodyPr>
          <a:lstStyle>
            <a:lvl1pPr marL="0" marR="0" indent="0" algn="l" defTabSz="457200" rtl="0" eaLnBrk="1" fontAlgn="auto" latinLnBrk="0" hangingPunct="1">
              <a:lnSpc>
                <a:spcPct val="100000"/>
              </a:lnSpc>
              <a:spcBef>
                <a:spcPct val="20000"/>
              </a:spcBef>
              <a:spcAft>
                <a:spcPts val="0"/>
              </a:spcAft>
              <a:buClr>
                <a:srgbClr val="D02124"/>
              </a:buClr>
              <a:buSzTx/>
              <a:buFont typeface="Lucida Grande"/>
              <a:buNone/>
              <a:tabLst/>
              <a:defRPr lang="en-US" sz="2000" b="0" smtClean="0">
                <a:solidFill>
                  <a:srgbClr val="141619"/>
                </a:solidFill>
                <a:latin typeface="+mn-lt"/>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457200" rtl="0" eaLnBrk="1" fontAlgn="auto" latinLnBrk="0" hangingPunct="1">
              <a:lnSpc>
                <a:spcPct val="100000"/>
              </a:lnSpc>
              <a:spcBef>
                <a:spcPct val="20000"/>
              </a:spcBef>
              <a:spcAft>
                <a:spcPts val="0"/>
              </a:spcAft>
              <a:buClr>
                <a:srgbClr val="D02124"/>
              </a:buClr>
              <a:buSzTx/>
              <a:buFont typeface="Lucida Grande"/>
              <a:buNone/>
              <a:tabLst/>
              <a:defRPr/>
            </a:pPr>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Etiam</a:t>
            </a:r>
            <a:r>
              <a:rPr lang="en-US" dirty="0"/>
              <a:t> </a:t>
            </a:r>
            <a:r>
              <a:rPr lang="en-US" dirty="0" err="1"/>
              <a:t>aliquam</a:t>
            </a:r>
            <a:r>
              <a:rPr lang="en-US" dirty="0"/>
              <a:t> </a:t>
            </a:r>
            <a:r>
              <a:rPr lang="en-US" dirty="0" err="1"/>
              <a:t>consectetur</a:t>
            </a:r>
            <a:r>
              <a:rPr lang="en-US" dirty="0"/>
              <a:t> dolor, et </a:t>
            </a:r>
            <a:r>
              <a:rPr lang="en-US" dirty="0" err="1"/>
              <a:t>dapibus</a:t>
            </a:r>
            <a:r>
              <a:rPr lang="en-US" dirty="0"/>
              <a:t> dui </a:t>
            </a:r>
            <a:r>
              <a:rPr lang="en-US" dirty="0" err="1"/>
              <a:t>sagittis</a:t>
            </a:r>
            <a:r>
              <a:rPr lang="en-US" dirty="0"/>
              <a:t> et. Maecenas </a:t>
            </a:r>
            <a:r>
              <a:rPr lang="en-US" dirty="0" err="1"/>
              <a:t>mollis</a:t>
            </a:r>
            <a:r>
              <a:rPr lang="en-US" dirty="0"/>
              <a:t> </a:t>
            </a:r>
            <a:r>
              <a:rPr lang="en-US" dirty="0" err="1"/>
              <a:t>elit</a:t>
            </a:r>
            <a:r>
              <a:rPr lang="en-US" dirty="0"/>
              <a:t> </a:t>
            </a:r>
            <a:r>
              <a:rPr lang="en-US" dirty="0" err="1"/>
              <a:t>condimentum</a:t>
            </a:r>
            <a:r>
              <a:rPr lang="en-US" dirty="0"/>
              <a:t> </a:t>
            </a:r>
            <a:r>
              <a:rPr lang="en-US" dirty="0" err="1"/>
              <a:t>eros</a:t>
            </a:r>
            <a:r>
              <a:rPr lang="en-US" dirty="0"/>
              <a:t> </a:t>
            </a:r>
            <a:r>
              <a:rPr lang="en-US" dirty="0" err="1"/>
              <a:t>consectetur</a:t>
            </a:r>
            <a:r>
              <a:rPr lang="en-US" dirty="0"/>
              <a:t> </a:t>
            </a:r>
            <a:r>
              <a:rPr lang="en-US" dirty="0" err="1"/>
              <a:t>egestas</a:t>
            </a:r>
            <a:r>
              <a:rPr lang="en-US" dirty="0"/>
              <a:t>. </a:t>
            </a:r>
            <a:r>
              <a:rPr lang="en-US" dirty="0" err="1"/>
              <a:t>Fusce</a:t>
            </a:r>
            <a:r>
              <a:rPr lang="en-US" dirty="0"/>
              <a:t> id nisi </a:t>
            </a:r>
            <a:r>
              <a:rPr lang="en-US" dirty="0" err="1"/>
              <a:t>quis</a:t>
            </a:r>
            <a:r>
              <a:rPr lang="en-US" dirty="0"/>
              <a:t> nisi </a:t>
            </a:r>
            <a:r>
              <a:rPr lang="en-US" dirty="0" err="1"/>
              <a:t>scelerisque</a:t>
            </a:r>
            <a:r>
              <a:rPr lang="en-US" dirty="0"/>
              <a:t> </a:t>
            </a:r>
            <a:r>
              <a:rPr lang="en-US" dirty="0" err="1"/>
              <a:t>condimentum</a:t>
            </a:r>
            <a:r>
              <a:rPr lang="en-US" dirty="0"/>
              <a:t> </a:t>
            </a:r>
            <a:r>
              <a:rPr lang="en-US" dirty="0" err="1"/>
              <a:t>nec</a:t>
            </a:r>
            <a:r>
              <a:rPr lang="en-US" dirty="0"/>
              <a:t> ac </a:t>
            </a:r>
            <a:r>
              <a:rPr lang="en-US" dirty="0" err="1"/>
              <a:t>risus</a:t>
            </a:r>
            <a:r>
              <a:rPr lang="en-US" dirty="0"/>
              <a:t>. </a:t>
            </a:r>
          </a:p>
        </p:txBody>
      </p:sp>
      <p:sp>
        <p:nvSpPr>
          <p:cNvPr id="17" name="Text Placeholder 7"/>
          <p:cNvSpPr>
            <a:spLocks noGrp="1"/>
          </p:cNvSpPr>
          <p:nvPr>
            <p:ph type="body" sz="quarter" idx="18" hasCustomPrompt="1"/>
          </p:nvPr>
        </p:nvSpPr>
        <p:spPr>
          <a:xfrm>
            <a:off x="457200" y="3874819"/>
            <a:ext cx="8229600" cy="369332"/>
          </a:xfrm>
        </p:spPr>
        <p:txBody>
          <a:bodyPr wrap="square">
            <a:spAutoFit/>
          </a:bodyPr>
          <a:lstStyle>
            <a:lvl1pPr marL="0" indent="0">
              <a:buNone/>
              <a:defRPr sz="1800" b="1" baseline="0">
                <a:solidFill>
                  <a:srgbClr val="D02124"/>
                </a:solidFill>
              </a:defRPr>
            </a:lvl1pPr>
          </a:lstStyle>
          <a:p>
            <a:pPr lvl="0"/>
            <a:r>
              <a:rPr lang="en-US" dirty="0"/>
              <a:t>THIS IS BODY SUBHEAD</a:t>
            </a:r>
          </a:p>
        </p:txBody>
      </p:sp>
    </p:spTree>
    <p:extLst>
      <p:ext uri="{BB962C8B-B14F-4D97-AF65-F5344CB8AC3E}">
        <p14:creationId xmlns:p14="http://schemas.microsoft.com/office/powerpoint/2010/main" val="343868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 Slide - 2 Col">
    <p:spTree>
      <p:nvGrpSpPr>
        <p:cNvPr id="1" name=""/>
        <p:cNvGrpSpPr/>
        <p:nvPr/>
      </p:nvGrpSpPr>
      <p:grpSpPr>
        <a:xfrm>
          <a:off x="0" y="0"/>
          <a:ext cx="0" cy="0"/>
          <a:chOff x="0" y="0"/>
          <a:chExt cx="0" cy="0"/>
        </a:xfrm>
      </p:grpSpPr>
      <p:sp>
        <p:nvSpPr>
          <p:cNvPr id="9" name="Title Placeholder 1"/>
          <p:cNvSpPr>
            <a:spLocks noGrp="1"/>
          </p:cNvSpPr>
          <p:nvPr>
            <p:ph type="title" hasCustomPrompt="1"/>
          </p:nvPr>
        </p:nvSpPr>
        <p:spPr>
          <a:xfrm>
            <a:off x="457200" y="434091"/>
            <a:ext cx="8229600" cy="523220"/>
          </a:xfrm>
          <a:prstGeom prst="rect">
            <a:avLst/>
          </a:prstGeom>
        </p:spPr>
        <p:txBody>
          <a:bodyPr vert="horz" lIns="91440" tIns="45720" rIns="91440" bIns="45720" rtlCol="0" anchor="ctr">
            <a:spAutoFit/>
          </a:bodyPr>
          <a:lstStyle>
            <a:lvl1pPr>
              <a:defRPr/>
            </a:lvl1pPr>
          </a:lstStyle>
          <a:p>
            <a:r>
              <a:rPr lang="en-US" dirty="0"/>
              <a:t>CLICK TO ADD TITLE</a:t>
            </a:r>
          </a:p>
        </p:txBody>
      </p:sp>
      <p:sp>
        <p:nvSpPr>
          <p:cNvPr id="12" name="Content Placeholder 11"/>
          <p:cNvSpPr>
            <a:spLocks noGrp="1"/>
          </p:cNvSpPr>
          <p:nvPr>
            <p:ph sz="quarter" idx="13"/>
          </p:nvPr>
        </p:nvSpPr>
        <p:spPr>
          <a:xfrm>
            <a:off x="457200" y="2665918"/>
            <a:ext cx="3924300" cy="1877437"/>
          </a:xfrm>
        </p:spPr>
        <p:txBody>
          <a:bodyPr>
            <a:spAutoFit/>
          </a:bodyPr>
          <a:lstStyle>
            <a:lvl4pPr marL="1600200" indent="-228600">
              <a:buClr>
                <a:srgbClr val="D02124"/>
              </a:buClr>
              <a:buSzPct val="60000"/>
              <a:buFont typeface="Courier New"/>
              <a:buChar char="o"/>
              <a:defRPr/>
            </a:lvl4pPr>
            <a:lvl5pPr marL="2057400" indent="-228600">
              <a:buClr>
                <a:srgbClr val="D02124"/>
              </a:buClr>
              <a:buSzPct val="80000"/>
              <a:buFont typeface="Lucida Grande"/>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11"/>
          <p:cNvSpPr>
            <a:spLocks noGrp="1"/>
          </p:cNvSpPr>
          <p:nvPr>
            <p:ph sz="quarter" idx="14"/>
          </p:nvPr>
        </p:nvSpPr>
        <p:spPr>
          <a:xfrm>
            <a:off x="4754880" y="2665918"/>
            <a:ext cx="3931920" cy="1877437"/>
          </a:xfrm>
        </p:spPr>
        <p:txBody>
          <a:bodyPr>
            <a:spAutoFit/>
          </a:bodyPr>
          <a:lstStyle>
            <a:lvl4pPr marL="1600200" indent="-228600">
              <a:buClr>
                <a:srgbClr val="D02124"/>
              </a:buClr>
              <a:buSzPct val="60000"/>
              <a:buFont typeface="Courier New"/>
              <a:buChar char="o"/>
              <a:defRPr/>
            </a:lvl4pPr>
            <a:lvl5pPr marL="2057400" indent="-228600">
              <a:buClr>
                <a:srgbClr val="D02124"/>
              </a:buClr>
              <a:buSzPct val="80000"/>
              <a:buFont typeface="Lucida Grande"/>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4"/>
          <p:cNvSpPr>
            <a:spLocks noGrp="1"/>
          </p:cNvSpPr>
          <p:nvPr>
            <p:ph type="ftr" sz="quarter" idx="11"/>
          </p:nvPr>
        </p:nvSpPr>
        <p:spPr>
          <a:xfrm>
            <a:off x="5892799" y="6505044"/>
            <a:ext cx="2895600" cy="246221"/>
          </a:xfrm>
          <a:prstGeom prst="rect">
            <a:avLst/>
          </a:prstGeom>
        </p:spPr>
        <p:txBody>
          <a:bodyPr/>
          <a:lstStyle>
            <a:lvl1pPr algn="r">
              <a:defRPr sz="1200" b="1">
                <a:solidFill>
                  <a:srgbClr val="FFFFFF"/>
                </a:solidFill>
              </a:defRPr>
            </a:lvl1pPr>
          </a:lstStyle>
          <a:p>
            <a:pPr defTabSz="457200"/>
            <a:r>
              <a:rPr lang="en-US" dirty="0"/>
              <a:t>PRESENTATION TITLE</a:t>
            </a:r>
          </a:p>
        </p:txBody>
      </p:sp>
      <p:sp>
        <p:nvSpPr>
          <p:cNvPr id="10" name="Slide Number Placeholder 5"/>
          <p:cNvSpPr>
            <a:spLocks noGrp="1"/>
          </p:cNvSpPr>
          <p:nvPr>
            <p:ph type="sldNum" sz="quarter" idx="12"/>
          </p:nvPr>
        </p:nvSpPr>
        <p:spPr>
          <a:xfrm>
            <a:off x="8686800" y="6505044"/>
            <a:ext cx="372531" cy="246221"/>
          </a:xfrm>
          <a:prstGeom prst="rect">
            <a:avLst/>
          </a:prstGeom>
        </p:spPr>
        <p:txBody>
          <a:bodyPr/>
          <a:lstStyle>
            <a:lvl1pPr>
              <a:defRPr sz="1200" b="1">
                <a:solidFill>
                  <a:srgbClr val="F3B329"/>
                </a:solidFill>
                <a:latin typeface="+mn-lt"/>
              </a:defRPr>
            </a:lvl1pPr>
          </a:lstStyle>
          <a:p>
            <a:pPr defTabSz="457200"/>
            <a:fld id="{F0E313D9-E573-5747-B7EA-62F4243B84E7}" type="slidenum">
              <a:rPr lang="en-US" smtClean="0"/>
              <a:pPr defTabSz="457200"/>
              <a:t>‹#›</a:t>
            </a:fld>
            <a:endParaRPr lang="en-US" dirty="0"/>
          </a:p>
        </p:txBody>
      </p:sp>
      <p:sp>
        <p:nvSpPr>
          <p:cNvPr id="11" name="Content Placeholder 11"/>
          <p:cNvSpPr>
            <a:spLocks noGrp="1"/>
          </p:cNvSpPr>
          <p:nvPr>
            <p:ph sz="quarter" idx="15" hasCustomPrompt="1"/>
          </p:nvPr>
        </p:nvSpPr>
        <p:spPr>
          <a:xfrm>
            <a:off x="457200" y="892729"/>
            <a:ext cx="7899400" cy="338554"/>
          </a:xfrm>
        </p:spPr>
        <p:txBody>
          <a:bodyPr>
            <a:spAutoFit/>
          </a:bodyPr>
          <a:lstStyle>
            <a:lvl1pPr marL="0" indent="0">
              <a:buNone/>
              <a:defRPr sz="1600" baseline="0">
                <a:solidFill>
                  <a:srgbClr val="5A5A5F"/>
                </a:solidFill>
              </a:defRPr>
            </a:lvl1pPr>
            <a:lvl4pPr marL="1600200" indent="-228600">
              <a:buClr>
                <a:srgbClr val="D02124"/>
              </a:buClr>
              <a:buSzPct val="60000"/>
              <a:buFont typeface="Courier New"/>
              <a:buChar char="o"/>
              <a:defRPr/>
            </a:lvl4pPr>
            <a:lvl5pPr marL="2057400" indent="-228600">
              <a:buClr>
                <a:srgbClr val="D02124"/>
              </a:buClr>
              <a:buSzPct val="80000"/>
              <a:buFont typeface="Lucida Grande"/>
              <a:buChar char="-"/>
              <a:defRPr/>
            </a:lvl5pPr>
          </a:lstStyle>
          <a:p>
            <a:pPr lvl="0"/>
            <a:r>
              <a:rPr lang="en-US" sz="1600" dirty="0"/>
              <a:t>Click to edit slide subtitle.</a:t>
            </a:r>
            <a:endParaRPr lang="en-US" dirty="0"/>
          </a:p>
        </p:txBody>
      </p:sp>
    </p:spTree>
    <p:extLst>
      <p:ext uri="{BB962C8B-B14F-4D97-AF65-F5344CB8AC3E}">
        <p14:creationId xmlns:p14="http://schemas.microsoft.com/office/powerpoint/2010/main" val="34338402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838200"/>
            <a:ext cx="8229600" cy="685800"/>
          </a:xfrm>
        </p:spPr>
        <p:txBody>
          <a:bodyPr/>
          <a:lstStyle/>
          <a:p>
            <a:r>
              <a:rPr lang="en-US" dirty="0"/>
              <a:t>Click to edit Master title style</a:t>
            </a:r>
          </a:p>
        </p:txBody>
      </p:sp>
      <p:sp>
        <p:nvSpPr>
          <p:cNvPr id="3" name="Content Placeholder 2"/>
          <p:cNvSpPr>
            <a:spLocks noGrp="1"/>
          </p:cNvSpPr>
          <p:nvPr>
            <p:ph idx="1"/>
          </p:nvPr>
        </p:nvSpPr>
        <p:spPr>
          <a:xfrm>
            <a:off x="457200" y="1752600"/>
            <a:ext cx="8229600" cy="437356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C1477CCD-C288-40F3-837E-F276AE63157A}" type="datetimeFigureOut">
              <a:rPr lang="en-US" smtClean="0"/>
              <a:pPr/>
              <a:t>2/1/2022</a:t>
            </a:fld>
            <a:endParaRPr lang="en-US" dirty="0"/>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1942FD2C-CBFC-47A7-B58C-AC4139D136F9}" type="slidenum">
              <a:rPr lang="en-US" smtClean="0"/>
              <a:pPr/>
              <a:t>‹#›</a:t>
            </a:fld>
            <a:endParaRPr lang="en-US" dirty="0"/>
          </a:p>
        </p:txBody>
      </p:sp>
    </p:spTree>
    <p:extLst>
      <p:ext uri="{BB962C8B-B14F-4D97-AF65-F5344CB8AC3E}">
        <p14:creationId xmlns:p14="http://schemas.microsoft.com/office/powerpoint/2010/main" val="8522329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p>
            <a:r>
              <a:rPr lang="en-US"/>
              <a:t>Click to edit Master title style</a:t>
            </a:r>
            <a:endParaRPr lang="en-US" dirty="0"/>
          </a:p>
        </p:txBody>
      </p:sp>
    </p:spTree>
    <p:extLst>
      <p:ext uri="{BB962C8B-B14F-4D97-AF65-F5344CB8AC3E}">
        <p14:creationId xmlns:p14="http://schemas.microsoft.com/office/powerpoint/2010/main" val="3198659081"/>
      </p:ext>
    </p:extLst>
  </p:cSld>
  <p:clrMapOvr>
    <a:masterClrMapping/>
  </p:clrMapOvr>
  <p:hf sldNum="0" hd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9600" cy="1371600"/>
          </a:xfrm>
        </p:spPr>
        <p:txBody>
          <a:bodyPr/>
          <a:lstStyle/>
          <a:p>
            <a:r>
              <a:rPr lang="en-US"/>
              <a:t>Click to edit Master title style</a:t>
            </a:r>
          </a:p>
        </p:txBody>
      </p:sp>
      <p:sp>
        <p:nvSpPr>
          <p:cNvPr id="3" name="Table Placeholder 2"/>
          <p:cNvSpPr>
            <a:spLocks noGrp="1"/>
          </p:cNvSpPr>
          <p:nvPr>
            <p:ph type="tbl" idx="1"/>
          </p:nvPr>
        </p:nvSpPr>
        <p:spPr>
          <a:xfrm>
            <a:off x="457200" y="1981200"/>
            <a:ext cx="8229600" cy="3886200"/>
          </a:xfrm>
        </p:spPr>
        <p:txBody>
          <a:bodyPr/>
          <a:lstStyle/>
          <a:p>
            <a:endParaRPr lang="en-US"/>
          </a:p>
        </p:txBody>
      </p:sp>
      <p:sp>
        <p:nvSpPr>
          <p:cNvPr id="4" name="Footer Placeholder 3"/>
          <p:cNvSpPr>
            <a:spLocks noGrp="1"/>
          </p:cNvSpPr>
          <p:nvPr>
            <p:ph type="ftr" sz="quarter" idx="10"/>
          </p:nvPr>
        </p:nvSpPr>
        <p:spPr>
          <a:xfrm>
            <a:off x="3124200" y="6248400"/>
            <a:ext cx="2895600" cy="457200"/>
          </a:xfrm>
          <a:prstGeom prst="rect">
            <a:avLst/>
          </a:prstGeom>
        </p:spPr>
        <p:txBody>
          <a:bodyPr/>
          <a:lstStyle>
            <a:lvl1pPr>
              <a:defRPr/>
            </a:lvl1pPr>
          </a:lstStyle>
          <a:p>
            <a:endParaRPr lang="en-US"/>
          </a:p>
        </p:txBody>
      </p:sp>
      <p:sp>
        <p:nvSpPr>
          <p:cNvPr id="5" name="Slide Number Placeholder 4"/>
          <p:cNvSpPr>
            <a:spLocks noGrp="1"/>
          </p:cNvSpPr>
          <p:nvPr>
            <p:ph type="sldNum" sz="quarter" idx="11"/>
          </p:nvPr>
        </p:nvSpPr>
        <p:spPr>
          <a:xfrm>
            <a:off x="6553200" y="6248400"/>
            <a:ext cx="2133600" cy="457200"/>
          </a:xfrm>
          <a:prstGeom prst="rect">
            <a:avLst/>
          </a:prstGeom>
        </p:spPr>
        <p:txBody>
          <a:bodyPr/>
          <a:lstStyle>
            <a:lvl1pPr>
              <a:defRPr/>
            </a:lvl1pPr>
          </a:lstStyle>
          <a:p>
            <a:fld id="{A3D68D90-BFC7-40BA-A480-37E3AA01AE1D}" type="slidenum">
              <a:rPr lang="en-US"/>
              <a:pPr/>
              <a:t>‹#›</a:t>
            </a:fld>
            <a:endParaRPr lang="en-US"/>
          </a:p>
        </p:txBody>
      </p:sp>
      <p:sp>
        <p:nvSpPr>
          <p:cNvPr id="6" name="Date Placeholder 5"/>
          <p:cNvSpPr>
            <a:spLocks noGrp="1"/>
          </p:cNvSpPr>
          <p:nvPr>
            <p:ph type="dt" sz="half" idx="12"/>
          </p:nvPr>
        </p:nvSpPr>
        <p:spPr>
          <a:xfrm>
            <a:off x="457200" y="6245225"/>
            <a:ext cx="2133600" cy="476250"/>
          </a:xfrm>
          <a:prstGeom prst="rect">
            <a:avLst/>
          </a:prstGeom>
        </p:spPr>
        <p:txBody>
          <a:bodyPr/>
          <a:lstStyle>
            <a:lvl1pPr>
              <a:defRPr/>
            </a:lvl1pPr>
          </a:lstStyle>
          <a:p>
            <a:endParaRPr lang="en-US"/>
          </a:p>
        </p:txBody>
      </p:sp>
    </p:spTree>
    <p:extLst>
      <p:ext uri="{BB962C8B-B14F-4D97-AF65-F5344CB8AC3E}">
        <p14:creationId xmlns:p14="http://schemas.microsoft.com/office/powerpoint/2010/main" val="25949837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ivider Slide - Red">
    <p:bg>
      <p:bgPr>
        <a:blipFill rotWithShape="1">
          <a:blip r:embed="rId2"/>
          <a:stretch>
            <a:fillRect/>
          </a:stretch>
        </a:blipFill>
        <a:effectLst/>
      </p:bgPr>
    </p:bg>
    <p:spTree>
      <p:nvGrpSpPr>
        <p:cNvPr id="1" name=""/>
        <p:cNvGrpSpPr/>
        <p:nvPr/>
      </p:nvGrpSpPr>
      <p:grpSpPr>
        <a:xfrm>
          <a:off x="0" y="0"/>
          <a:ext cx="0" cy="0"/>
          <a:chOff x="0" y="0"/>
          <a:chExt cx="0" cy="0"/>
        </a:xfrm>
      </p:grpSpPr>
      <p:sp>
        <p:nvSpPr>
          <p:cNvPr id="4" name="Title 6"/>
          <p:cNvSpPr>
            <a:spLocks noGrp="1"/>
          </p:cNvSpPr>
          <p:nvPr>
            <p:ph type="title" hasCustomPrompt="1"/>
          </p:nvPr>
        </p:nvSpPr>
        <p:spPr>
          <a:xfrm>
            <a:off x="457200" y="3132138"/>
            <a:ext cx="8229600" cy="584776"/>
          </a:xfrm>
          <a:prstGeom prst="rect">
            <a:avLst/>
          </a:prstGeom>
        </p:spPr>
        <p:txBody>
          <a:bodyPr vert="horz">
            <a:spAutoFit/>
          </a:bodyPr>
          <a:lstStyle>
            <a:lvl1pPr algn="l">
              <a:defRPr sz="3200" b="1" cap="all" spc="-60">
                <a:solidFill>
                  <a:schemeClr val="bg1">
                    <a:lumMod val="95000"/>
                  </a:schemeClr>
                </a:solidFill>
                <a:latin typeface="Arial"/>
                <a:cs typeface="Arial"/>
              </a:defRPr>
            </a:lvl1pPr>
          </a:lstStyle>
          <a:p>
            <a:r>
              <a:rPr lang="en-US" dirty="0"/>
              <a:t>CLICK TO EDIT MASTER TITLE STYLE</a:t>
            </a:r>
          </a:p>
        </p:txBody>
      </p:sp>
      <p:sp>
        <p:nvSpPr>
          <p:cNvPr id="5" name="Content Placeholder 8"/>
          <p:cNvSpPr>
            <a:spLocks noGrp="1"/>
          </p:cNvSpPr>
          <p:nvPr>
            <p:ph sz="quarter" idx="10" hasCustomPrompt="1"/>
          </p:nvPr>
        </p:nvSpPr>
        <p:spPr>
          <a:xfrm>
            <a:off x="457200" y="3683000"/>
            <a:ext cx="5422900" cy="400110"/>
          </a:xfrm>
          <a:prstGeom prst="rect">
            <a:avLst/>
          </a:prstGeom>
        </p:spPr>
        <p:txBody>
          <a:bodyPr vert="horz">
            <a:spAutoFit/>
          </a:bodyPr>
          <a:lstStyle>
            <a:lvl1pPr marL="0" indent="0">
              <a:buNone/>
              <a:defRPr sz="2000" baseline="0">
                <a:solidFill>
                  <a:srgbClr val="F3B329"/>
                </a:solidFill>
                <a:latin typeface="Arial"/>
                <a:cs typeface="Arial"/>
              </a:defRPr>
            </a:lvl1pPr>
          </a:lstStyle>
          <a:p>
            <a:pPr lvl="0"/>
            <a:r>
              <a:rPr lang="en-US" sz="2000" dirty="0">
                <a:latin typeface="Arial"/>
                <a:cs typeface="Arial"/>
              </a:rPr>
              <a:t>Click to edit subtitle.</a:t>
            </a:r>
            <a:endParaRPr lang="en-US" dirty="0"/>
          </a:p>
        </p:txBody>
      </p:sp>
    </p:spTree>
    <p:extLst>
      <p:ext uri="{BB962C8B-B14F-4D97-AF65-F5344CB8AC3E}">
        <p14:creationId xmlns:p14="http://schemas.microsoft.com/office/powerpoint/2010/main" val="35308262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Slide - Water 1">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71500" y="4302125"/>
            <a:ext cx="7366000" cy="1135353"/>
          </a:xfrm>
          <a:prstGeom prst="rect">
            <a:avLst/>
          </a:prstGeom>
        </p:spPr>
        <p:txBody>
          <a:bodyPr wrap="square">
            <a:spAutoFit/>
          </a:bodyPr>
          <a:lstStyle>
            <a:lvl1pPr algn="l">
              <a:lnSpc>
                <a:spcPts val="4000"/>
              </a:lnSpc>
              <a:defRPr sz="4000" b="1" i="0" cap="all" spc="-100" baseline="0">
                <a:solidFill>
                  <a:srgbClr val="FFFFFF"/>
                </a:solidFill>
                <a:latin typeface="Arial"/>
                <a:cs typeface="Arial"/>
              </a:defRPr>
            </a:lvl1pPr>
          </a:lstStyle>
          <a:p>
            <a:r>
              <a:rPr lang="en-US" dirty="0"/>
              <a:t>CLICK TO EDIT PRESENTATION TITLE</a:t>
            </a:r>
          </a:p>
        </p:txBody>
      </p:sp>
      <p:sp>
        <p:nvSpPr>
          <p:cNvPr id="8" name="Text Placeholder 7"/>
          <p:cNvSpPr>
            <a:spLocks noGrp="1"/>
          </p:cNvSpPr>
          <p:nvPr>
            <p:ph type="body" sz="quarter" idx="10" hasCustomPrompt="1"/>
          </p:nvPr>
        </p:nvSpPr>
        <p:spPr>
          <a:xfrm>
            <a:off x="571500" y="5558188"/>
            <a:ext cx="6286500" cy="400110"/>
          </a:xfrm>
          <a:prstGeom prst="rect">
            <a:avLst/>
          </a:prstGeom>
        </p:spPr>
        <p:txBody>
          <a:bodyPr vert="horz">
            <a:spAutoFit/>
          </a:bodyPr>
          <a:lstStyle>
            <a:lvl1pPr marL="0" indent="0">
              <a:buNone/>
              <a:defRPr sz="2000">
                <a:solidFill>
                  <a:srgbClr val="B5BDBE"/>
                </a:solidFill>
                <a:latin typeface="Arial"/>
                <a:cs typeface="Arial"/>
              </a:defRPr>
            </a:lvl1pPr>
          </a:lstStyle>
          <a:p>
            <a:pPr lvl="0"/>
            <a:r>
              <a:rPr lang="en-US" dirty="0"/>
              <a:t>Presentation subtitle</a:t>
            </a:r>
          </a:p>
        </p:txBody>
      </p:sp>
      <p:sp>
        <p:nvSpPr>
          <p:cNvPr id="9" name="Text Placeholder 7"/>
          <p:cNvSpPr>
            <a:spLocks noGrp="1"/>
          </p:cNvSpPr>
          <p:nvPr>
            <p:ph type="body" sz="quarter" idx="11" hasCustomPrompt="1"/>
          </p:nvPr>
        </p:nvSpPr>
        <p:spPr>
          <a:xfrm>
            <a:off x="571500" y="5922196"/>
            <a:ext cx="6286500" cy="400110"/>
          </a:xfrm>
          <a:prstGeom prst="rect">
            <a:avLst/>
          </a:prstGeom>
        </p:spPr>
        <p:txBody>
          <a:bodyPr vert="horz">
            <a:spAutoFit/>
          </a:bodyPr>
          <a:lstStyle>
            <a:lvl1pPr marL="0" indent="0">
              <a:buNone/>
              <a:defRPr sz="2000">
                <a:solidFill>
                  <a:srgbClr val="B5BDBE"/>
                </a:solidFill>
                <a:latin typeface="Arial"/>
                <a:cs typeface="Arial"/>
              </a:defRPr>
            </a:lvl1pPr>
          </a:lstStyle>
          <a:p>
            <a:pPr lvl="0"/>
            <a:r>
              <a:rPr lang="en-US" dirty="0"/>
              <a:t>Presentation date</a:t>
            </a:r>
          </a:p>
        </p:txBody>
      </p:sp>
    </p:spTree>
    <p:extLst>
      <p:ext uri="{BB962C8B-B14F-4D97-AF65-F5344CB8AC3E}">
        <p14:creationId xmlns:p14="http://schemas.microsoft.com/office/powerpoint/2010/main" val="15200221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Slide - 1 Col MI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a:xfrm>
            <a:off x="5892799" y="6505044"/>
            <a:ext cx="2895600" cy="246221"/>
          </a:xfrm>
          <a:prstGeom prst="rect">
            <a:avLst/>
          </a:prstGeom>
        </p:spPr>
        <p:txBody>
          <a:bodyPr/>
          <a:lstStyle>
            <a:lvl1pPr algn="r">
              <a:defRPr sz="1200" b="1">
                <a:solidFill>
                  <a:srgbClr val="FFFFFF"/>
                </a:solidFill>
              </a:defRPr>
            </a:lvl1pPr>
          </a:lstStyle>
          <a:p>
            <a:r>
              <a:rPr lang="en-US" dirty="0"/>
              <a:t>PRESENTATION TITLE</a:t>
            </a:r>
          </a:p>
        </p:txBody>
      </p:sp>
      <p:sp>
        <p:nvSpPr>
          <p:cNvPr id="6" name="Slide Number Placeholder 5"/>
          <p:cNvSpPr>
            <a:spLocks noGrp="1"/>
          </p:cNvSpPr>
          <p:nvPr>
            <p:ph type="sldNum" sz="quarter" idx="12"/>
          </p:nvPr>
        </p:nvSpPr>
        <p:spPr>
          <a:xfrm>
            <a:off x="8686800" y="6505044"/>
            <a:ext cx="372531" cy="246221"/>
          </a:xfrm>
          <a:prstGeom prst="rect">
            <a:avLst/>
          </a:prstGeom>
        </p:spPr>
        <p:txBody>
          <a:bodyPr/>
          <a:lstStyle>
            <a:lvl1pPr>
              <a:defRPr sz="1200" b="1">
                <a:solidFill>
                  <a:srgbClr val="F3B329"/>
                </a:solidFill>
                <a:latin typeface="+mn-lt"/>
              </a:defRPr>
            </a:lvl1pPr>
          </a:lstStyle>
          <a:p>
            <a:fld id="{F0E313D9-E573-5747-B7EA-62F4243B84E7}" type="slidenum">
              <a:rPr lang="en-US" smtClean="0"/>
              <a:pPr/>
              <a:t>‹#›</a:t>
            </a:fld>
            <a:endParaRPr lang="en-US" dirty="0"/>
          </a:p>
        </p:txBody>
      </p:sp>
      <p:sp>
        <p:nvSpPr>
          <p:cNvPr id="9" name="Title Placeholder 1"/>
          <p:cNvSpPr>
            <a:spLocks noGrp="1"/>
          </p:cNvSpPr>
          <p:nvPr>
            <p:ph type="title" hasCustomPrompt="1"/>
          </p:nvPr>
        </p:nvSpPr>
        <p:spPr>
          <a:xfrm>
            <a:off x="457200" y="434091"/>
            <a:ext cx="8229600" cy="523220"/>
          </a:xfrm>
          <a:prstGeom prst="rect">
            <a:avLst/>
          </a:prstGeom>
        </p:spPr>
        <p:txBody>
          <a:bodyPr vert="horz" lIns="91440" tIns="45720" rIns="91440" bIns="45720" rtlCol="0" anchor="ctr">
            <a:spAutoFit/>
          </a:bodyPr>
          <a:lstStyle>
            <a:lvl1pPr>
              <a:defRPr/>
            </a:lvl1pPr>
          </a:lstStyle>
          <a:p>
            <a:r>
              <a:rPr lang="en-US" dirty="0"/>
              <a:t>CLICK TO ADD TITLE</a:t>
            </a:r>
          </a:p>
        </p:txBody>
      </p:sp>
      <p:sp>
        <p:nvSpPr>
          <p:cNvPr id="12" name="Content Placeholder 11"/>
          <p:cNvSpPr>
            <a:spLocks noGrp="1"/>
          </p:cNvSpPr>
          <p:nvPr>
            <p:ph sz="quarter" idx="13"/>
          </p:nvPr>
        </p:nvSpPr>
        <p:spPr>
          <a:xfrm>
            <a:off x="457200" y="2665918"/>
            <a:ext cx="7899400" cy="1877437"/>
          </a:xfrm>
        </p:spPr>
        <p:txBody>
          <a:bodyPr>
            <a:spAutoFit/>
          </a:bodyPr>
          <a:lstStyle>
            <a:lvl4pPr marL="1600200" indent="-228600">
              <a:buClr>
                <a:srgbClr val="D02124"/>
              </a:buClr>
              <a:buSzPct val="60000"/>
              <a:buFont typeface="Courier New"/>
              <a:buChar char="o"/>
              <a:defRPr/>
            </a:lvl4pPr>
            <a:lvl5pPr marL="2057400" indent="-228600">
              <a:buClr>
                <a:srgbClr val="D02124"/>
              </a:buClr>
              <a:buSzPct val="80000"/>
              <a:buFont typeface="Lucida Grande"/>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11"/>
          <p:cNvSpPr>
            <a:spLocks noGrp="1"/>
          </p:cNvSpPr>
          <p:nvPr>
            <p:ph sz="quarter" idx="14" hasCustomPrompt="1"/>
          </p:nvPr>
        </p:nvSpPr>
        <p:spPr>
          <a:xfrm>
            <a:off x="457200" y="892729"/>
            <a:ext cx="7899400" cy="338554"/>
          </a:xfrm>
        </p:spPr>
        <p:txBody>
          <a:bodyPr>
            <a:spAutoFit/>
          </a:bodyPr>
          <a:lstStyle>
            <a:lvl1pPr marL="0" indent="0">
              <a:buNone/>
              <a:defRPr sz="1600" baseline="0">
                <a:solidFill>
                  <a:srgbClr val="5A5A5F"/>
                </a:solidFill>
              </a:defRPr>
            </a:lvl1pPr>
            <a:lvl4pPr marL="1600200" indent="-228600">
              <a:buClr>
                <a:srgbClr val="D02124"/>
              </a:buClr>
              <a:buSzPct val="60000"/>
              <a:buFont typeface="Courier New"/>
              <a:buChar char="o"/>
              <a:defRPr/>
            </a:lvl4pPr>
            <a:lvl5pPr marL="2057400" indent="-228600">
              <a:buClr>
                <a:srgbClr val="D02124"/>
              </a:buClr>
              <a:buSzPct val="80000"/>
              <a:buFont typeface="Lucida Grande"/>
              <a:buChar char="-"/>
              <a:defRPr/>
            </a:lvl5pPr>
          </a:lstStyle>
          <a:p>
            <a:pPr lvl="0"/>
            <a:r>
              <a:rPr lang="en-US" sz="1600" dirty="0"/>
              <a:t>Click to edit slide subtitle.</a:t>
            </a:r>
            <a:endParaRPr lang="en-US" dirty="0"/>
          </a:p>
        </p:txBody>
      </p:sp>
    </p:spTree>
    <p:extLst>
      <p:ext uri="{BB962C8B-B14F-4D97-AF65-F5344CB8AC3E}">
        <p14:creationId xmlns:p14="http://schemas.microsoft.com/office/powerpoint/2010/main" val="36189179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rotWithShape="1">
          <a:blip r:embed="rId13"/>
          <a:stretch>
            <a:fillRect/>
          </a:stretch>
        </a:blipFill>
        <a:effectLst/>
      </p:bgPr>
    </p:bg>
    <p:spTree>
      <p:nvGrpSpPr>
        <p:cNvPr id="1" name=""/>
        <p:cNvGrpSpPr/>
        <p:nvPr/>
      </p:nvGrpSpPr>
      <p:grpSpPr>
        <a:xfrm>
          <a:off x="0" y="0"/>
          <a:ext cx="0" cy="0"/>
          <a:chOff x="0" y="0"/>
          <a:chExt cx="0" cy="0"/>
        </a:xfrm>
      </p:grpSpPr>
      <p:sp>
        <p:nvSpPr>
          <p:cNvPr id="8" name="Rectangle 7"/>
          <p:cNvSpPr/>
          <p:nvPr/>
        </p:nvSpPr>
        <p:spPr>
          <a:xfrm>
            <a:off x="0" y="6415802"/>
            <a:ext cx="9144000" cy="442198"/>
          </a:xfrm>
          <a:prstGeom prst="rect">
            <a:avLst/>
          </a:prstGeom>
          <a:solidFill>
            <a:srgbClr val="141619">
              <a:alpha val="91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5A5A5F"/>
              </a:solidFill>
            </a:endParaRPr>
          </a:p>
        </p:txBody>
      </p:sp>
      <p:sp>
        <p:nvSpPr>
          <p:cNvPr id="2" name="Title Placeholder 1"/>
          <p:cNvSpPr>
            <a:spLocks noGrp="1"/>
          </p:cNvSpPr>
          <p:nvPr>
            <p:ph type="title"/>
          </p:nvPr>
        </p:nvSpPr>
        <p:spPr>
          <a:xfrm>
            <a:off x="457200" y="434091"/>
            <a:ext cx="8229600" cy="523220"/>
          </a:xfrm>
          <a:prstGeom prst="rect">
            <a:avLst/>
          </a:prstGeom>
        </p:spPr>
        <p:txBody>
          <a:bodyPr vert="horz" lIns="91440" tIns="45720" rIns="91440" bIns="45720" rtlCol="0" anchor="ctr">
            <a:spAutoFit/>
          </a:bodyPr>
          <a:lstStyle/>
          <a:p>
            <a:r>
              <a:rPr lang="en-US" dirty="0"/>
              <a:t>CLICK TO ADD TITLE</a:t>
            </a:r>
          </a:p>
        </p:txBody>
      </p:sp>
      <p:sp>
        <p:nvSpPr>
          <p:cNvPr id="3" name="Text Placeholder 2"/>
          <p:cNvSpPr>
            <a:spLocks noGrp="1"/>
          </p:cNvSpPr>
          <p:nvPr>
            <p:ph type="body" idx="1"/>
          </p:nvPr>
        </p:nvSpPr>
        <p:spPr>
          <a:xfrm>
            <a:off x="457200" y="1399363"/>
            <a:ext cx="8229600" cy="1242237"/>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225880925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457200" rtl="0" eaLnBrk="1" latinLnBrk="0" hangingPunct="1">
        <a:spcBef>
          <a:spcPct val="0"/>
        </a:spcBef>
        <a:buNone/>
        <a:defRPr sz="2800" b="1" kern="1200" cap="all">
          <a:solidFill>
            <a:srgbClr val="CF2124"/>
          </a:solidFill>
          <a:latin typeface="Arial"/>
          <a:ea typeface="+mj-ea"/>
          <a:cs typeface="Arial"/>
        </a:defRPr>
      </a:lvl1pPr>
    </p:titleStyle>
    <p:bodyStyle>
      <a:lvl1pPr marL="342900" indent="-342900" algn="l" defTabSz="457200" rtl="0" eaLnBrk="1" latinLnBrk="0" hangingPunct="1">
        <a:spcBef>
          <a:spcPct val="20000"/>
        </a:spcBef>
        <a:buClr>
          <a:srgbClr val="D02124"/>
        </a:buClr>
        <a:buFont typeface="Lucida Grande"/>
        <a:buChar char="»"/>
        <a:defRPr sz="2000" kern="1200">
          <a:solidFill>
            <a:schemeClr val="tx1"/>
          </a:solidFill>
          <a:latin typeface="Arial"/>
          <a:ea typeface="+mn-ea"/>
          <a:cs typeface="Arial"/>
        </a:defRPr>
      </a:lvl1pPr>
      <a:lvl2pPr marL="742950" indent="-285750" algn="l" defTabSz="457200" rtl="0" eaLnBrk="1" latinLnBrk="0" hangingPunct="1">
        <a:spcBef>
          <a:spcPct val="20000"/>
        </a:spcBef>
        <a:buClr>
          <a:srgbClr val="D02124"/>
        </a:buClr>
        <a:buSzPct val="100000"/>
        <a:buFont typeface="Arial"/>
        <a:buChar char="•"/>
        <a:defRPr sz="2000" kern="1200">
          <a:solidFill>
            <a:schemeClr val="tx1"/>
          </a:solidFill>
          <a:latin typeface="Arial"/>
          <a:ea typeface="+mn-ea"/>
          <a:cs typeface="Arial"/>
        </a:defRPr>
      </a:lvl2pPr>
      <a:lvl3pPr marL="1143000" indent="-228600" algn="l" defTabSz="457200" rtl="0" eaLnBrk="1" latinLnBrk="0" hangingPunct="1">
        <a:spcBef>
          <a:spcPct val="20000"/>
        </a:spcBef>
        <a:buClr>
          <a:srgbClr val="D02124"/>
        </a:buClr>
        <a:buSzPct val="80000"/>
        <a:buFont typeface="Lucida Grande"/>
        <a:buChar char="-"/>
        <a:defRPr sz="2000" kern="1200" baseline="0">
          <a:solidFill>
            <a:schemeClr val="tx1"/>
          </a:solidFill>
          <a:latin typeface="Arial"/>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600202"/>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457200" y="6356352"/>
            <a:ext cx="2133600" cy="365125"/>
          </a:xfrm>
          <a:prstGeom prst="rect">
            <a:avLst/>
          </a:prstGeom>
        </p:spPr>
        <p:txBody>
          <a:bodyPr vert="horz" lIns="91440" tIns="45720" rIns="91440" bIns="45720" rtlCol="0" anchor="ctr"/>
          <a:lstStyle>
            <a:lvl1pPr algn="l">
              <a:defRPr sz="900">
                <a:solidFill>
                  <a:schemeClr val="tx1">
                    <a:tint val="75000"/>
                  </a:schemeClr>
                </a:solidFill>
                <a:latin typeface="Gotham-Book"/>
              </a:defRPr>
            </a:lvl1pPr>
          </a:lstStyle>
          <a:p>
            <a:fld id="{BB3D0CD8-6641-2E43-B714-5EAF9E86794F}" type="datetimeFigureOut">
              <a:rPr lang="en-US" smtClean="0"/>
              <a:pPr/>
              <a:t>2/1/2022</a:t>
            </a:fld>
            <a:endParaRPr lang="en-US" dirty="0"/>
          </a:p>
        </p:txBody>
      </p:sp>
      <p:sp>
        <p:nvSpPr>
          <p:cNvPr id="5" name="Footer Placeholder 4"/>
          <p:cNvSpPr>
            <a:spLocks noGrp="1"/>
          </p:cNvSpPr>
          <p:nvPr>
            <p:ph type="ftr" sz="quarter" idx="3"/>
          </p:nvPr>
        </p:nvSpPr>
        <p:spPr>
          <a:xfrm>
            <a:off x="3124200" y="6356352"/>
            <a:ext cx="2895600" cy="365125"/>
          </a:xfrm>
          <a:prstGeom prst="rect">
            <a:avLst/>
          </a:prstGeom>
        </p:spPr>
        <p:txBody>
          <a:bodyPr vert="horz" lIns="91440" tIns="45720" rIns="91440" bIns="45720" rtlCol="0" anchor="ctr"/>
          <a:lstStyle>
            <a:lvl1pPr algn="ctr">
              <a:defRPr sz="900">
                <a:solidFill>
                  <a:schemeClr val="tx1">
                    <a:tint val="75000"/>
                  </a:schemeClr>
                </a:solidFill>
                <a:latin typeface="Gotham-Book"/>
              </a:defRPr>
            </a:lvl1pPr>
          </a:lstStyle>
          <a:p>
            <a:endParaRPr lang="en-US" dirty="0"/>
          </a:p>
        </p:txBody>
      </p:sp>
      <p:sp>
        <p:nvSpPr>
          <p:cNvPr id="6" name="Slide Number Placeholder 5"/>
          <p:cNvSpPr>
            <a:spLocks noGrp="1"/>
          </p:cNvSpPr>
          <p:nvPr>
            <p:ph type="sldNum" sz="quarter" idx="4"/>
          </p:nvPr>
        </p:nvSpPr>
        <p:spPr>
          <a:xfrm>
            <a:off x="6553200" y="6356352"/>
            <a:ext cx="2133600" cy="365125"/>
          </a:xfrm>
          <a:prstGeom prst="rect">
            <a:avLst/>
          </a:prstGeom>
        </p:spPr>
        <p:txBody>
          <a:bodyPr vert="horz" lIns="91440" tIns="45720" rIns="91440" bIns="45720" rtlCol="0" anchor="ctr"/>
          <a:lstStyle>
            <a:lvl1pPr algn="r">
              <a:defRPr sz="900">
                <a:solidFill>
                  <a:schemeClr val="tx1">
                    <a:tint val="75000"/>
                  </a:schemeClr>
                </a:solidFill>
                <a:latin typeface="Gotham-Book"/>
              </a:defRPr>
            </a:lvl1pPr>
          </a:lstStyle>
          <a:p>
            <a:fld id="{9614832F-5A0F-8342-BE4D-81B1081A4AA4}" type="slidenum">
              <a:rPr lang="en-US" smtClean="0"/>
              <a:pPr/>
              <a:t>‹#›</a:t>
            </a:fld>
            <a:endParaRPr lang="en-US" dirty="0"/>
          </a:p>
        </p:txBody>
      </p:sp>
    </p:spTree>
    <p:extLst>
      <p:ext uri="{BB962C8B-B14F-4D97-AF65-F5344CB8AC3E}">
        <p14:creationId xmlns:p14="http://schemas.microsoft.com/office/powerpoint/2010/main" val="427393692"/>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Lst>
  <p:txStyles>
    <p:titleStyle>
      <a:lvl1pPr algn="ctr" defTabSz="342900" rtl="0" eaLnBrk="1" latinLnBrk="0" hangingPunct="1">
        <a:spcBef>
          <a:spcPct val="0"/>
        </a:spcBef>
        <a:buNone/>
        <a:defRPr sz="3300" kern="1200">
          <a:solidFill>
            <a:schemeClr val="tx1"/>
          </a:solidFill>
          <a:latin typeface="Gotham-Book"/>
          <a:ea typeface="+mj-ea"/>
          <a:cs typeface="+mj-cs"/>
        </a:defRPr>
      </a:lvl1pPr>
    </p:titleStyle>
    <p:bodyStyle>
      <a:lvl1pPr marL="257175" indent="-257175" algn="l" defTabSz="342900" rtl="0" eaLnBrk="1" latinLnBrk="0" hangingPunct="1">
        <a:spcBef>
          <a:spcPct val="20000"/>
        </a:spcBef>
        <a:buFont typeface="Arial"/>
        <a:buChar char="•"/>
        <a:defRPr sz="2400" kern="1200">
          <a:solidFill>
            <a:schemeClr val="tx1"/>
          </a:solidFill>
          <a:latin typeface="Gotham-Book"/>
          <a:ea typeface="+mn-ea"/>
          <a:cs typeface="+mn-cs"/>
        </a:defRPr>
      </a:lvl1pPr>
      <a:lvl2pPr marL="557213" indent="-214313" algn="l" defTabSz="342900" rtl="0" eaLnBrk="1" latinLnBrk="0" hangingPunct="1">
        <a:spcBef>
          <a:spcPct val="20000"/>
        </a:spcBef>
        <a:buFont typeface="Arial"/>
        <a:buChar char="–"/>
        <a:defRPr sz="2100" kern="1200">
          <a:solidFill>
            <a:schemeClr val="tx1"/>
          </a:solidFill>
          <a:latin typeface="Gotham-Book"/>
          <a:ea typeface="+mn-ea"/>
          <a:cs typeface="+mn-cs"/>
        </a:defRPr>
      </a:lvl2pPr>
      <a:lvl3pPr marL="857250" indent="-171450" algn="l" defTabSz="342900" rtl="0" eaLnBrk="1" latinLnBrk="0" hangingPunct="1">
        <a:spcBef>
          <a:spcPct val="20000"/>
        </a:spcBef>
        <a:buFont typeface="Arial"/>
        <a:buChar char="•"/>
        <a:defRPr sz="1800" kern="1200">
          <a:solidFill>
            <a:schemeClr val="tx1"/>
          </a:solidFill>
          <a:latin typeface="Gotham-Book"/>
          <a:ea typeface="+mn-ea"/>
          <a:cs typeface="+mn-cs"/>
        </a:defRPr>
      </a:lvl3pPr>
      <a:lvl4pPr marL="1200150" indent="-171450" algn="l" defTabSz="342900" rtl="0" eaLnBrk="1" latinLnBrk="0" hangingPunct="1">
        <a:spcBef>
          <a:spcPct val="20000"/>
        </a:spcBef>
        <a:buFont typeface="Arial"/>
        <a:buChar char="–"/>
        <a:defRPr sz="1500" kern="1200">
          <a:solidFill>
            <a:schemeClr val="tx1"/>
          </a:solidFill>
          <a:latin typeface="Gotham-Book"/>
          <a:ea typeface="+mn-ea"/>
          <a:cs typeface="+mn-cs"/>
        </a:defRPr>
      </a:lvl4pPr>
      <a:lvl5pPr marL="1543050" indent="-171450" algn="l" defTabSz="342900" rtl="0" eaLnBrk="1" latinLnBrk="0" hangingPunct="1">
        <a:spcBef>
          <a:spcPct val="20000"/>
        </a:spcBef>
        <a:buFont typeface="Arial"/>
        <a:buChar char="»"/>
        <a:defRPr sz="1500" kern="1200">
          <a:solidFill>
            <a:schemeClr val="tx1"/>
          </a:solidFill>
          <a:latin typeface="Gotham-Book"/>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4.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4.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5.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5.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5.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4.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4.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4.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4.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4.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3.xml.rels><?xml version="1.0" encoding="UTF-8" standalone="yes"?>
<Relationships xmlns="http://schemas.openxmlformats.org/package/2006/relationships"><Relationship Id="rId3" Type="http://schemas.openxmlformats.org/officeDocument/2006/relationships/hyperlink" Target="http://gee.cs.oswego.edu/dl/html/malloc.html" TargetMode="External"/><Relationship Id="rId2" Type="http://schemas.openxmlformats.org/officeDocument/2006/relationships/notesSlide" Target="../notesSlides/notesSlide68.xml"/><Relationship Id="rId1" Type="http://schemas.openxmlformats.org/officeDocument/2006/relationships/slideLayout" Target="../slideLayouts/slideLayout4.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5.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5.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5.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5.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5.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5.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5.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4.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4.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4.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5.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4.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5.xm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5.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4.xml"/></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4.xm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4.xml"/></Relationships>
</file>

<file path=ppt/slides/_rels/slide185.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4.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8.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5.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4.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5.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5.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5.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5.xml.rels><?xml version="1.0" encoding="UTF-8" standalone="yes"?>
<Relationships xmlns="http://schemas.openxmlformats.org/package/2006/relationships"><Relationship Id="rId3" Type="http://schemas.openxmlformats.org/officeDocument/2006/relationships/hyperlink" Target="http://research.microsoft.com/pubs/64363/tr-2007-153.pdf" TargetMode="External"/><Relationship Id="rId2" Type="http://schemas.openxmlformats.org/officeDocument/2006/relationships/hyperlink" Target="http://people.cs.kuleuven.be/~frank.piessens/OVS/llssbe.pdf" TargetMode="External"/><Relationship Id="rId1" Type="http://schemas.openxmlformats.org/officeDocument/2006/relationships/slideLayout" Target="../slideLayouts/slideLayout4.xml"/><Relationship Id="rId4" Type="http://schemas.openxmlformats.org/officeDocument/2006/relationships/hyperlink" Target="http://hackerproof.org/technotes/format/FormatString.pdf" TargetMode="External"/></Relationships>
</file>

<file path=ppt/slides/_rels/slide206.xml.rels><?xml version="1.0" encoding="UTF-8" standalone="yes"?>
<Relationships xmlns="http://schemas.openxmlformats.org/package/2006/relationships"><Relationship Id="rId3" Type="http://schemas.openxmlformats.org/officeDocument/2006/relationships/hyperlink" Target="http://xcon.xfocus.org/XCon2005/archives/2005/Xcon2005_SoBeIt.pdf" TargetMode="External"/><Relationship Id="rId2" Type="http://schemas.openxmlformats.org/officeDocument/2006/relationships/hyperlink" Target="http://crypto.stanford.edu/cs155/papers/formatstring-1.2.pdf" TargetMode="External"/><Relationship Id="rId1" Type="http://schemas.openxmlformats.org/officeDocument/2006/relationships/slideLayout" Target="../slideLayouts/slideLayout4.xml"/><Relationship Id="rId6" Type="http://schemas.openxmlformats.org/officeDocument/2006/relationships/hyperlink" Target="http://www.blackhat.com/presentations/win-usa.../bh-win-04-litchfield.ppt" TargetMode="External"/><Relationship Id="rId5" Type="http://schemas.openxmlformats.org/officeDocument/2006/relationships/hyperlink" Target="http://www.cgsecurity.org/exploit/heaptut.txt" TargetMode="External"/><Relationship Id="rId4" Type="http://schemas.openxmlformats.org/officeDocument/2006/relationships/hyperlink" Target="http://www.phrack.org/issues.html?issue=49" TargetMode="External"/></Relationships>
</file>

<file path=ppt/slides/_rels/slide207.xml.rels><?xml version="1.0" encoding="UTF-8" standalone="yes"?>
<Relationships xmlns="http://schemas.openxmlformats.org/package/2006/relationships"><Relationship Id="rId3" Type="http://schemas.openxmlformats.org/officeDocument/2006/relationships/hyperlink" Target="http://www.garage4hackers.com/f22/buffer-overflows-malloc-space-basic-heap-overflows-part-i-1691.html" TargetMode="External"/><Relationship Id="rId2" Type="http://schemas.openxmlformats.org/officeDocument/2006/relationships/hyperlink" Target="http://www.sans.edu/student-files/presentations/heap_overflows_notes.pdf" TargetMode="External"/><Relationship Id="rId1" Type="http://schemas.openxmlformats.org/officeDocument/2006/relationships/slideLayout" Target="../slideLayouts/slideLayout4.xml"/><Relationship Id="rId6" Type="http://schemas.openxmlformats.org/officeDocument/2006/relationships/hyperlink" Target="http://www.win.tue.nl/~aeb/linux/hh/hh-11.html" TargetMode="External"/><Relationship Id="rId5" Type="http://schemas.openxmlformats.org/officeDocument/2006/relationships/hyperlink" Target="https://www.blackhat.com/presentations/bh-usa-07/Ferguson/Whitepaper/bh-usa-07-ferguson-WP.pdf" TargetMode="External"/><Relationship Id="rId4" Type="http://schemas.openxmlformats.org/officeDocument/2006/relationships/hyperlink" Target="http://www.garage4hackers.com/f22/buffer-overflows-malloc-space-basic-heap-overflows-part-ii-1692.html"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1.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1.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1.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1.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1.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1.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44.xml"/><Relationship Id="rId1" Type="http://schemas.openxmlformats.org/officeDocument/2006/relationships/slideLayout" Target="../slideLayouts/slideLayout5.xml"/></Relationships>
</file>

<file path=ppt/slides/_rels/slide8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45.xml"/><Relationship Id="rId1" Type="http://schemas.openxmlformats.org/officeDocument/2006/relationships/slideLayout" Target="../slideLayouts/slideLayout5.xml"/><Relationship Id="rId4" Type="http://schemas.openxmlformats.org/officeDocument/2006/relationships/image" Target="../media/image14.jpeg"/></Relationships>
</file>

<file path=ppt/slides/_rels/slide8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46.xml"/><Relationship Id="rId1" Type="http://schemas.openxmlformats.org/officeDocument/2006/relationships/slideLayout" Target="../slideLayouts/slideLayout5.xml"/></Relationships>
</file>

<file path=ppt/slides/_rels/slide8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47.xml"/><Relationship Id="rId1" Type="http://schemas.openxmlformats.org/officeDocument/2006/relationships/slideLayout" Target="../slideLayouts/slideLayout5.xml"/><Relationship Id="rId4" Type="http://schemas.openxmlformats.org/officeDocument/2006/relationships/image" Target="../media/image17.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48.xml"/><Relationship Id="rId1" Type="http://schemas.openxmlformats.org/officeDocument/2006/relationships/slideLayout" Target="../slideLayouts/slideLayout5.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5.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5.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5.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4.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4.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4.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647336" y="990600"/>
            <a:ext cx="5955186" cy="1102519"/>
          </a:xfrm>
        </p:spPr>
        <p:txBody>
          <a:bodyPr/>
          <a:lstStyle/>
          <a:p>
            <a:r>
              <a:rPr lang="en-US" dirty="0" smtClean="0"/>
              <a:t>ENPM695</a:t>
            </a:r>
            <a:br>
              <a:rPr lang="en-US" dirty="0" smtClean="0"/>
            </a:br>
            <a:r>
              <a:rPr lang="en-US" dirty="0" smtClean="0"/>
              <a:t>Secure Operating Systems</a:t>
            </a:r>
            <a:endParaRPr lang="en-US" dirty="0"/>
          </a:p>
        </p:txBody>
      </p:sp>
      <p:sp>
        <p:nvSpPr>
          <p:cNvPr id="3" name="Subtitle 2"/>
          <p:cNvSpPr>
            <a:spLocks noGrp="1"/>
          </p:cNvSpPr>
          <p:nvPr>
            <p:ph type="subTitle" idx="1"/>
          </p:nvPr>
        </p:nvSpPr>
        <p:spPr/>
        <p:txBody>
          <a:bodyPr/>
          <a:lstStyle/>
          <a:p>
            <a:r>
              <a:rPr lang="en-US" dirty="0" smtClean="0"/>
              <a:t>Jonas Amoonarquah</a:t>
            </a:r>
            <a:endParaRPr lang="en-US" dirty="0"/>
          </a:p>
        </p:txBody>
      </p:sp>
    </p:spTree>
    <p:extLst>
      <p:ext uri="{BB962C8B-B14F-4D97-AF65-F5344CB8AC3E}">
        <p14:creationId xmlns:p14="http://schemas.microsoft.com/office/powerpoint/2010/main" val="219586862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a:xfrm>
            <a:off x="457200" y="457200"/>
            <a:ext cx="8229600" cy="523220"/>
          </a:xfrm>
        </p:spPr>
        <p:txBody>
          <a:bodyPr/>
          <a:lstStyle/>
          <a:p>
            <a:r>
              <a:rPr lang="en-US" dirty="0"/>
              <a:t>Exploits</a:t>
            </a:r>
            <a:endParaRPr lang="en-US" b="1" dirty="0"/>
          </a:p>
        </p:txBody>
      </p:sp>
      <p:sp>
        <p:nvSpPr>
          <p:cNvPr id="29699" name="Rectangle 3"/>
          <p:cNvSpPr>
            <a:spLocks noGrp="1" noChangeArrowheads="1"/>
          </p:cNvSpPr>
          <p:nvPr>
            <p:ph type="body" idx="1"/>
          </p:nvPr>
        </p:nvSpPr>
        <p:spPr>
          <a:xfrm>
            <a:off x="457200" y="990600"/>
            <a:ext cx="8229600" cy="5486400"/>
          </a:xfrm>
        </p:spPr>
        <p:txBody>
          <a:bodyPr>
            <a:normAutofit/>
          </a:bodyPr>
          <a:lstStyle/>
          <a:p>
            <a:r>
              <a:rPr lang="en-US" dirty="0"/>
              <a:t>Exploit</a:t>
            </a:r>
            <a:r>
              <a:rPr lang="en-US" b="1" dirty="0"/>
              <a:t>: </a:t>
            </a:r>
          </a:p>
          <a:p>
            <a:pPr lvl="1"/>
            <a:r>
              <a:rPr lang="en-US" dirty="0"/>
              <a:t>An </a:t>
            </a:r>
            <a:r>
              <a:rPr lang="en-US" i="1" dirty="0"/>
              <a:t>exploit</a:t>
            </a:r>
            <a:r>
              <a:rPr lang="en-US" dirty="0"/>
              <a:t> is a piece of software or technique that takes advantage of a security vulnerability to violate an explicit or implicit security policy.</a:t>
            </a:r>
          </a:p>
          <a:p>
            <a:pPr lvl="1"/>
            <a:r>
              <a:rPr lang="en-US" dirty="0"/>
              <a:t>Vulnerabilities in software are subject to exploitation.</a:t>
            </a:r>
          </a:p>
          <a:p>
            <a:pPr lvl="1"/>
            <a:r>
              <a:rPr lang="en-US" dirty="0"/>
              <a:t>Exploits can take many forms, including worms, viruses, and </a:t>
            </a:r>
            <a:r>
              <a:rPr lang="en-US" dirty="0" err="1"/>
              <a:t>trojans</a:t>
            </a:r>
            <a:r>
              <a:rPr lang="en-US" dirty="0"/>
              <a:t>.</a:t>
            </a:r>
          </a:p>
          <a:p>
            <a:pPr lvl="1"/>
            <a:r>
              <a:rPr lang="en-US" dirty="0"/>
              <a:t>Proof-of-concept exploits are developed to prove the existence of a vulnerability.</a:t>
            </a:r>
          </a:p>
          <a:p>
            <a:pPr lvl="1"/>
            <a:r>
              <a:rPr lang="en-US" dirty="0"/>
              <a:t>Proof-of-concept exploits are beneficial when properly managed. </a:t>
            </a:r>
          </a:p>
          <a:p>
            <a:pPr lvl="1"/>
            <a:r>
              <a:rPr lang="en-US" dirty="0"/>
              <a:t>Proof-of-concept exploit in the wrong hands can be quickly transformed into a worm or virus or used in an attack. </a:t>
            </a:r>
          </a:p>
        </p:txBody>
      </p:sp>
    </p:spTree>
    <p:extLst>
      <p:ext uri="{BB962C8B-B14F-4D97-AF65-F5344CB8AC3E}">
        <p14:creationId xmlns:p14="http://schemas.microsoft.com/office/powerpoint/2010/main" val="2773472689"/>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1"/>
          <p:cNvSpPr>
            <a:spLocks noGrp="1" noChangeArrowheads="1"/>
          </p:cNvSpPr>
          <p:nvPr>
            <p:ph type="title"/>
          </p:nvPr>
        </p:nvSpPr>
        <p:spPr>
          <a:xfrm>
            <a:off x="152400" y="368681"/>
            <a:ext cx="8533537" cy="954107"/>
          </a:xfrm>
        </p:spPr>
        <p:txBody>
          <a:bodyPr/>
          <a:lstStyle/>
          <a:p>
            <a:pP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GB" dirty="0"/>
              <a:t>The process of executing a system call</a:t>
            </a:r>
          </a:p>
        </p:txBody>
      </p:sp>
      <p:sp>
        <p:nvSpPr>
          <p:cNvPr id="31747" name="Text Box 2"/>
          <p:cNvSpPr txBox="1">
            <a:spLocks noChangeArrowheads="1"/>
          </p:cNvSpPr>
          <p:nvPr/>
        </p:nvSpPr>
        <p:spPr bwMode="auto">
          <a:xfrm>
            <a:off x="914400" y="1296279"/>
            <a:ext cx="7696200" cy="4952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1440">
                <a:solidFill>
                  <a:srgbClr val="000000"/>
                </a:solidFill>
                <a:bevel/>
                <a:headEnd/>
                <a:tailEnd/>
              </a14:hiddenLine>
            </a:ext>
          </a:extLst>
        </p:spPr>
        <p:txBody>
          <a:bodyPr lIns="81639" tIns="40820" rIns="81639" bIns="40820"/>
          <a:lstStyle>
            <a:lvl1pPr eaLnBrk="0">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 pos="10134600" algn="l"/>
              </a:tabLst>
              <a:defRPr>
                <a:solidFill>
                  <a:schemeClr val="tx1"/>
                </a:solidFill>
                <a:latin typeface="Arial" charset="0"/>
                <a:ea typeface="Bitstream Vera Sans" charset="0"/>
                <a:cs typeface="Bitstream Vera Sans" charset="0"/>
              </a:defRPr>
            </a:lvl1pPr>
            <a:lvl2pPr marL="742950" indent="-285750" eaLnBrk="0">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 pos="10134600" algn="l"/>
              </a:tabLst>
              <a:defRPr>
                <a:solidFill>
                  <a:schemeClr val="tx1"/>
                </a:solidFill>
                <a:latin typeface="Arial" charset="0"/>
                <a:ea typeface="Bitstream Vera Sans" charset="0"/>
                <a:cs typeface="Bitstream Vera Sans" charset="0"/>
              </a:defRPr>
            </a:lvl2pPr>
            <a:lvl3pPr marL="1143000" indent="-228600" eaLnBrk="0">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 pos="10134600" algn="l"/>
              </a:tabLst>
              <a:defRPr>
                <a:solidFill>
                  <a:schemeClr val="tx1"/>
                </a:solidFill>
                <a:latin typeface="Arial" charset="0"/>
                <a:ea typeface="Bitstream Vera Sans" charset="0"/>
                <a:cs typeface="Bitstream Vera Sans" charset="0"/>
              </a:defRPr>
            </a:lvl3pPr>
            <a:lvl4pPr marL="1600200" indent="-228600" eaLnBrk="0">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 pos="10134600" algn="l"/>
              </a:tabLst>
              <a:defRPr>
                <a:solidFill>
                  <a:schemeClr val="tx1"/>
                </a:solidFill>
                <a:latin typeface="Arial" charset="0"/>
                <a:ea typeface="Bitstream Vera Sans" charset="0"/>
                <a:cs typeface="Bitstream Vera Sans" charset="0"/>
              </a:defRPr>
            </a:lvl4pPr>
            <a:lvl5pPr marL="2057400" indent="-228600" eaLnBrk="0">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 pos="10134600" algn="l"/>
              </a:tabLst>
              <a:defRPr>
                <a:solidFill>
                  <a:schemeClr val="tx1"/>
                </a:solidFill>
                <a:latin typeface="Arial" charset="0"/>
                <a:ea typeface="Bitstream Vera Sans" charset="0"/>
                <a:cs typeface="Bitstream Vera Sans" charset="0"/>
              </a:defRPr>
            </a:lvl5pPr>
            <a:lvl6pPr marL="2514600" indent="-228600" defTabSz="457200" eaLnBrk="0" fontAlgn="base" hangingPunct="0">
              <a:lnSpc>
                <a:spcPct val="104000"/>
              </a:lnSpc>
              <a:spcBef>
                <a:spcPct val="0"/>
              </a:spcBef>
              <a:spcAft>
                <a:spcPct val="0"/>
              </a:spcAft>
              <a:buClr>
                <a:srgbClr val="000000"/>
              </a:buClr>
              <a:buSzPct val="45000"/>
              <a:buFont typeface="Wingdings" pitchFamily="2"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 pos="10134600" algn="l"/>
              </a:tabLst>
              <a:defRPr>
                <a:solidFill>
                  <a:schemeClr val="tx1"/>
                </a:solidFill>
                <a:latin typeface="Arial" charset="0"/>
                <a:ea typeface="Bitstream Vera Sans" charset="0"/>
                <a:cs typeface="Bitstream Vera Sans" charset="0"/>
              </a:defRPr>
            </a:lvl6pPr>
            <a:lvl7pPr marL="2971800" indent="-228600" defTabSz="457200" eaLnBrk="0" fontAlgn="base" hangingPunct="0">
              <a:lnSpc>
                <a:spcPct val="104000"/>
              </a:lnSpc>
              <a:spcBef>
                <a:spcPct val="0"/>
              </a:spcBef>
              <a:spcAft>
                <a:spcPct val="0"/>
              </a:spcAft>
              <a:buClr>
                <a:srgbClr val="000000"/>
              </a:buClr>
              <a:buSzPct val="45000"/>
              <a:buFont typeface="Wingdings" pitchFamily="2"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 pos="10134600" algn="l"/>
              </a:tabLst>
              <a:defRPr>
                <a:solidFill>
                  <a:schemeClr val="tx1"/>
                </a:solidFill>
                <a:latin typeface="Arial" charset="0"/>
                <a:ea typeface="Bitstream Vera Sans" charset="0"/>
                <a:cs typeface="Bitstream Vera Sans" charset="0"/>
              </a:defRPr>
            </a:lvl7pPr>
            <a:lvl8pPr marL="3429000" indent="-228600" defTabSz="457200" eaLnBrk="0" fontAlgn="base" hangingPunct="0">
              <a:lnSpc>
                <a:spcPct val="104000"/>
              </a:lnSpc>
              <a:spcBef>
                <a:spcPct val="0"/>
              </a:spcBef>
              <a:spcAft>
                <a:spcPct val="0"/>
              </a:spcAft>
              <a:buClr>
                <a:srgbClr val="000000"/>
              </a:buClr>
              <a:buSzPct val="45000"/>
              <a:buFont typeface="Wingdings" pitchFamily="2"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 pos="10134600" algn="l"/>
              </a:tabLst>
              <a:defRPr>
                <a:solidFill>
                  <a:schemeClr val="tx1"/>
                </a:solidFill>
                <a:latin typeface="Arial" charset="0"/>
                <a:ea typeface="Bitstream Vera Sans" charset="0"/>
                <a:cs typeface="Bitstream Vera Sans" charset="0"/>
              </a:defRPr>
            </a:lvl8pPr>
            <a:lvl9pPr marL="3886200" indent="-228600" defTabSz="457200" eaLnBrk="0" fontAlgn="base" hangingPunct="0">
              <a:lnSpc>
                <a:spcPct val="104000"/>
              </a:lnSpc>
              <a:spcBef>
                <a:spcPct val="0"/>
              </a:spcBef>
              <a:spcAft>
                <a:spcPct val="0"/>
              </a:spcAft>
              <a:buClr>
                <a:srgbClr val="000000"/>
              </a:buClr>
              <a:buSzPct val="45000"/>
              <a:buFont typeface="Wingdings" pitchFamily="2"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 pos="10134600" algn="l"/>
              </a:tabLst>
              <a:defRPr>
                <a:solidFill>
                  <a:schemeClr val="tx1"/>
                </a:solidFill>
                <a:latin typeface="Arial" charset="0"/>
                <a:ea typeface="Bitstream Vera Sans" charset="0"/>
                <a:cs typeface="Bitstream Vera Sans" charset="0"/>
              </a:defRPr>
            </a:lvl9pPr>
          </a:lstStyle>
          <a:p>
            <a:pPr eaLnBrk="1"/>
            <a:r>
              <a:rPr lang="en-GB" sz="1600" dirty="0">
                <a:solidFill>
                  <a:srgbClr val="000000"/>
                </a:solidFill>
              </a:rPr>
              <a:t>[</a:t>
            </a:r>
            <a:r>
              <a:rPr lang="en-GB" sz="1600" dirty="0" err="1">
                <a:solidFill>
                  <a:srgbClr val="000000"/>
                </a:solidFill>
              </a:rPr>
              <a:t>idubraws@linuxvm</a:t>
            </a:r>
            <a:r>
              <a:rPr lang="en-GB" sz="1600" dirty="0">
                <a:solidFill>
                  <a:srgbClr val="000000"/>
                </a:solidFill>
              </a:rPr>
              <a:t> </a:t>
            </a:r>
            <a:r>
              <a:rPr lang="en-GB" sz="1600" dirty="0" err="1">
                <a:solidFill>
                  <a:srgbClr val="000000"/>
                </a:solidFill>
              </a:rPr>
              <a:t>idubraws</a:t>
            </a:r>
            <a:r>
              <a:rPr lang="en-GB" sz="1600" dirty="0">
                <a:solidFill>
                  <a:srgbClr val="000000"/>
                </a:solidFill>
              </a:rPr>
              <a:t>]$ </a:t>
            </a:r>
            <a:r>
              <a:rPr lang="en-GB" sz="1600" dirty="0" err="1">
                <a:solidFill>
                  <a:srgbClr val="000000"/>
                </a:solidFill>
              </a:rPr>
              <a:t>gcc</a:t>
            </a:r>
            <a:r>
              <a:rPr lang="en-GB" sz="1600" dirty="0">
                <a:solidFill>
                  <a:srgbClr val="000000"/>
                </a:solidFill>
              </a:rPr>
              <a:t> -g -static -o exit </a:t>
            </a:r>
            <a:r>
              <a:rPr lang="en-GB" sz="1600" dirty="0" err="1">
                <a:solidFill>
                  <a:srgbClr val="000000"/>
                </a:solidFill>
              </a:rPr>
              <a:t>exit.c</a:t>
            </a:r>
            <a:endParaRPr lang="en-GB" sz="1600" dirty="0">
              <a:solidFill>
                <a:srgbClr val="000000"/>
              </a:solidFill>
            </a:endParaRPr>
          </a:p>
          <a:p>
            <a:pPr eaLnBrk="1"/>
            <a:r>
              <a:rPr lang="en-GB" sz="1600" dirty="0">
                <a:solidFill>
                  <a:srgbClr val="000000"/>
                </a:solidFill>
              </a:rPr>
              <a:t>[</a:t>
            </a:r>
            <a:r>
              <a:rPr lang="en-GB" sz="1600" dirty="0" err="1">
                <a:solidFill>
                  <a:srgbClr val="000000"/>
                </a:solidFill>
              </a:rPr>
              <a:t>idubraws@linuxvm</a:t>
            </a:r>
            <a:r>
              <a:rPr lang="en-GB" sz="1600" dirty="0">
                <a:solidFill>
                  <a:srgbClr val="000000"/>
                </a:solidFill>
              </a:rPr>
              <a:t> </a:t>
            </a:r>
            <a:r>
              <a:rPr lang="en-GB" sz="1600" dirty="0" err="1">
                <a:solidFill>
                  <a:srgbClr val="000000"/>
                </a:solidFill>
              </a:rPr>
              <a:t>idubraws</a:t>
            </a:r>
            <a:r>
              <a:rPr lang="en-GB" sz="1600" dirty="0">
                <a:solidFill>
                  <a:srgbClr val="000000"/>
                </a:solidFill>
              </a:rPr>
              <a:t>]$ </a:t>
            </a:r>
            <a:r>
              <a:rPr lang="en-GB" sz="1600" dirty="0" err="1">
                <a:solidFill>
                  <a:srgbClr val="000000"/>
                </a:solidFill>
              </a:rPr>
              <a:t>gdb</a:t>
            </a:r>
            <a:r>
              <a:rPr lang="en-GB" sz="1600" dirty="0">
                <a:solidFill>
                  <a:srgbClr val="000000"/>
                </a:solidFill>
              </a:rPr>
              <a:t> exit</a:t>
            </a:r>
          </a:p>
          <a:p>
            <a:pPr eaLnBrk="1"/>
            <a:r>
              <a:rPr lang="en-GB" sz="1600" dirty="0">
                <a:solidFill>
                  <a:srgbClr val="000000"/>
                </a:solidFill>
              </a:rPr>
              <a:t>GNU </a:t>
            </a:r>
            <a:r>
              <a:rPr lang="en-GB" sz="1600" dirty="0" err="1">
                <a:solidFill>
                  <a:srgbClr val="000000"/>
                </a:solidFill>
              </a:rPr>
              <a:t>gdb</a:t>
            </a:r>
            <a:r>
              <a:rPr lang="en-GB" sz="1600" dirty="0">
                <a:solidFill>
                  <a:srgbClr val="000000"/>
                </a:solidFill>
              </a:rPr>
              <a:t> Red Hat Linux (5.3post-0.20021129.18rh)</a:t>
            </a:r>
          </a:p>
          <a:p>
            <a:pPr eaLnBrk="1"/>
            <a:r>
              <a:rPr lang="en-GB" sz="1600" dirty="0">
                <a:solidFill>
                  <a:srgbClr val="000000"/>
                </a:solidFill>
              </a:rPr>
              <a:t>Copyright 2003 Free Software Foundation, Inc.</a:t>
            </a:r>
          </a:p>
          <a:p>
            <a:pPr eaLnBrk="1"/>
            <a:r>
              <a:rPr lang="en-GB" sz="1600" dirty="0">
                <a:solidFill>
                  <a:srgbClr val="000000"/>
                </a:solidFill>
              </a:rPr>
              <a:t>GDB is free software, covered by the GNU General Public License, and you are</a:t>
            </a:r>
          </a:p>
          <a:p>
            <a:pPr eaLnBrk="1"/>
            <a:r>
              <a:rPr lang="en-GB" sz="1600" dirty="0">
                <a:solidFill>
                  <a:srgbClr val="000000"/>
                </a:solidFill>
              </a:rPr>
              <a:t>Welcome to change it and/or distribute copies of it under certain conditions</a:t>
            </a:r>
          </a:p>
          <a:p>
            <a:pPr eaLnBrk="1"/>
            <a:r>
              <a:rPr lang="en-GB" sz="1600" dirty="0">
                <a:solidFill>
                  <a:srgbClr val="000000"/>
                </a:solidFill>
              </a:rPr>
              <a:t>Type “show copying” to see the conditions.</a:t>
            </a:r>
          </a:p>
          <a:p>
            <a:pPr eaLnBrk="1"/>
            <a:r>
              <a:rPr lang="en-GB" sz="1600" dirty="0">
                <a:solidFill>
                  <a:srgbClr val="000000"/>
                </a:solidFill>
              </a:rPr>
              <a:t>There is absolutely no warranty for GDB.  Type "show warranty" for details.</a:t>
            </a:r>
          </a:p>
          <a:p>
            <a:pPr eaLnBrk="1"/>
            <a:r>
              <a:rPr lang="en-GB" sz="1600" dirty="0">
                <a:solidFill>
                  <a:srgbClr val="000000"/>
                </a:solidFill>
              </a:rPr>
              <a:t>This GDB was configured as "i386-redhat-linux-gnu"...</a:t>
            </a:r>
          </a:p>
          <a:p>
            <a:pPr eaLnBrk="1"/>
            <a:r>
              <a:rPr lang="en-GB" sz="1600" dirty="0">
                <a:solidFill>
                  <a:srgbClr val="000000"/>
                </a:solidFill>
              </a:rPr>
              <a:t>(</a:t>
            </a:r>
            <a:r>
              <a:rPr lang="en-GB" sz="1600" dirty="0" err="1">
                <a:solidFill>
                  <a:srgbClr val="000000"/>
                </a:solidFill>
              </a:rPr>
              <a:t>gdb</a:t>
            </a:r>
            <a:r>
              <a:rPr lang="en-GB" sz="1600" dirty="0">
                <a:solidFill>
                  <a:srgbClr val="000000"/>
                </a:solidFill>
              </a:rPr>
              <a:t>) </a:t>
            </a:r>
            <a:r>
              <a:rPr lang="en-GB" sz="1600" dirty="0" err="1">
                <a:solidFill>
                  <a:srgbClr val="000000"/>
                </a:solidFill>
              </a:rPr>
              <a:t>disas</a:t>
            </a:r>
            <a:r>
              <a:rPr lang="en-GB" sz="1600" dirty="0">
                <a:solidFill>
                  <a:srgbClr val="000000"/>
                </a:solidFill>
              </a:rPr>
              <a:t> _exit</a:t>
            </a:r>
          </a:p>
          <a:p>
            <a:pPr eaLnBrk="1"/>
            <a:r>
              <a:rPr lang="en-GB" sz="1600" dirty="0">
                <a:solidFill>
                  <a:srgbClr val="000000"/>
                </a:solidFill>
              </a:rPr>
              <a:t>Dump of assembler code for function _exit:</a:t>
            </a:r>
          </a:p>
          <a:p>
            <a:pPr eaLnBrk="1"/>
            <a:r>
              <a:rPr lang="en-GB" sz="1600" dirty="0">
                <a:solidFill>
                  <a:srgbClr val="FF0000"/>
                </a:solidFill>
              </a:rPr>
              <a:t>0x0804d9bc &lt;_exit+0&gt;:		</a:t>
            </a:r>
            <a:r>
              <a:rPr lang="en-GB" sz="1600" dirty="0" err="1">
                <a:solidFill>
                  <a:srgbClr val="FF0000"/>
                </a:solidFill>
              </a:rPr>
              <a:t>mov</a:t>
            </a:r>
            <a:r>
              <a:rPr lang="en-GB" sz="1600" dirty="0">
                <a:solidFill>
                  <a:srgbClr val="FF0000"/>
                </a:solidFill>
              </a:rPr>
              <a:t>    	0x4(%esp,1),%</a:t>
            </a:r>
            <a:r>
              <a:rPr lang="en-GB" sz="1600" dirty="0" err="1">
                <a:solidFill>
                  <a:srgbClr val="FF0000"/>
                </a:solidFill>
              </a:rPr>
              <a:t>ebx</a:t>
            </a:r>
            <a:endParaRPr lang="en-GB" sz="1600" dirty="0">
              <a:solidFill>
                <a:srgbClr val="FF0000"/>
              </a:solidFill>
            </a:endParaRPr>
          </a:p>
          <a:p>
            <a:pPr eaLnBrk="1"/>
            <a:r>
              <a:rPr lang="en-GB" sz="1600" dirty="0">
                <a:solidFill>
                  <a:srgbClr val="FF0000"/>
                </a:solidFill>
              </a:rPr>
              <a:t>0x0804d9c0 &lt;_exit+4&gt;:		</a:t>
            </a:r>
            <a:r>
              <a:rPr lang="en-GB" sz="1600" dirty="0" err="1">
                <a:solidFill>
                  <a:srgbClr val="FF0000"/>
                </a:solidFill>
              </a:rPr>
              <a:t>mov</a:t>
            </a:r>
            <a:r>
              <a:rPr lang="en-GB" sz="1600" dirty="0">
                <a:solidFill>
                  <a:srgbClr val="FF0000"/>
                </a:solidFill>
              </a:rPr>
              <a:t>    	$0xfc,%eax</a:t>
            </a:r>
          </a:p>
          <a:p>
            <a:pPr eaLnBrk="1"/>
            <a:r>
              <a:rPr lang="en-GB" sz="1600" dirty="0">
                <a:solidFill>
                  <a:srgbClr val="FF0000"/>
                </a:solidFill>
              </a:rPr>
              <a:t>0x0804d9c5 &lt;_exit+9&gt;:		</a:t>
            </a:r>
            <a:r>
              <a:rPr lang="en-GB" sz="1600" dirty="0" err="1">
                <a:solidFill>
                  <a:srgbClr val="FF0000"/>
                </a:solidFill>
              </a:rPr>
              <a:t>int</a:t>
            </a:r>
            <a:r>
              <a:rPr lang="en-GB" sz="1600" dirty="0">
                <a:solidFill>
                  <a:srgbClr val="FF0000"/>
                </a:solidFill>
              </a:rPr>
              <a:t>    	$0x80</a:t>
            </a:r>
          </a:p>
          <a:p>
            <a:pPr eaLnBrk="1"/>
            <a:r>
              <a:rPr lang="en-GB" sz="1600" dirty="0">
                <a:solidFill>
                  <a:srgbClr val="FF0000"/>
                </a:solidFill>
              </a:rPr>
              <a:t>0x0804d9c7 &lt;_exit+11&gt;:	</a:t>
            </a:r>
            <a:r>
              <a:rPr lang="en-GB" sz="1600" dirty="0" err="1">
                <a:solidFill>
                  <a:srgbClr val="FF0000"/>
                </a:solidFill>
              </a:rPr>
              <a:t>mov</a:t>
            </a:r>
            <a:r>
              <a:rPr lang="en-GB" sz="1600" dirty="0">
                <a:solidFill>
                  <a:srgbClr val="FF0000"/>
                </a:solidFill>
              </a:rPr>
              <a:t>    	$0x1,%eax</a:t>
            </a:r>
          </a:p>
          <a:p>
            <a:pPr eaLnBrk="1"/>
            <a:r>
              <a:rPr lang="en-GB" sz="1600" dirty="0">
                <a:solidFill>
                  <a:srgbClr val="FF0000"/>
                </a:solidFill>
              </a:rPr>
              <a:t>0x0804d9cc &lt;_exit+16&gt;:	</a:t>
            </a:r>
            <a:r>
              <a:rPr lang="en-GB" sz="1600" dirty="0" err="1">
                <a:solidFill>
                  <a:srgbClr val="FF0000"/>
                </a:solidFill>
              </a:rPr>
              <a:t>int</a:t>
            </a:r>
            <a:r>
              <a:rPr lang="en-GB" sz="1600" dirty="0">
                <a:solidFill>
                  <a:srgbClr val="FF0000"/>
                </a:solidFill>
              </a:rPr>
              <a:t>    	$0x80</a:t>
            </a:r>
          </a:p>
          <a:p>
            <a:pPr eaLnBrk="1"/>
            <a:r>
              <a:rPr lang="en-GB" sz="1600" dirty="0">
                <a:solidFill>
                  <a:srgbClr val="000000"/>
                </a:solidFill>
              </a:rPr>
              <a:t>0x0804d9ce &lt;_exit+18&gt;:	</a:t>
            </a:r>
            <a:r>
              <a:rPr lang="en-GB" sz="1600" dirty="0" err="1">
                <a:solidFill>
                  <a:srgbClr val="000000"/>
                </a:solidFill>
              </a:rPr>
              <a:t>hlt</a:t>
            </a:r>
            <a:endParaRPr lang="en-GB" sz="1600" dirty="0">
              <a:solidFill>
                <a:srgbClr val="000000"/>
              </a:solidFill>
            </a:endParaRPr>
          </a:p>
          <a:p>
            <a:pPr eaLnBrk="1"/>
            <a:r>
              <a:rPr lang="en-GB" sz="1600" dirty="0">
                <a:solidFill>
                  <a:srgbClr val="000000"/>
                </a:solidFill>
              </a:rPr>
              <a:t>0x0804d9cf  &lt;_exit+19&gt;:	</a:t>
            </a:r>
            <a:r>
              <a:rPr lang="en-GB" sz="1600" dirty="0" err="1">
                <a:solidFill>
                  <a:srgbClr val="000000"/>
                </a:solidFill>
              </a:rPr>
              <a:t>nop</a:t>
            </a:r>
            <a:r>
              <a:rPr lang="en-GB" sz="1600" dirty="0">
                <a:solidFill>
                  <a:srgbClr val="000000"/>
                </a:solidFill>
              </a:rPr>
              <a:t>    </a:t>
            </a:r>
          </a:p>
          <a:p>
            <a:pPr eaLnBrk="1"/>
            <a:r>
              <a:rPr lang="en-GB" sz="1600" dirty="0">
                <a:solidFill>
                  <a:srgbClr val="000000"/>
                </a:solidFill>
              </a:rPr>
              <a:t>End of assembler dump.</a:t>
            </a:r>
          </a:p>
        </p:txBody>
      </p:sp>
    </p:spTree>
    <p:extLst>
      <p:ext uri="{BB962C8B-B14F-4D97-AF65-F5344CB8AC3E}">
        <p14:creationId xmlns:p14="http://schemas.microsoft.com/office/powerpoint/2010/main" val="2681278540"/>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1"/>
          <p:cNvSpPr>
            <a:spLocks noGrp="1" noChangeArrowheads="1"/>
          </p:cNvSpPr>
          <p:nvPr>
            <p:ph type="title"/>
          </p:nvPr>
        </p:nvSpPr>
        <p:spPr>
          <a:xfrm>
            <a:off x="456625" y="584124"/>
            <a:ext cx="8229311" cy="523220"/>
          </a:xfrm>
        </p:spPr>
        <p:txBody>
          <a:bodyPr/>
          <a:lstStyle/>
          <a:p>
            <a:pP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GB" dirty="0"/>
              <a:t>Write a shell code for exit()</a:t>
            </a:r>
            <a:r>
              <a:rPr lang="ar-SA" dirty="0">
                <a:cs typeface="Arial" charset="0"/>
              </a:rPr>
              <a:t>‏</a:t>
            </a:r>
            <a:endParaRPr lang="en-GB" dirty="0"/>
          </a:p>
        </p:txBody>
      </p:sp>
      <p:sp>
        <p:nvSpPr>
          <p:cNvPr id="32771" name="Rectangle 2"/>
          <p:cNvSpPr>
            <a:spLocks noGrp="1" noChangeArrowheads="1"/>
          </p:cNvSpPr>
          <p:nvPr>
            <p:ph type="body" idx="1"/>
          </p:nvPr>
        </p:nvSpPr>
        <p:spPr>
          <a:xfrm>
            <a:off x="456625" y="1605095"/>
            <a:ext cx="8229311" cy="4443880"/>
          </a:xfrm>
        </p:spPr>
        <p:txBody>
          <a:bodyPr>
            <a:normAutofit/>
          </a:bodyPr>
          <a:lstStyle/>
          <a:p>
            <a:pPr>
              <a:buFont typeface="Calibri" pitchFamily="34" charset="0"/>
              <a:buChar cha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GB" dirty="0"/>
              <a:t>The shell code should do the following:</a:t>
            </a:r>
          </a:p>
          <a:p>
            <a:pPr lvl="1">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GB" dirty="0"/>
              <a:t>Store the value of 0 into EBX;</a:t>
            </a:r>
          </a:p>
          <a:p>
            <a:pPr lvl="1">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GB" dirty="0"/>
              <a:t>Store the value of 1 into EAX;</a:t>
            </a:r>
          </a:p>
          <a:p>
            <a:pPr lvl="1">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GB" dirty="0"/>
              <a:t>Execute </a:t>
            </a:r>
            <a:r>
              <a:rPr lang="en-GB" dirty="0" err="1"/>
              <a:t>int</a:t>
            </a:r>
            <a:r>
              <a:rPr lang="en-GB" dirty="0"/>
              <a:t> 0x80 instruction</a:t>
            </a:r>
          </a:p>
        </p:txBody>
      </p:sp>
    </p:spTree>
    <p:extLst>
      <p:ext uri="{BB962C8B-B14F-4D97-AF65-F5344CB8AC3E}">
        <p14:creationId xmlns:p14="http://schemas.microsoft.com/office/powerpoint/2010/main" val="3573083811"/>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1"/>
          <p:cNvSpPr>
            <a:spLocks noGrp="1" noChangeArrowheads="1"/>
          </p:cNvSpPr>
          <p:nvPr>
            <p:ph type="title"/>
          </p:nvPr>
        </p:nvSpPr>
        <p:spPr>
          <a:xfrm>
            <a:off x="456625" y="273514"/>
            <a:ext cx="8229311" cy="523220"/>
          </a:xfrm>
        </p:spPr>
        <p:txBody>
          <a:bodyPr/>
          <a:lstStyle/>
          <a:p>
            <a:pP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GB" dirty="0"/>
              <a:t>Write a shell code for exit()</a:t>
            </a:r>
            <a:r>
              <a:rPr lang="ar-SA" dirty="0">
                <a:cs typeface="Arial" charset="0"/>
              </a:rPr>
              <a:t>‏</a:t>
            </a:r>
            <a:r>
              <a:rPr lang="en-US" dirty="0">
                <a:cs typeface="Arial" charset="0"/>
              </a:rPr>
              <a:t> (</a:t>
            </a:r>
            <a:r>
              <a:rPr lang="en-GB" dirty="0"/>
              <a:t>Cont.)</a:t>
            </a:r>
          </a:p>
        </p:txBody>
      </p:sp>
      <p:sp>
        <p:nvSpPr>
          <p:cNvPr id="33796" name="Text Box 3"/>
          <p:cNvSpPr txBox="1">
            <a:spLocks noChangeArrowheads="1"/>
          </p:cNvSpPr>
          <p:nvPr/>
        </p:nvSpPr>
        <p:spPr bwMode="auto">
          <a:xfrm>
            <a:off x="381000" y="1524000"/>
            <a:ext cx="8555575" cy="36420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1440">
                <a:solidFill>
                  <a:srgbClr val="000000"/>
                </a:solidFill>
                <a:bevel/>
                <a:headEnd/>
                <a:tailEnd/>
              </a14:hiddenLine>
            </a:ext>
          </a:extLst>
        </p:spPr>
        <p:txBody>
          <a:bodyPr wrap="none" lIns="81639" tIns="40820" rIns="81639" bIns="40820"/>
          <a:lstStyle>
            <a:lvl1pPr eaLnBrk="0">
              <a:tabLst>
                <a:tab pos="723900" algn="l"/>
                <a:tab pos="1447800" algn="l"/>
                <a:tab pos="2171700" algn="l"/>
                <a:tab pos="2895600" algn="l"/>
                <a:tab pos="3619500" algn="l"/>
                <a:tab pos="4343400" algn="l"/>
                <a:tab pos="5067300" algn="l"/>
                <a:tab pos="5791200" algn="l"/>
                <a:tab pos="6515100" algn="l"/>
              </a:tabLst>
              <a:defRPr>
                <a:solidFill>
                  <a:schemeClr val="tx1"/>
                </a:solidFill>
                <a:latin typeface="Arial" charset="0"/>
                <a:ea typeface="Bitstream Vera Sans" charset="0"/>
                <a:cs typeface="Bitstream Vera Sans" charset="0"/>
              </a:defRPr>
            </a:lvl1pPr>
            <a:lvl2pPr marL="742950" indent="-285750" eaLnBrk="0">
              <a:tabLst>
                <a:tab pos="723900" algn="l"/>
                <a:tab pos="1447800" algn="l"/>
                <a:tab pos="2171700" algn="l"/>
                <a:tab pos="2895600" algn="l"/>
                <a:tab pos="3619500" algn="l"/>
                <a:tab pos="4343400" algn="l"/>
                <a:tab pos="5067300" algn="l"/>
                <a:tab pos="5791200" algn="l"/>
                <a:tab pos="6515100" algn="l"/>
              </a:tabLst>
              <a:defRPr>
                <a:solidFill>
                  <a:schemeClr val="tx1"/>
                </a:solidFill>
                <a:latin typeface="Arial" charset="0"/>
                <a:ea typeface="Bitstream Vera Sans" charset="0"/>
                <a:cs typeface="Bitstream Vera Sans" charset="0"/>
              </a:defRPr>
            </a:lvl2pPr>
            <a:lvl3pPr marL="1143000" indent="-228600" eaLnBrk="0">
              <a:tabLst>
                <a:tab pos="723900" algn="l"/>
                <a:tab pos="1447800" algn="l"/>
                <a:tab pos="2171700" algn="l"/>
                <a:tab pos="2895600" algn="l"/>
                <a:tab pos="3619500" algn="l"/>
                <a:tab pos="4343400" algn="l"/>
                <a:tab pos="5067300" algn="l"/>
                <a:tab pos="5791200" algn="l"/>
                <a:tab pos="6515100" algn="l"/>
              </a:tabLst>
              <a:defRPr>
                <a:solidFill>
                  <a:schemeClr val="tx1"/>
                </a:solidFill>
                <a:latin typeface="Arial" charset="0"/>
                <a:ea typeface="Bitstream Vera Sans" charset="0"/>
                <a:cs typeface="Bitstream Vera Sans" charset="0"/>
              </a:defRPr>
            </a:lvl3pPr>
            <a:lvl4pPr marL="1600200" indent="-228600" eaLnBrk="0">
              <a:tabLst>
                <a:tab pos="723900" algn="l"/>
                <a:tab pos="1447800" algn="l"/>
                <a:tab pos="2171700" algn="l"/>
                <a:tab pos="2895600" algn="l"/>
                <a:tab pos="3619500" algn="l"/>
                <a:tab pos="4343400" algn="l"/>
                <a:tab pos="5067300" algn="l"/>
                <a:tab pos="5791200" algn="l"/>
                <a:tab pos="6515100" algn="l"/>
              </a:tabLst>
              <a:defRPr>
                <a:solidFill>
                  <a:schemeClr val="tx1"/>
                </a:solidFill>
                <a:latin typeface="Arial" charset="0"/>
                <a:ea typeface="Bitstream Vera Sans" charset="0"/>
                <a:cs typeface="Bitstream Vera Sans" charset="0"/>
              </a:defRPr>
            </a:lvl4pPr>
            <a:lvl5pPr marL="2057400" indent="-228600" eaLnBrk="0">
              <a:tabLst>
                <a:tab pos="723900" algn="l"/>
                <a:tab pos="1447800" algn="l"/>
                <a:tab pos="2171700" algn="l"/>
                <a:tab pos="2895600" algn="l"/>
                <a:tab pos="3619500" algn="l"/>
                <a:tab pos="4343400" algn="l"/>
                <a:tab pos="5067300" algn="l"/>
                <a:tab pos="5791200" algn="l"/>
                <a:tab pos="6515100" algn="l"/>
              </a:tabLst>
              <a:defRPr>
                <a:solidFill>
                  <a:schemeClr val="tx1"/>
                </a:solidFill>
                <a:latin typeface="Arial" charset="0"/>
                <a:ea typeface="Bitstream Vera Sans" charset="0"/>
                <a:cs typeface="Bitstream Vera Sans" charset="0"/>
              </a:defRPr>
            </a:lvl5pPr>
            <a:lvl6pPr marL="2514600" indent="-228600" defTabSz="457200" eaLnBrk="0" fontAlgn="base" hangingPunct="0">
              <a:lnSpc>
                <a:spcPct val="104000"/>
              </a:lnSpc>
              <a:spcBef>
                <a:spcPct val="0"/>
              </a:spcBef>
              <a:spcAft>
                <a:spcPct val="0"/>
              </a:spcAft>
              <a:buClr>
                <a:srgbClr val="000000"/>
              </a:buClr>
              <a:buSzPct val="45000"/>
              <a:buFont typeface="Wingdings" pitchFamily="2" charset="2"/>
              <a:tabLst>
                <a:tab pos="723900" algn="l"/>
                <a:tab pos="1447800" algn="l"/>
                <a:tab pos="2171700" algn="l"/>
                <a:tab pos="2895600" algn="l"/>
                <a:tab pos="3619500" algn="l"/>
                <a:tab pos="4343400" algn="l"/>
                <a:tab pos="5067300" algn="l"/>
                <a:tab pos="5791200" algn="l"/>
                <a:tab pos="6515100" algn="l"/>
              </a:tabLst>
              <a:defRPr>
                <a:solidFill>
                  <a:schemeClr val="tx1"/>
                </a:solidFill>
                <a:latin typeface="Arial" charset="0"/>
                <a:ea typeface="Bitstream Vera Sans" charset="0"/>
                <a:cs typeface="Bitstream Vera Sans" charset="0"/>
              </a:defRPr>
            </a:lvl6pPr>
            <a:lvl7pPr marL="2971800" indent="-228600" defTabSz="457200" eaLnBrk="0" fontAlgn="base" hangingPunct="0">
              <a:lnSpc>
                <a:spcPct val="104000"/>
              </a:lnSpc>
              <a:spcBef>
                <a:spcPct val="0"/>
              </a:spcBef>
              <a:spcAft>
                <a:spcPct val="0"/>
              </a:spcAft>
              <a:buClr>
                <a:srgbClr val="000000"/>
              </a:buClr>
              <a:buSzPct val="45000"/>
              <a:buFont typeface="Wingdings" pitchFamily="2" charset="2"/>
              <a:tabLst>
                <a:tab pos="723900" algn="l"/>
                <a:tab pos="1447800" algn="l"/>
                <a:tab pos="2171700" algn="l"/>
                <a:tab pos="2895600" algn="l"/>
                <a:tab pos="3619500" algn="l"/>
                <a:tab pos="4343400" algn="l"/>
                <a:tab pos="5067300" algn="l"/>
                <a:tab pos="5791200" algn="l"/>
                <a:tab pos="6515100" algn="l"/>
              </a:tabLst>
              <a:defRPr>
                <a:solidFill>
                  <a:schemeClr val="tx1"/>
                </a:solidFill>
                <a:latin typeface="Arial" charset="0"/>
                <a:ea typeface="Bitstream Vera Sans" charset="0"/>
                <a:cs typeface="Bitstream Vera Sans" charset="0"/>
              </a:defRPr>
            </a:lvl7pPr>
            <a:lvl8pPr marL="3429000" indent="-228600" defTabSz="457200" eaLnBrk="0" fontAlgn="base" hangingPunct="0">
              <a:lnSpc>
                <a:spcPct val="104000"/>
              </a:lnSpc>
              <a:spcBef>
                <a:spcPct val="0"/>
              </a:spcBef>
              <a:spcAft>
                <a:spcPct val="0"/>
              </a:spcAft>
              <a:buClr>
                <a:srgbClr val="000000"/>
              </a:buClr>
              <a:buSzPct val="45000"/>
              <a:buFont typeface="Wingdings" pitchFamily="2" charset="2"/>
              <a:tabLst>
                <a:tab pos="723900" algn="l"/>
                <a:tab pos="1447800" algn="l"/>
                <a:tab pos="2171700" algn="l"/>
                <a:tab pos="2895600" algn="l"/>
                <a:tab pos="3619500" algn="l"/>
                <a:tab pos="4343400" algn="l"/>
                <a:tab pos="5067300" algn="l"/>
                <a:tab pos="5791200" algn="l"/>
                <a:tab pos="6515100" algn="l"/>
              </a:tabLst>
              <a:defRPr>
                <a:solidFill>
                  <a:schemeClr val="tx1"/>
                </a:solidFill>
                <a:latin typeface="Arial" charset="0"/>
                <a:ea typeface="Bitstream Vera Sans" charset="0"/>
                <a:cs typeface="Bitstream Vera Sans" charset="0"/>
              </a:defRPr>
            </a:lvl8pPr>
            <a:lvl9pPr marL="3886200" indent="-228600" defTabSz="457200" eaLnBrk="0" fontAlgn="base" hangingPunct="0">
              <a:lnSpc>
                <a:spcPct val="104000"/>
              </a:lnSpc>
              <a:spcBef>
                <a:spcPct val="0"/>
              </a:spcBef>
              <a:spcAft>
                <a:spcPct val="0"/>
              </a:spcAft>
              <a:buClr>
                <a:srgbClr val="000000"/>
              </a:buClr>
              <a:buSzPct val="45000"/>
              <a:buFont typeface="Wingdings" pitchFamily="2" charset="2"/>
              <a:tabLst>
                <a:tab pos="723900" algn="l"/>
                <a:tab pos="1447800" algn="l"/>
                <a:tab pos="2171700" algn="l"/>
                <a:tab pos="2895600" algn="l"/>
                <a:tab pos="3619500" algn="l"/>
                <a:tab pos="4343400" algn="l"/>
                <a:tab pos="5067300" algn="l"/>
                <a:tab pos="5791200" algn="l"/>
                <a:tab pos="6515100" algn="l"/>
              </a:tabLst>
              <a:defRPr>
                <a:solidFill>
                  <a:schemeClr val="tx1"/>
                </a:solidFill>
                <a:latin typeface="Arial" charset="0"/>
                <a:ea typeface="Bitstream Vera Sans" charset="0"/>
                <a:cs typeface="Bitstream Vera Sans" charset="0"/>
              </a:defRPr>
            </a:lvl9pPr>
          </a:lstStyle>
          <a:p>
            <a:pPr marL="457200" indent="-457200" eaLnBrk="1">
              <a:buClr>
                <a:srgbClr val="C00000"/>
              </a:buClr>
              <a:buFont typeface="Calibri" pitchFamily="34" charset="0"/>
              <a:buChar char="»"/>
            </a:pPr>
            <a:r>
              <a:rPr lang="en-GB" sz="2800" dirty="0">
                <a:solidFill>
                  <a:srgbClr val="000000"/>
                </a:solidFill>
              </a:rPr>
              <a:t>First, we write ASM codes (exit.asm) as follows:</a:t>
            </a:r>
          </a:p>
          <a:p>
            <a:pPr eaLnBrk="1"/>
            <a:endParaRPr lang="en-GB" sz="2400" dirty="0">
              <a:solidFill>
                <a:srgbClr val="000000"/>
              </a:solidFill>
            </a:endParaRPr>
          </a:p>
          <a:p>
            <a:pPr lvl="7" eaLnBrk="1"/>
            <a:r>
              <a:rPr lang="en-GB" sz="2000" dirty="0">
                <a:solidFill>
                  <a:srgbClr val="FF0000"/>
                </a:solidFill>
              </a:rPr>
              <a:t>Section .text</a:t>
            </a:r>
          </a:p>
          <a:p>
            <a:pPr lvl="7" eaLnBrk="1"/>
            <a:r>
              <a:rPr lang="en-GB" sz="2000" dirty="0">
                <a:solidFill>
                  <a:srgbClr val="FF0000"/>
                </a:solidFill>
              </a:rPr>
              <a:t>	global _start</a:t>
            </a:r>
          </a:p>
          <a:p>
            <a:pPr lvl="7" eaLnBrk="1"/>
            <a:r>
              <a:rPr lang="en-GB" sz="2000" dirty="0">
                <a:solidFill>
                  <a:srgbClr val="FF0000"/>
                </a:solidFill>
              </a:rPr>
              <a:t>	</a:t>
            </a:r>
          </a:p>
          <a:p>
            <a:pPr lvl="7" eaLnBrk="1"/>
            <a:r>
              <a:rPr lang="en-GB" sz="2000" dirty="0">
                <a:solidFill>
                  <a:srgbClr val="FF0000"/>
                </a:solidFill>
              </a:rPr>
              <a:t>_start:</a:t>
            </a:r>
          </a:p>
          <a:p>
            <a:pPr lvl="7" eaLnBrk="1"/>
            <a:endParaRPr lang="en-GB" sz="2000" dirty="0">
              <a:solidFill>
                <a:srgbClr val="FF0000"/>
              </a:solidFill>
            </a:endParaRPr>
          </a:p>
          <a:p>
            <a:pPr lvl="7" eaLnBrk="1"/>
            <a:r>
              <a:rPr lang="en-GB" sz="2000" dirty="0" err="1">
                <a:solidFill>
                  <a:srgbClr val="FF0000"/>
                </a:solidFill>
              </a:rPr>
              <a:t>mov</a:t>
            </a:r>
            <a:r>
              <a:rPr lang="en-GB" sz="2000" dirty="0">
                <a:solidFill>
                  <a:srgbClr val="FF0000"/>
                </a:solidFill>
              </a:rPr>
              <a:t> </a:t>
            </a:r>
            <a:r>
              <a:rPr lang="en-GB" sz="2000" dirty="0" err="1">
                <a:solidFill>
                  <a:srgbClr val="FF0000"/>
                </a:solidFill>
              </a:rPr>
              <a:t>ebx</a:t>
            </a:r>
            <a:r>
              <a:rPr lang="en-GB" sz="2000" dirty="0">
                <a:solidFill>
                  <a:srgbClr val="FF0000"/>
                </a:solidFill>
              </a:rPr>
              <a:t>, 0</a:t>
            </a:r>
          </a:p>
          <a:p>
            <a:pPr lvl="7" eaLnBrk="1"/>
            <a:r>
              <a:rPr lang="en-GB" sz="2000" dirty="0" err="1">
                <a:solidFill>
                  <a:srgbClr val="FF0000"/>
                </a:solidFill>
              </a:rPr>
              <a:t>mov</a:t>
            </a:r>
            <a:r>
              <a:rPr lang="en-GB" sz="2000" dirty="0">
                <a:solidFill>
                  <a:srgbClr val="FF0000"/>
                </a:solidFill>
              </a:rPr>
              <a:t> </a:t>
            </a:r>
            <a:r>
              <a:rPr lang="en-GB" sz="2000" dirty="0" err="1">
                <a:solidFill>
                  <a:srgbClr val="FF0000"/>
                </a:solidFill>
              </a:rPr>
              <a:t>eax</a:t>
            </a:r>
            <a:r>
              <a:rPr lang="en-GB" sz="2000" dirty="0">
                <a:solidFill>
                  <a:srgbClr val="FF0000"/>
                </a:solidFill>
              </a:rPr>
              <a:t>, 1</a:t>
            </a:r>
          </a:p>
          <a:p>
            <a:pPr lvl="7" eaLnBrk="1"/>
            <a:r>
              <a:rPr lang="en-GB" sz="2000" dirty="0" err="1">
                <a:solidFill>
                  <a:srgbClr val="FF0000"/>
                </a:solidFill>
              </a:rPr>
              <a:t>int</a:t>
            </a:r>
            <a:r>
              <a:rPr lang="en-GB" sz="2000" dirty="0">
                <a:solidFill>
                  <a:srgbClr val="FF0000"/>
                </a:solidFill>
              </a:rPr>
              <a:t> 0x80</a:t>
            </a:r>
          </a:p>
          <a:p>
            <a:pPr eaLnBrk="1"/>
            <a:endParaRPr lang="en-GB" sz="2400" dirty="0">
              <a:solidFill>
                <a:srgbClr val="000000"/>
              </a:solidFill>
            </a:endParaRPr>
          </a:p>
        </p:txBody>
      </p:sp>
    </p:spTree>
    <p:extLst>
      <p:ext uri="{BB962C8B-B14F-4D97-AF65-F5344CB8AC3E}">
        <p14:creationId xmlns:p14="http://schemas.microsoft.com/office/powerpoint/2010/main" val="4146407391"/>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1"/>
          <p:cNvSpPr>
            <a:spLocks noGrp="1" noChangeArrowheads="1"/>
          </p:cNvSpPr>
          <p:nvPr>
            <p:ph type="title"/>
          </p:nvPr>
        </p:nvSpPr>
        <p:spPr>
          <a:xfrm>
            <a:off x="456625" y="313822"/>
            <a:ext cx="8229311" cy="523220"/>
          </a:xfrm>
        </p:spPr>
        <p:txBody>
          <a:bodyPr/>
          <a:lstStyle/>
          <a:p>
            <a:pP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GB" dirty="0"/>
              <a:t>Write a shell code for exit()</a:t>
            </a:r>
            <a:r>
              <a:rPr lang="ar-SA" dirty="0">
                <a:cs typeface="Arial" charset="0"/>
              </a:rPr>
              <a:t>‏</a:t>
            </a:r>
            <a:r>
              <a:rPr lang="en-US" dirty="0">
                <a:cs typeface="Arial" charset="0"/>
              </a:rPr>
              <a:t> (</a:t>
            </a:r>
            <a:r>
              <a:rPr lang="en-GB" dirty="0"/>
              <a:t>Cont.)</a:t>
            </a:r>
          </a:p>
        </p:txBody>
      </p:sp>
      <p:sp>
        <p:nvSpPr>
          <p:cNvPr id="34819" name="Text Box 2"/>
          <p:cNvSpPr txBox="1">
            <a:spLocks noChangeArrowheads="1"/>
          </p:cNvSpPr>
          <p:nvPr/>
        </p:nvSpPr>
        <p:spPr bwMode="auto">
          <a:xfrm>
            <a:off x="207425" y="1711621"/>
            <a:ext cx="8297013" cy="4300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1440">
                <a:solidFill>
                  <a:srgbClr val="000000"/>
                </a:solidFill>
                <a:bevel/>
                <a:headEnd/>
                <a:tailEnd/>
              </a14:hiddenLine>
            </a:ext>
          </a:extLst>
        </p:spPr>
        <p:txBody>
          <a:bodyPr lIns="81639" tIns="40820" rIns="81639" bIns="40820"/>
          <a:lstStyle>
            <a:lvl1pPr eaLnBrk="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chemeClr val="tx1"/>
                </a:solidFill>
                <a:latin typeface="Arial" charset="0"/>
                <a:ea typeface="Bitstream Vera Sans" charset="0"/>
                <a:cs typeface="Bitstream Vera Sans" charset="0"/>
              </a:defRPr>
            </a:lvl1pPr>
            <a:lvl2pPr marL="742950" indent="-285750" eaLnBrk="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chemeClr val="tx1"/>
                </a:solidFill>
                <a:latin typeface="Arial" charset="0"/>
                <a:ea typeface="Bitstream Vera Sans" charset="0"/>
                <a:cs typeface="Bitstream Vera Sans" charset="0"/>
              </a:defRPr>
            </a:lvl2pPr>
            <a:lvl3pPr marL="1143000" indent="-228600" eaLnBrk="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chemeClr val="tx1"/>
                </a:solidFill>
                <a:latin typeface="Arial" charset="0"/>
                <a:ea typeface="Bitstream Vera Sans" charset="0"/>
                <a:cs typeface="Bitstream Vera Sans" charset="0"/>
              </a:defRPr>
            </a:lvl3pPr>
            <a:lvl4pPr marL="1600200" indent="-228600" eaLnBrk="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chemeClr val="tx1"/>
                </a:solidFill>
                <a:latin typeface="Arial" charset="0"/>
                <a:ea typeface="Bitstream Vera Sans" charset="0"/>
                <a:cs typeface="Bitstream Vera Sans" charset="0"/>
              </a:defRPr>
            </a:lvl4pPr>
            <a:lvl5pPr marL="2057400" indent="-228600" eaLnBrk="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chemeClr val="tx1"/>
                </a:solidFill>
                <a:latin typeface="Arial" charset="0"/>
                <a:ea typeface="Bitstream Vera Sans" charset="0"/>
                <a:cs typeface="Bitstream Vera Sans" charset="0"/>
              </a:defRPr>
            </a:lvl5pPr>
            <a:lvl6pPr marL="2514600" indent="-228600" defTabSz="457200" eaLnBrk="0" fontAlgn="base" hangingPunct="0">
              <a:lnSpc>
                <a:spcPct val="104000"/>
              </a:lnSpc>
              <a:spcBef>
                <a:spcPct val="0"/>
              </a:spcBef>
              <a:spcAft>
                <a:spcPct val="0"/>
              </a:spcAft>
              <a:buClr>
                <a:srgbClr val="000000"/>
              </a:buClr>
              <a:buSzPct val="45000"/>
              <a:buFont typeface="Wingdings" pitchFamily="2"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chemeClr val="tx1"/>
                </a:solidFill>
                <a:latin typeface="Arial" charset="0"/>
                <a:ea typeface="Bitstream Vera Sans" charset="0"/>
                <a:cs typeface="Bitstream Vera Sans" charset="0"/>
              </a:defRPr>
            </a:lvl6pPr>
            <a:lvl7pPr marL="2971800" indent="-228600" defTabSz="457200" eaLnBrk="0" fontAlgn="base" hangingPunct="0">
              <a:lnSpc>
                <a:spcPct val="104000"/>
              </a:lnSpc>
              <a:spcBef>
                <a:spcPct val="0"/>
              </a:spcBef>
              <a:spcAft>
                <a:spcPct val="0"/>
              </a:spcAft>
              <a:buClr>
                <a:srgbClr val="000000"/>
              </a:buClr>
              <a:buSzPct val="45000"/>
              <a:buFont typeface="Wingdings" pitchFamily="2"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chemeClr val="tx1"/>
                </a:solidFill>
                <a:latin typeface="Arial" charset="0"/>
                <a:ea typeface="Bitstream Vera Sans" charset="0"/>
                <a:cs typeface="Bitstream Vera Sans" charset="0"/>
              </a:defRPr>
            </a:lvl7pPr>
            <a:lvl8pPr marL="3429000" indent="-228600" defTabSz="457200" eaLnBrk="0" fontAlgn="base" hangingPunct="0">
              <a:lnSpc>
                <a:spcPct val="104000"/>
              </a:lnSpc>
              <a:spcBef>
                <a:spcPct val="0"/>
              </a:spcBef>
              <a:spcAft>
                <a:spcPct val="0"/>
              </a:spcAft>
              <a:buClr>
                <a:srgbClr val="000000"/>
              </a:buClr>
              <a:buSzPct val="45000"/>
              <a:buFont typeface="Wingdings" pitchFamily="2"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chemeClr val="tx1"/>
                </a:solidFill>
                <a:latin typeface="Arial" charset="0"/>
                <a:ea typeface="Bitstream Vera Sans" charset="0"/>
                <a:cs typeface="Bitstream Vera Sans" charset="0"/>
              </a:defRPr>
            </a:lvl8pPr>
            <a:lvl9pPr marL="3886200" indent="-228600" defTabSz="457200" eaLnBrk="0" fontAlgn="base" hangingPunct="0">
              <a:lnSpc>
                <a:spcPct val="104000"/>
              </a:lnSpc>
              <a:spcBef>
                <a:spcPct val="0"/>
              </a:spcBef>
              <a:spcAft>
                <a:spcPct val="0"/>
              </a:spcAft>
              <a:buClr>
                <a:srgbClr val="000000"/>
              </a:buClr>
              <a:buSzPct val="45000"/>
              <a:buFont typeface="Wingdings" pitchFamily="2"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chemeClr val="tx1"/>
                </a:solidFill>
                <a:latin typeface="Arial" charset="0"/>
                <a:ea typeface="Bitstream Vera Sans" charset="0"/>
                <a:cs typeface="Bitstream Vera Sans" charset="0"/>
              </a:defRPr>
            </a:lvl9pPr>
          </a:lstStyle>
          <a:p>
            <a:pPr eaLnBrk="1"/>
            <a:r>
              <a:rPr lang="en-GB" dirty="0">
                <a:solidFill>
                  <a:srgbClr val="000000"/>
                </a:solidFill>
              </a:rPr>
              <a:t>[</a:t>
            </a:r>
            <a:r>
              <a:rPr lang="en-GB" dirty="0" err="1">
                <a:solidFill>
                  <a:srgbClr val="000000"/>
                </a:solidFill>
              </a:rPr>
              <a:t>idubraws@linuxvm</a:t>
            </a:r>
            <a:r>
              <a:rPr lang="en-GB" dirty="0">
                <a:solidFill>
                  <a:srgbClr val="000000"/>
                </a:solidFill>
              </a:rPr>
              <a:t> </a:t>
            </a:r>
            <a:r>
              <a:rPr lang="en-GB" dirty="0" err="1">
                <a:solidFill>
                  <a:srgbClr val="000000"/>
                </a:solidFill>
              </a:rPr>
              <a:t>idubraws</a:t>
            </a:r>
            <a:r>
              <a:rPr lang="en-GB" dirty="0">
                <a:solidFill>
                  <a:srgbClr val="000000"/>
                </a:solidFill>
              </a:rPr>
              <a:t>]$ </a:t>
            </a:r>
            <a:r>
              <a:rPr lang="en-GB" dirty="0" err="1">
                <a:solidFill>
                  <a:srgbClr val="000000"/>
                </a:solidFill>
              </a:rPr>
              <a:t>nasm</a:t>
            </a:r>
            <a:r>
              <a:rPr lang="en-GB" dirty="0">
                <a:solidFill>
                  <a:srgbClr val="000000"/>
                </a:solidFill>
              </a:rPr>
              <a:t> -f elf exit.asm</a:t>
            </a:r>
          </a:p>
          <a:p>
            <a:pPr eaLnBrk="1"/>
            <a:r>
              <a:rPr lang="en-GB" dirty="0">
                <a:solidFill>
                  <a:srgbClr val="000000"/>
                </a:solidFill>
              </a:rPr>
              <a:t>[</a:t>
            </a:r>
            <a:r>
              <a:rPr lang="en-GB" dirty="0" err="1">
                <a:solidFill>
                  <a:srgbClr val="000000"/>
                </a:solidFill>
              </a:rPr>
              <a:t>idubraws@linuxvm</a:t>
            </a:r>
            <a:r>
              <a:rPr lang="en-GB" dirty="0">
                <a:solidFill>
                  <a:srgbClr val="000000"/>
                </a:solidFill>
              </a:rPr>
              <a:t> </a:t>
            </a:r>
            <a:r>
              <a:rPr lang="en-GB" dirty="0" err="1">
                <a:solidFill>
                  <a:srgbClr val="000000"/>
                </a:solidFill>
              </a:rPr>
              <a:t>idubraws</a:t>
            </a:r>
            <a:r>
              <a:rPr lang="en-GB" dirty="0">
                <a:solidFill>
                  <a:srgbClr val="000000"/>
                </a:solidFill>
              </a:rPr>
              <a:t>]$ </a:t>
            </a:r>
            <a:r>
              <a:rPr lang="en-GB" dirty="0" err="1">
                <a:solidFill>
                  <a:srgbClr val="000000"/>
                </a:solidFill>
              </a:rPr>
              <a:t>ld</a:t>
            </a:r>
            <a:r>
              <a:rPr lang="en-GB" dirty="0">
                <a:solidFill>
                  <a:srgbClr val="000000"/>
                </a:solidFill>
              </a:rPr>
              <a:t> -o exit_1 </a:t>
            </a:r>
            <a:r>
              <a:rPr lang="en-GB" dirty="0" err="1">
                <a:solidFill>
                  <a:srgbClr val="000000"/>
                </a:solidFill>
              </a:rPr>
              <a:t>exit.o</a:t>
            </a:r>
            <a:endParaRPr lang="en-GB" dirty="0">
              <a:solidFill>
                <a:srgbClr val="000000"/>
              </a:solidFill>
            </a:endParaRPr>
          </a:p>
          <a:p>
            <a:pPr eaLnBrk="1"/>
            <a:r>
              <a:rPr lang="en-GB" dirty="0" err="1">
                <a:solidFill>
                  <a:srgbClr val="000000"/>
                </a:solidFill>
              </a:rPr>
              <a:t>ld</a:t>
            </a:r>
            <a:r>
              <a:rPr lang="en-GB" dirty="0">
                <a:solidFill>
                  <a:srgbClr val="000000"/>
                </a:solidFill>
              </a:rPr>
              <a:t>: warning: cannot find entry symbol _start; defaulting to 08048080</a:t>
            </a:r>
          </a:p>
          <a:p>
            <a:pPr eaLnBrk="1"/>
            <a:r>
              <a:rPr lang="en-GB" dirty="0">
                <a:solidFill>
                  <a:srgbClr val="000000"/>
                </a:solidFill>
              </a:rPr>
              <a:t>[</a:t>
            </a:r>
            <a:r>
              <a:rPr lang="en-GB" dirty="0" err="1">
                <a:solidFill>
                  <a:srgbClr val="000000"/>
                </a:solidFill>
              </a:rPr>
              <a:t>idubraws@linuxvm</a:t>
            </a:r>
            <a:r>
              <a:rPr lang="en-GB" dirty="0">
                <a:solidFill>
                  <a:srgbClr val="000000"/>
                </a:solidFill>
              </a:rPr>
              <a:t> </a:t>
            </a:r>
            <a:r>
              <a:rPr lang="en-GB" dirty="0" err="1">
                <a:solidFill>
                  <a:srgbClr val="000000"/>
                </a:solidFill>
              </a:rPr>
              <a:t>idubraws</a:t>
            </a:r>
            <a:r>
              <a:rPr lang="en-GB" dirty="0">
                <a:solidFill>
                  <a:srgbClr val="000000"/>
                </a:solidFill>
              </a:rPr>
              <a:t>]$ </a:t>
            </a:r>
            <a:r>
              <a:rPr lang="en-GB" dirty="0" err="1">
                <a:solidFill>
                  <a:srgbClr val="000000"/>
                </a:solidFill>
              </a:rPr>
              <a:t>objdump</a:t>
            </a:r>
            <a:r>
              <a:rPr lang="en-GB" dirty="0">
                <a:solidFill>
                  <a:srgbClr val="000000"/>
                </a:solidFill>
              </a:rPr>
              <a:t> -d exit_1</a:t>
            </a:r>
          </a:p>
          <a:p>
            <a:pPr eaLnBrk="1"/>
            <a:endParaRPr lang="en-GB" dirty="0">
              <a:solidFill>
                <a:srgbClr val="000000"/>
              </a:solidFill>
            </a:endParaRPr>
          </a:p>
          <a:p>
            <a:pPr eaLnBrk="1"/>
            <a:r>
              <a:rPr lang="en-GB" dirty="0">
                <a:solidFill>
                  <a:srgbClr val="000000"/>
                </a:solidFill>
              </a:rPr>
              <a:t>exit_1:     file format elf32-i386</a:t>
            </a:r>
          </a:p>
          <a:p>
            <a:pPr eaLnBrk="1"/>
            <a:endParaRPr lang="en-GB" dirty="0">
              <a:solidFill>
                <a:srgbClr val="000000"/>
              </a:solidFill>
            </a:endParaRPr>
          </a:p>
          <a:p>
            <a:pPr eaLnBrk="1"/>
            <a:r>
              <a:rPr lang="en-GB" dirty="0">
                <a:solidFill>
                  <a:srgbClr val="000000"/>
                </a:solidFill>
              </a:rPr>
              <a:t>Disassembly of section .text:</a:t>
            </a:r>
          </a:p>
          <a:p>
            <a:pPr eaLnBrk="1"/>
            <a:endParaRPr lang="en-GB" dirty="0">
              <a:solidFill>
                <a:srgbClr val="000000"/>
              </a:solidFill>
            </a:endParaRPr>
          </a:p>
          <a:p>
            <a:pPr eaLnBrk="1"/>
            <a:r>
              <a:rPr lang="en-GB" dirty="0">
                <a:solidFill>
                  <a:srgbClr val="000000"/>
                </a:solidFill>
              </a:rPr>
              <a:t>08048080 &lt;</a:t>
            </a:r>
            <a:r>
              <a:rPr lang="en-GB" dirty="0" err="1">
                <a:solidFill>
                  <a:srgbClr val="000000"/>
                </a:solidFill>
              </a:rPr>
              <a:t>Section.text</a:t>
            </a:r>
            <a:r>
              <a:rPr lang="en-GB" dirty="0">
                <a:solidFill>
                  <a:srgbClr val="000000"/>
                </a:solidFill>
              </a:rPr>
              <a:t>&gt;:</a:t>
            </a:r>
          </a:p>
          <a:p>
            <a:pPr eaLnBrk="1"/>
            <a:r>
              <a:rPr lang="en-GB" dirty="0">
                <a:solidFill>
                  <a:srgbClr val="000000"/>
                </a:solidFill>
              </a:rPr>
              <a:t>  8048080:	</a:t>
            </a:r>
            <a:r>
              <a:rPr lang="en-GB" dirty="0">
                <a:solidFill>
                  <a:srgbClr val="800000"/>
                </a:solidFill>
              </a:rPr>
              <a:t>bb 00 00 00 00</a:t>
            </a:r>
            <a:r>
              <a:rPr lang="en-GB" dirty="0">
                <a:solidFill>
                  <a:srgbClr val="000000"/>
                </a:solidFill>
              </a:rPr>
              <a:t>       	</a:t>
            </a:r>
            <a:r>
              <a:rPr lang="en-GB" dirty="0" err="1">
                <a:solidFill>
                  <a:srgbClr val="000000"/>
                </a:solidFill>
              </a:rPr>
              <a:t>mov</a:t>
            </a:r>
            <a:r>
              <a:rPr lang="en-GB" dirty="0">
                <a:solidFill>
                  <a:srgbClr val="000000"/>
                </a:solidFill>
              </a:rPr>
              <a:t>    $0x0,%ebx</a:t>
            </a:r>
          </a:p>
          <a:p>
            <a:pPr eaLnBrk="1"/>
            <a:r>
              <a:rPr lang="en-GB" dirty="0">
                <a:solidFill>
                  <a:srgbClr val="000000"/>
                </a:solidFill>
              </a:rPr>
              <a:t>  8048085:	</a:t>
            </a:r>
            <a:r>
              <a:rPr lang="en-GB" dirty="0">
                <a:solidFill>
                  <a:srgbClr val="800000"/>
                </a:solidFill>
              </a:rPr>
              <a:t>b8 01 00 00 00 </a:t>
            </a:r>
            <a:r>
              <a:rPr lang="en-GB" dirty="0">
                <a:solidFill>
                  <a:srgbClr val="000000"/>
                </a:solidFill>
              </a:rPr>
              <a:t>      	</a:t>
            </a:r>
            <a:r>
              <a:rPr lang="en-GB" dirty="0" err="1">
                <a:solidFill>
                  <a:srgbClr val="000000"/>
                </a:solidFill>
              </a:rPr>
              <a:t>mov</a:t>
            </a:r>
            <a:r>
              <a:rPr lang="en-GB" dirty="0">
                <a:solidFill>
                  <a:srgbClr val="000000"/>
                </a:solidFill>
              </a:rPr>
              <a:t>    $0x1,%eax</a:t>
            </a:r>
          </a:p>
          <a:p>
            <a:pPr eaLnBrk="1"/>
            <a:r>
              <a:rPr lang="en-GB" dirty="0">
                <a:solidFill>
                  <a:srgbClr val="000000"/>
                </a:solidFill>
              </a:rPr>
              <a:t>  804808a:	</a:t>
            </a:r>
            <a:r>
              <a:rPr lang="en-GB" dirty="0">
                <a:solidFill>
                  <a:srgbClr val="800000"/>
                </a:solidFill>
              </a:rPr>
              <a:t>cd 80</a:t>
            </a:r>
            <a:r>
              <a:rPr lang="en-GB" dirty="0">
                <a:solidFill>
                  <a:srgbClr val="000000"/>
                </a:solidFill>
              </a:rPr>
              <a:t>                	</a:t>
            </a:r>
            <a:r>
              <a:rPr lang="en-GB" dirty="0" err="1">
                <a:solidFill>
                  <a:srgbClr val="000000"/>
                </a:solidFill>
              </a:rPr>
              <a:t>int</a:t>
            </a:r>
            <a:r>
              <a:rPr lang="en-GB" dirty="0">
                <a:solidFill>
                  <a:srgbClr val="000000"/>
                </a:solidFill>
              </a:rPr>
              <a:t>    $0x80</a:t>
            </a:r>
          </a:p>
          <a:p>
            <a:pPr eaLnBrk="1"/>
            <a:endParaRPr lang="en-GB" dirty="0">
              <a:solidFill>
                <a:srgbClr val="000000"/>
              </a:solidFill>
            </a:endParaRPr>
          </a:p>
          <a:p>
            <a:pPr eaLnBrk="1"/>
            <a:endParaRPr lang="en-GB" dirty="0">
              <a:solidFill>
                <a:srgbClr val="000000"/>
              </a:solidFill>
            </a:endParaRPr>
          </a:p>
        </p:txBody>
      </p:sp>
      <p:sp>
        <p:nvSpPr>
          <p:cNvPr id="34820" name="Text Box 3"/>
          <p:cNvSpPr txBox="1">
            <a:spLocks noChangeArrowheads="1"/>
          </p:cNvSpPr>
          <p:nvPr/>
        </p:nvSpPr>
        <p:spPr bwMode="auto">
          <a:xfrm>
            <a:off x="2281679" y="4353189"/>
            <a:ext cx="622276" cy="4160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1440">
                <a:solidFill>
                  <a:srgbClr val="000000"/>
                </a:solidFill>
                <a:bevel/>
                <a:headEnd/>
                <a:tailEnd/>
              </a14:hiddenLine>
            </a:ext>
          </a:extLst>
        </p:spPr>
        <p:txBody>
          <a:bodyPr wrap="none" lIns="82945" tIns="41473" rIns="82945" bIns="41473" anchor="ctr"/>
          <a:lstStyle>
            <a:lvl1pPr eaLnBrk="0">
              <a:defRPr>
                <a:solidFill>
                  <a:schemeClr val="tx1"/>
                </a:solidFill>
                <a:latin typeface="Arial" charset="0"/>
                <a:ea typeface="Bitstream Vera Sans" charset="0"/>
                <a:cs typeface="Bitstream Vera Sans" charset="0"/>
              </a:defRPr>
            </a:lvl1pPr>
            <a:lvl2pPr marL="742950" indent="-285750" eaLnBrk="0">
              <a:defRPr>
                <a:solidFill>
                  <a:schemeClr val="tx1"/>
                </a:solidFill>
                <a:latin typeface="Arial" charset="0"/>
                <a:ea typeface="Bitstream Vera Sans" charset="0"/>
                <a:cs typeface="Bitstream Vera Sans" charset="0"/>
              </a:defRPr>
            </a:lvl2pPr>
            <a:lvl3pPr marL="1143000" indent="-228600" eaLnBrk="0">
              <a:defRPr>
                <a:solidFill>
                  <a:schemeClr val="tx1"/>
                </a:solidFill>
                <a:latin typeface="Arial" charset="0"/>
                <a:ea typeface="Bitstream Vera Sans" charset="0"/>
                <a:cs typeface="Bitstream Vera Sans" charset="0"/>
              </a:defRPr>
            </a:lvl3pPr>
            <a:lvl4pPr marL="1600200" indent="-228600" eaLnBrk="0">
              <a:defRPr>
                <a:solidFill>
                  <a:schemeClr val="tx1"/>
                </a:solidFill>
                <a:latin typeface="Arial" charset="0"/>
                <a:ea typeface="Bitstream Vera Sans" charset="0"/>
                <a:cs typeface="Bitstream Vera Sans" charset="0"/>
              </a:defRPr>
            </a:lvl4pPr>
            <a:lvl5pPr marL="2057400" indent="-228600" eaLnBrk="0">
              <a:defRPr>
                <a:solidFill>
                  <a:schemeClr val="tx1"/>
                </a:solidFill>
                <a:latin typeface="Arial" charset="0"/>
                <a:ea typeface="Bitstream Vera Sans" charset="0"/>
                <a:cs typeface="Bitstream Vera Sans" charset="0"/>
              </a:defRPr>
            </a:lvl5pPr>
            <a:lvl6pPr marL="2514600" indent="-228600" defTabSz="457200" eaLnBrk="0" fontAlgn="base" hangingPunct="0">
              <a:lnSpc>
                <a:spcPct val="104000"/>
              </a:lnSpc>
              <a:spcBef>
                <a:spcPct val="0"/>
              </a:spcBef>
              <a:spcAft>
                <a:spcPct val="0"/>
              </a:spcAft>
              <a:buClr>
                <a:srgbClr val="000000"/>
              </a:buClr>
              <a:buSzPct val="45000"/>
              <a:buFont typeface="Wingdings" pitchFamily="2" charset="2"/>
              <a:defRPr>
                <a:solidFill>
                  <a:schemeClr val="tx1"/>
                </a:solidFill>
                <a:latin typeface="Arial" charset="0"/>
                <a:ea typeface="Bitstream Vera Sans" charset="0"/>
                <a:cs typeface="Bitstream Vera Sans" charset="0"/>
              </a:defRPr>
            </a:lvl6pPr>
            <a:lvl7pPr marL="2971800" indent="-228600" defTabSz="457200" eaLnBrk="0" fontAlgn="base" hangingPunct="0">
              <a:lnSpc>
                <a:spcPct val="104000"/>
              </a:lnSpc>
              <a:spcBef>
                <a:spcPct val="0"/>
              </a:spcBef>
              <a:spcAft>
                <a:spcPct val="0"/>
              </a:spcAft>
              <a:buClr>
                <a:srgbClr val="000000"/>
              </a:buClr>
              <a:buSzPct val="45000"/>
              <a:buFont typeface="Wingdings" pitchFamily="2" charset="2"/>
              <a:defRPr>
                <a:solidFill>
                  <a:schemeClr val="tx1"/>
                </a:solidFill>
                <a:latin typeface="Arial" charset="0"/>
                <a:ea typeface="Bitstream Vera Sans" charset="0"/>
                <a:cs typeface="Bitstream Vera Sans" charset="0"/>
              </a:defRPr>
            </a:lvl7pPr>
            <a:lvl8pPr marL="3429000" indent="-228600" defTabSz="457200" eaLnBrk="0" fontAlgn="base" hangingPunct="0">
              <a:lnSpc>
                <a:spcPct val="104000"/>
              </a:lnSpc>
              <a:spcBef>
                <a:spcPct val="0"/>
              </a:spcBef>
              <a:spcAft>
                <a:spcPct val="0"/>
              </a:spcAft>
              <a:buClr>
                <a:srgbClr val="000000"/>
              </a:buClr>
              <a:buSzPct val="45000"/>
              <a:buFont typeface="Wingdings" pitchFamily="2" charset="2"/>
              <a:defRPr>
                <a:solidFill>
                  <a:schemeClr val="tx1"/>
                </a:solidFill>
                <a:latin typeface="Arial" charset="0"/>
                <a:ea typeface="Bitstream Vera Sans" charset="0"/>
                <a:cs typeface="Bitstream Vera Sans" charset="0"/>
              </a:defRPr>
            </a:lvl8pPr>
            <a:lvl9pPr marL="3886200" indent="-228600" defTabSz="457200" eaLnBrk="0" fontAlgn="base" hangingPunct="0">
              <a:lnSpc>
                <a:spcPct val="104000"/>
              </a:lnSpc>
              <a:spcBef>
                <a:spcPct val="0"/>
              </a:spcBef>
              <a:spcAft>
                <a:spcPct val="0"/>
              </a:spcAft>
              <a:buClr>
                <a:srgbClr val="000000"/>
              </a:buClr>
              <a:buSzPct val="45000"/>
              <a:buFont typeface="Wingdings" pitchFamily="2" charset="2"/>
              <a:defRPr>
                <a:solidFill>
                  <a:schemeClr val="tx1"/>
                </a:solidFill>
                <a:latin typeface="Arial" charset="0"/>
                <a:ea typeface="Bitstream Vera Sans" charset="0"/>
                <a:cs typeface="Bitstream Vera Sans" charset="0"/>
              </a:defRPr>
            </a:lvl9pPr>
          </a:lstStyle>
          <a:p>
            <a:pPr eaLnBrk="1"/>
            <a:endParaRPr lang="en-US"/>
          </a:p>
        </p:txBody>
      </p:sp>
      <p:sp>
        <p:nvSpPr>
          <p:cNvPr id="34821" name="Text Box 4"/>
          <p:cNvSpPr txBox="1">
            <a:spLocks noChangeArrowheads="1"/>
          </p:cNvSpPr>
          <p:nvPr/>
        </p:nvSpPr>
        <p:spPr bwMode="auto">
          <a:xfrm>
            <a:off x="1037127" y="5804252"/>
            <a:ext cx="164212" cy="4160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1440">
                <a:solidFill>
                  <a:srgbClr val="000000"/>
                </a:solidFill>
                <a:bevel/>
                <a:headEnd/>
                <a:tailEnd/>
              </a14:hiddenLine>
            </a:ext>
          </a:extLst>
        </p:spPr>
        <p:txBody>
          <a:bodyPr wrap="none" lIns="82945" tIns="41473" rIns="82945" bIns="41473" anchor="ctr"/>
          <a:lstStyle>
            <a:lvl1pPr eaLnBrk="0">
              <a:defRPr>
                <a:solidFill>
                  <a:schemeClr val="tx1"/>
                </a:solidFill>
                <a:latin typeface="Arial" charset="0"/>
                <a:ea typeface="Bitstream Vera Sans" charset="0"/>
                <a:cs typeface="Bitstream Vera Sans" charset="0"/>
              </a:defRPr>
            </a:lvl1pPr>
            <a:lvl2pPr marL="742950" indent="-285750" eaLnBrk="0">
              <a:defRPr>
                <a:solidFill>
                  <a:schemeClr val="tx1"/>
                </a:solidFill>
                <a:latin typeface="Arial" charset="0"/>
                <a:ea typeface="Bitstream Vera Sans" charset="0"/>
                <a:cs typeface="Bitstream Vera Sans" charset="0"/>
              </a:defRPr>
            </a:lvl2pPr>
            <a:lvl3pPr marL="1143000" indent="-228600" eaLnBrk="0">
              <a:defRPr>
                <a:solidFill>
                  <a:schemeClr val="tx1"/>
                </a:solidFill>
                <a:latin typeface="Arial" charset="0"/>
                <a:ea typeface="Bitstream Vera Sans" charset="0"/>
                <a:cs typeface="Bitstream Vera Sans" charset="0"/>
              </a:defRPr>
            </a:lvl3pPr>
            <a:lvl4pPr marL="1600200" indent="-228600" eaLnBrk="0">
              <a:defRPr>
                <a:solidFill>
                  <a:schemeClr val="tx1"/>
                </a:solidFill>
                <a:latin typeface="Arial" charset="0"/>
                <a:ea typeface="Bitstream Vera Sans" charset="0"/>
                <a:cs typeface="Bitstream Vera Sans" charset="0"/>
              </a:defRPr>
            </a:lvl4pPr>
            <a:lvl5pPr marL="2057400" indent="-228600" eaLnBrk="0">
              <a:defRPr>
                <a:solidFill>
                  <a:schemeClr val="tx1"/>
                </a:solidFill>
                <a:latin typeface="Arial" charset="0"/>
                <a:ea typeface="Bitstream Vera Sans" charset="0"/>
                <a:cs typeface="Bitstream Vera Sans" charset="0"/>
              </a:defRPr>
            </a:lvl5pPr>
            <a:lvl6pPr marL="2514600" indent="-228600" defTabSz="457200" eaLnBrk="0" fontAlgn="base" hangingPunct="0">
              <a:lnSpc>
                <a:spcPct val="104000"/>
              </a:lnSpc>
              <a:spcBef>
                <a:spcPct val="0"/>
              </a:spcBef>
              <a:spcAft>
                <a:spcPct val="0"/>
              </a:spcAft>
              <a:buClr>
                <a:srgbClr val="000000"/>
              </a:buClr>
              <a:buSzPct val="45000"/>
              <a:buFont typeface="Wingdings" pitchFamily="2" charset="2"/>
              <a:defRPr>
                <a:solidFill>
                  <a:schemeClr val="tx1"/>
                </a:solidFill>
                <a:latin typeface="Arial" charset="0"/>
                <a:ea typeface="Bitstream Vera Sans" charset="0"/>
                <a:cs typeface="Bitstream Vera Sans" charset="0"/>
              </a:defRPr>
            </a:lvl6pPr>
            <a:lvl7pPr marL="2971800" indent="-228600" defTabSz="457200" eaLnBrk="0" fontAlgn="base" hangingPunct="0">
              <a:lnSpc>
                <a:spcPct val="104000"/>
              </a:lnSpc>
              <a:spcBef>
                <a:spcPct val="0"/>
              </a:spcBef>
              <a:spcAft>
                <a:spcPct val="0"/>
              </a:spcAft>
              <a:buClr>
                <a:srgbClr val="000000"/>
              </a:buClr>
              <a:buSzPct val="45000"/>
              <a:buFont typeface="Wingdings" pitchFamily="2" charset="2"/>
              <a:defRPr>
                <a:solidFill>
                  <a:schemeClr val="tx1"/>
                </a:solidFill>
                <a:latin typeface="Arial" charset="0"/>
                <a:ea typeface="Bitstream Vera Sans" charset="0"/>
                <a:cs typeface="Bitstream Vera Sans" charset="0"/>
              </a:defRPr>
            </a:lvl7pPr>
            <a:lvl8pPr marL="3429000" indent="-228600" defTabSz="457200" eaLnBrk="0" fontAlgn="base" hangingPunct="0">
              <a:lnSpc>
                <a:spcPct val="104000"/>
              </a:lnSpc>
              <a:spcBef>
                <a:spcPct val="0"/>
              </a:spcBef>
              <a:spcAft>
                <a:spcPct val="0"/>
              </a:spcAft>
              <a:buClr>
                <a:srgbClr val="000000"/>
              </a:buClr>
              <a:buSzPct val="45000"/>
              <a:buFont typeface="Wingdings" pitchFamily="2" charset="2"/>
              <a:defRPr>
                <a:solidFill>
                  <a:schemeClr val="tx1"/>
                </a:solidFill>
                <a:latin typeface="Arial" charset="0"/>
                <a:ea typeface="Bitstream Vera Sans" charset="0"/>
                <a:cs typeface="Bitstream Vera Sans" charset="0"/>
              </a:defRPr>
            </a:lvl8pPr>
            <a:lvl9pPr marL="3886200" indent="-228600" defTabSz="457200" eaLnBrk="0" fontAlgn="base" hangingPunct="0">
              <a:lnSpc>
                <a:spcPct val="104000"/>
              </a:lnSpc>
              <a:spcBef>
                <a:spcPct val="0"/>
              </a:spcBef>
              <a:spcAft>
                <a:spcPct val="0"/>
              </a:spcAft>
              <a:buClr>
                <a:srgbClr val="000000"/>
              </a:buClr>
              <a:buSzPct val="45000"/>
              <a:buFont typeface="Wingdings" pitchFamily="2" charset="2"/>
              <a:defRPr>
                <a:solidFill>
                  <a:schemeClr val="tx1"/>
                </a:solidFill>
                <a:latin typeface="Arial" charset="0"/>
                <a:ea typeface="Bitstream Vera Sans" charset="0"/>
                <a:cs typeface="Bitstream Vera Sans" charset="0"/>
              </a:defRPr>
            </a:lvl9pPr>
          </a:lstStyle>
          <a:p>
            <a:pPr eaLnBrk="1"/>
            <a:endParaRPr lang="en-US"/>
          </a:p>
        </p:txBody>
      </p:sp>
      <p:sp>
        <p:nvSpPr>
          <p:cNvPr id="34822" name="Text Box 5"/>
          <p:cNvSpPr txBox="1">
            <a:spLocks noChangeArrowheads="1"/>
          </p:cNvSpPr>
          <p:nvPr/>
        </p:nvSpPr>
        <p:spPr bwMode="auto">
          <a:xfrm>
            <a:off x="264725" y="5591801"/>
            <a:ext cx="7052461" cy="3397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1440">
                <a:solidFill>
                  <a:srgbClr val="000000"/>
                </a:solidFill>
                <a:bevel/>
                <a:headEnd/>
                <a:tailEnd/>
              </a14:hiddenLine>
            </a:ext>
          </a:extLst>
        </p:spPr>
        <p:txBody>
          <a:bodyPr lIns="81639" tIns="40820" rIns="81639" bIns="40820"/>
          <a:lstStyle>
            <a:lvl1pPr eaLnBrk="0">
              <a:tabLst>
                <a:tab pos="723900" algn="l"/>
                <a:tab pos="1447800" algn="l"/>
                <a:tab pos="2171700" algn="l"/>
                <a:tab pos="2895600" algn="l"/>
                <a:tab pos="3619500" algn="l"/>
                <a:tab pos="4343400" algn="l"/>
                <a:tab pos="5067300" algn="l"/>
                <a:tab pos="5791200" algn="l"/>
                <a:tab pos="6515100" algn="l"/>
                <a:tab pos="7239000" algn="l"/>
              </a:tabLst>
              <a:defRPr>
                <a:solidFill>
                  <a:schemeClr val="tx1"/>
                </a:solidFill>
                <a:latin typeface="Arial" charset="0"/>
                <a:ea typeface="Bitstream Vera Sans" charset="0"/>
                <a:cs typeface="Bitstream Vera Sans" charset="0"/>
              </a:defRPr>
            </a:lvl1pPr>
            <a:lvl2pPr marL="742950" indent="-285750" eaLnBrk="0">
              <a:tabLst>
                <a:tab pos="723900" algn="l"/>
                <a:tab pos="1447800" algn="l"/>
                <a:tab pos="2171700" algn="l"/>
                <a:tab pos="2895600" algn="l"/>
                <a:tab pos="3619500" algn="l"/>
                <a:tab pos="4343400" algn="l"/>
                <a:tab pos="5067300" algn="l"/>
                <a:tab pos="5791200" algn="l"/>
                <a:tab pos="6515100" algn="l"/>
                <a:tab pos="7239000" algn="l"/>
              </a:tabLst>
              <a:defRPr>
                <a:solidFill>
                  <a:schemeClr val="tx1"/>
                </a:solidFill>
                <a:latin typeface="Arial" charset="0"/>
                <a:ea typeface="Bitstream Vera Sans" charset="0"/>
                <a:cs typeface="Bitstream Vera Sans" charset="0"/>
              </a:defRPr>
            </a:lvl2pPr>
            <a:lvl3pPr marL="1143000" indent="-228600" eaLnBrk="0">
              <a:tabLst>
                <a:tab pos="723900" algn="l"/>
                <a:tab pos="1447800" algn="l"/>
                <a:tab pos="2171700" algn="l"/>
                <a:tab pos="2895600" algn="l"/>
                <a:tab pos="3619500" algn="l"/>
                <a:tab pos="4343400" algn="l"/>
                <a:tab pos="5067300" algn="l"/>
                <a:tab pos="5791200" algn="l"/>
                <a:tab pos="6515100" algn="l"/>
                <a:tab pos="7239000" algn="l"/>
              </a:tabLst>
              <a:defRPr>
                <a:solidFill>
                  <a:schemeClr val="tx1"/>
                </a:solidFill>
                <a:latin typeface="Arial" charset="0"/>
                <a:ea typeface="Bitstream Vera Sans" charset="0"/>
                <a:cs typeface="Bitstream Vera Sans" charset="0"/>
              </a:defRPr>
            </a:lvl3pPr>
            <a:lvl4pPr marL="1600200" indent="-228600" eaLnBrk="0">
              <a:tabLst>
                <a:tab pos="723900" algn="l"/>
                <a:tab pos="1447800" algn="l"/>
                <a:tab pos="2171700" algn="l"/>
                <a:tab pos="2895600" algn="l"/>
                <a:tab pos="3619500" algn="l"/>
                <a:tab pos="4343400" algn="l"/>
                <a:tab pos="5067300" algn="l"/>
                <a:tab pos="5791200" algn="l"/>
                <a:tab pos="6515100" algn="l"/>
                <a:tab pos="7239000" algn="l"/>
              </a:tabLst>
              <a:defRPr>
                <a:solidFill>
                  <a:schemeClr val="tx1"/>
                </a:solidFill>
                <a:latin typeface="Arial" charset="0"/>
                <a:ea typeface="Bitstream Vera Sans" charset="0"/>
                <a:cs typeface="Bitstream Vera Sans" charset="0"/>
              </a:defRPr>
            </a:lvl4pPr>
            <a:lvl5pPr marL="2057400" indent="-228600" eaLnBrk="0">
              <a:tabLst>
                <a:tab pos="723900" algn="l"/>
                <a:tab pos="1447800" algn="l"/>
                <a:tab pos="2171700" algn="l"/>
                <a:tab pos="2895600" algn="l"/>
                <a:tab pos="3619500" algn="l"/>
                <a:tab pos="4343400" algn="l"/>
                <a:tab pos="5067300" algn="l"/>
                <a:tab pos="5791200" algn="l"/>
                <a:tab pos="6515100" algn="l"/>
                <a:tab pos="7239000" algn="l"/>
              </a:tabLst>
              <a:defRPr>
                <a:solidFill>
                  <a:schemeClr val="tx1"/>
                </a:solidFill>
                <a:latin typeface="Arial" charset="0"/>
                <a:ea typeface="Bitstream Vera Sans" charset="0"/>
                <a:cs typeface="Bitstream Vera Sans" charset="0"/>
              </a:defRPr>
            </a:lvl5pPr>
            <a:lvl6pPr marL="2514600" indent="-228600" defTabSz="457200" eaLnBrk="0" fontAlgn="base" hangingPunct="0">
              <a:lnSpc>
                <a:spcPct val="104000"/>
              </a:lnSpc>
              <a:spcBef>
                <a:spcPct val="0"/>
              </a:spcBef>
              <a:spcAft>
                <a:spcPct val="0"/>
              </a:spcAft>
              <a:buClr>
                <a:srgbClr val="000000"/>
              </a:buClr>
              <a:buSzPct val="45000"/>
              <a:buFont typeface="Wingdings" pitchFamily="2" charset="2"/>
              <a:tabLst>
                <a:tab pos="723900" algn="l"/>
                <a:tab pos="1447800" algn="l"/>
                <a:tab pos="2171700" algn="l"/>
                <a:tab pos="2895600" algn="l"/>
                <a:tab pos="3619500" algn="l"/>
                <a:tab pos="4343400" algn="l"/>
                <a:tab pos="5067300" algn="l"/>
                <a:tab pos="5791200" algn="l"/>
                <a:tab pos="6515100" algn="l"/>
                <a:tab pos="7239000" algn="l"/>
              </a:tabLst>
              <a:defRPr>
                <a:solidFill>
                  <a:schemeClr val="tx1"/>
                </a:solidFill>
                <a:latin typeface="Arial" charset="0"/>
                <a:ea typeface="Bitstream Vera Sans" charset="0"/>
                <a:cs typeface="Bitstream Vera Sans" charset="0"/>
              </a:defRPr>
            </a:lvl6pPr>
            <a:lvl7pPr marL="2971800" indent="-228600" defTabSz="457200" eaLnBrk="0" fontAlgn="base" hangingPunct="0">
              <a:lnSpc>
                <a:spcPct val="104000"/>
              </a:lnSpc>
              <a:spcBef>
                <a:spcPct val="0"/>
              </a:spcBef>
              <a:spcAft>
                <a:spcPct val="0"/>
              </a:spcAft>
              <a:buClr>
                <a:srgbClr val="000000"/>
              </a:buClr>
              <a:buSzPct val="45000"/>
              <a:buFont typeface="Wingdings" pitchFamily="2" charset="2"/>
              <a:tabLst>
                <a:tab pos="723900" algn="l"/>
                <a:tab pos="1447800" algn="l"/>
                <a:tab pos="2171700" algn="l"/>
                <a:tab pos="2895600" algn="l"/>
                <a:tab pos="3619500" algn="l"/>
                <a:tab pos="4343400" algn="l"/>
                <a:tab pos="5067300" algn="l"/>
                <a:tab pos="5791200" algn="l"/>
                <a:tab pos="6515100" algn="l"/>
                <a:tab pos="7239000" algn="l"/>
              </a:tabLst>
              <a:defRPr>
                <a:solidFill>
                  <a:schemeClr val="tx1"/>
                </a:solidFill>
                <a:latin typeface="Arial" charset="0"/>
                <a:ea typeface="Bitstream Vera Sans" charset="0"/>
                <a:cs typeface="Bitstream Vera Sans" charset="0"/>
              </a:defRPr>
            </a:lvl7pPr>
            <a:lvl8pPr marL="3429000" indent="-228600" defTabSz="457200" eaLnBrk="0" fontAlgn="base" hangingPunct="0">
              <a:lnSpc>
                <a:spcPct val="104000"/>
              </a:lnSpc>
              <a:spcBef>
                <a:spcPct val="0"/>
              </a:spcBef>
              <a:spcAft>
                <a:spcPct val="0"/>
              </a:spcAft>
              <a:buClr>
                <a:srgbClr val="000000"/>
              </a:buClr>
              <a:buSzPct val="45000"/>
              <a:buFont typeface="Wingdings" pitchFamily="2" charset="2"/>
              <a:tabLst>
                <a:tab pos="723900" algn="l"/>
                <a:tab pos="1447800" algn="l"/>
                <a:tab pos="2171700" algn="l"/>
                <a:tab pos="2895600" algn="l"/>
                <a:tab pos="3619500" algn="l"/>
                <a:tab pos="4343400" algn="l"/>
                <a:tab pos="5067300" algn="l"/>
                <a:tab pos="5791200" algn="l"/>
                <a:tab pos="6515100" algn="l"/>
                <a:tab pos="7239000" algn="l"/>
              </a:tabLst>
              <a:defRPr>
                <a:solidFill>
                  <a:schemeClr val="tx1"/>
                </a:solidFill>
                <a:latin typeface="Arial" charset="0"/>
                <a:ea typeface="Bitstream Vera Sans" charset="0"/>
                <a:cs typeface="Bitstream Vera Sans" charset="0"/>
              </a:defRPr>
            </a:lvl8pPr>
            <a:lvl9pPr marL="3886200" indent="-228600" defTabSz="457200" eaLnBrk="0" fontAlgn="base" hangingPunct="0">
              <a:lnSpc>
                <a:spcPct val="104000"/>
              </a:lnSpc>
              <a:spcBef>
                <a:spcPct val="0"/>
              </a:spcBef>
              <a:spcAft>
                <a:spcPct val="0"/>
              </a:spcAft>
              <a:buClr>
                <a:srgbClr val="000000"/>
              </a:buClr>
              <a:buSzPct val="45000"/>
              <a:buFont typeface="Wingdings" pitchFamily="2" charset="2"/>
              <a:tabLst>
                <a:tab pos="723900" algn="l"/>
                <a:tab pos="1447800" algn="l"/>
                <a:tab pos="2171700" algn="l"/>
                <a:tab pos="2895600" algn="l"/>
                <a:tab pos="3619500" algn="l"/>
                <a:tab pos="4343400" algn="l"/>
                <a:tab pos="5067300" algn="l"/>
                <a:tab pos="5791200" algn="l"/>
                <a:tab pos="6515100" algn="l"/>
                <a:tab pos="7239000" algn="l"/>
              </a:tabLst>
              <a:defRPr>
                <a:solidFill>
                  <a:schemeClr val="tx1"/>
                </a:solidFill>
                <a:latin typeface="Arial" charset="0"/>
                <a:ea typeface="Bitstream Vera Sans" charset="0"/>
                <a:cs typeface="Bitstream Vera Sans" charset="0"/>
              </a:defRPr>
            </a:lvl9pPr>
          </a:lstStyle>
          <a:p>
            <a:pPr eaLnBrk="1"/>
            <a:r>
              <a:rPr lang="en-GB" dirty="0">
                <a:solidFill>
                  <a:srgbClr val="FF0000"/>
                </a:solidFill>
              </a:rPr>
              <a:t>red words </a:t>
            </a:r>
            <a:r>
              <a:rPr lang="en-GB" dirty="0">
                <a:solidFill>
                  <a:srgbClr val="000000"/>
                </a:solidFill>
              </a:rPr>
              <a:t>can be used as the shell code.</a:t>
            </a:r>
          </a:p>
        </p:txBody>
      </p:sp>
    </p:spTree>
    <p:extLst>
      <p:ext uri="{BB962C8B-B14F-4D97-AF65-F5344CB8AC3E}">
        <p14:creationId xmlns:p14="http://schemas.microsoft.com/office/powerpoint/2010/main" val="3906234817"/>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1"/>
          <p:cNvSpPr>
            <a:spLocks noGrp="1" noChangeArrowheads="1"/>
          </p:cNvSpPr>
          <p:nvPr>
            <p:ph type="title"/>
          </p:nvPr>
        </p:nvSpPr>
        <p:spPr>
          <a:xfrm>
            <a:off x="456625" y="313822"/>
            <a:ext cx="8229311" cy="523220"/>
          </a:xfrm>
        </p:spPr>
        <p:txBody>
          <a:bodyPr/>
          <a:lstStyle/>
          <a:p>
            <a:pP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GB" dirty="0"/>
              <a:t>Write a shell code for exit()</a:t>
            </a:r>
            <a:r>
              <a:rPr lang="ar-SA" dirty="0">
                <a:cs typeface="Arial" charset="0"/>
              </a:rPr>
              <a:t>‏</a:t>
            </a:r>
            <a:r>
              <a:rPr lang="en-US" dirty="0">
                <a:cs typeface="Arial" charset="0"/>
              </a:rPr>
              <a:t> (</a:t>
            </a:r>
            <a:r>
              <a:rPr lang="en-GB" dirty="0"/>
              <a:t>Cont.)</a:t>
            </a:r>
          </a:p>
        </p:txBody>
      </p:sp>
      <p:sp>
        <p:nvSpPr>
          <p:cNvPr id="35843" name="Text Box 2"/>
          <p:cNvSpPr txBox="1">
            <a:spLocks noChangeArrowheads="1"/>
          </p:cNvSpPr>
          <p:nvPr/>
        </p:nvSpPr>
        <p:spPr bwMode="auto">
          <a:xfrm>
            <a:off x="533400" y="1219200"/>
            <a:ext cx="7882163" cy="4566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1440">
                <a:solidFill>
                  <a:srgbClr val="000000"/>
                </a:solidFill>
                <a:bevel/>
                <a:headEnd/>
                <a:tailEnd/>
              </a14:hiddenLine>
            </a:ext>
          </a:extLst>
        </p:spPr>
        <p:txBody>
          <a:bodyPr lIns="81639" tIns="40820" rIns="81639" bIns="40820"/>
          <a:lstStyle>
            <a:lvl1pPr eaLnBrk="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chemeClr val="tx1"/>
                </a:solidFill>
                <a:latin typeface="Arial" charset="0"/>
                <a:ea typeface="Bitstream Vera Sans" charset="0"/>
                <a:cs typeface="Bitstream Vera Sans" charset="0"/>
              </a:defRPr>
            </a:lvl1pPr>
            <a:lvl2pPr marL="742950" indent="-285750" eaLnBrk="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chemeClr val="tx1"/>
                </a:solidFill>
                <a:latin typeface="Arial" charset="0"/>
                <a:ea typeface="Bitstream Vera Sans" charset="0"/>
                <a:cs typeface="Bitstream Vera Sans" charset="0"/>
              </a:defRPr>
            </a:lvl2pPr>
            <a:lvl3pPr marL="1143000" indent="-228600" eaLnBrk="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chemeClr val="tx1"/>
                </a:solidFill>
                <a:latin typeface="Arial" charset="0"/>
                <a:ea typeface="Bitstream Vera Sans" charset="0"/>
                <a:cs typeface="Bitstream Vera Sans" charset="0"/>
              </a:defRPr>
            </a:lvl3pPr>
            <a:lvl4pPr marL="1600200" indent="-228600" eaLnBrk="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chemeClr val="tx1"/>
                </a:solidFill>
                <a:latin typeface="Arial" charset="0"/>
                <a:ea typeface="Bitstream Vera Sans" charset="0"/>
                <a:cs typeface="Bitstream Vera Sans" charset="0"/>
              </a:defRPr>
            </a:lvl4pPr>
            <a:lvl5pPr marL="2057400" indent="-228600" eaLnBrk="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chemeClr val="tx1"/>
                </a:solidFill>
                <a:latin typeface="Arial" charset="0"/>
                <a:ea typeface="Bitstream Vera Sans" charset="0"/>
                <a:cs typeface="Bitstream Vera Sans" charset="0"/>
              </a:defRPr>
            </a:lvl5pPr>
            <a:lvl6pPr marL="2514600" indent="-228600" defTabSz="457200" eaLnBrk="0" fontAlgn="base" hangingPunct="0">
              <a:lnSpc>
                <a:spcPct val="104000"/>
              </a:lnSpc>
              <a:spcBef>
                <a:spcPct val="0"/>
              </a:spcBef>
              <a:spcAft>
                <a:spcPct val="0"/>
              </a:spcAft>
              <a:buClr>
                <a:srgbClr val="000000"/>
              </a:buClr>
              <a:buSzPct val="45000"/>
              <a:buFont typeface="Wingdings" pitchFamily="2"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chemeClr val="tx1"/>
                </a:solidFill>
                <a:latin typeface="Arial" charset="0"/>
                <a:ea typeface="Bitstream Vera Sans" charset="0"/>
                <a:cs typeface="Bitstream Vera Sans" charset="0"/>
              </a:defRPr>
            </a:lvl6pPr>
            <a:lvl7pPr marL="2971800" indent="-228600" defTabSz="457200" eaLnBrk="0" fontAlgn="base" hangingPunct="0">
              <a:lnSpc>
                <a:spcPct val="104000"/>
              </a:lnSpc>
              <a:spcBef>
                <a:spcPct val="0"/>
              </a:spcBef>
              <a:spcAft>
                <a:spcPct val="0"/>
              </a:spcAft>
              <a:buClr>
                <a:srgbClr val="000000"/>
              </a:buClr>
              <a:buSzPct val="45000"/>
              <a:buFont typeface="Wingdings" pitchFamily="2"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chemeClr val="tx1"/>
                </a:solidFill>
                <a:latin typeface="Arial" charset="0"/>
                <a:ea typeface="Bitstream Vera Sans" charset="0"/>
                <a:cs typeface="Bitstream Vera Sans" charset="0"/>
              </a:defRPr>
            </a:lvl7pPr>
            <a:lvl8pPr marL="3429000" indent="-228600" defTabSz="457200" eaLnBrk="0" fontAlgn="base" hangingPunct="0">
              <a:lnSpc>
                <a:spcPct val="104000"/>
              </a:lnSpc>
              <a:spcBef>
                <a:spcPct val="0"/>
              </a:spcBef>
              <a:spcAft>
                <a:spcPct val="0"/>
              </a:spcAft>
              <a:buClr>
                <a:srgbClr val="000000"/>
              </a:buClr>
              <a:buSzPct val="45000"/>
              <a:buFont typeface="Wingdings" pitchFamily="2"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chemeClr val="tx1"/>
                </a:solidFill>
                <a:latin typeface="Arial" charset="0"/>
                <a:ea typeface="Bitstream Vera Sans" charset="0"/>
                <a:cs typeface="Bitstream Vera Sans" charset="0"/>
              </a:defRPr>
            </a:lvl8pPr>
            <a:lvl9pPr marL="3886200" indent="-228600" defTabSz="457200" eaLnBrk="0" fontAlgn="base" hangingPunct="0">
              <a:lnSpc>
                <a:spcPct val="104000"/>
              </a:lnSpc>
              <a:spcBef>
                <a:spcPct val="0"/>
              </a:spcBef>
              <a:spcAft>
                <a:spcPct val="0"/>
              </a:spcAft>
              <a:buClr>
                <a:srgbClr val="000000"/>
              </a:buClr>
              <a:buSzPct val="45000"/>
              <a:buFont typeface="Wingdings" pitchFamily="2"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chemeClr val="tx1"/>
                </a:solidFill>
                <a:latin typeface="Arial" charset="0"/>
                <a:ea typeface="Bitstream Vera Sans" charset="0"/>
                <a:cs typeface="Bitstream Vera Sans" charset="0"/>
              </a:defRPr>
            </a:lvl9pPr>
          </a:lstStyle>
          <a:p>
            <a:pPr marL="457200" indent="-457200" eaLnBrk="1">
              <a:buClr>
                <a:srgbClr val="C00000"/>
              </a:buClr>
              <a:buFont typeface="Calibri" pitchFamily="34" charset="0"/>
              <a:buChar char="»"/>
            </a:pPr>
            <a:r>
              <a:rPr lang="en-GB" sz="2800" dirty="0"/>
              <a:t>Take the disassembled code and write it into shell code</a:t>
            </a:r>
          </a:p>
          <a:p>
            <a:pPr eaLnBrk="1"/>
            <a:endParaRPr lang="en-GB" dirty="0">
              <a:solidFill>
                <a:srgbClr val="FF0000"/>
              </a:solidFill>
            </a:endParaRPr>
          </a:p>
          <a:p>
            <a:pPr eaLnBrk="1"/>
            <a:r>
              <a:rPr lang="en-GB" dirty="0">
                <a:solidFill>
                  <a:srgbClr val="000000"/>
                </a:solidFill>
              </a:rPr>
              <a:t>[</a:t>
            </a:r>
            <a:r>
              <a:rPr lang="en-GB" dirty="0" err="1">
                <a:solidFill>
                  <a:srgbClr val="000000"/>
                </a:solidFill>
              </a:rPr>
              <a:t>idubraws@linuxvm</a:t>
            </a:r>
            <a:r>
              <a:rPr lang="en-GB" dirty="0">
                <a:solidFill>
                  <a:srgbClr val="000000"/>
                </a:solidFill>
              </a:rPr>
              <a:t> </a:t>
            </a:r>
            <a:r>
              <a:rPr lang="en-GB" dirty="0" err="1">
                <a:solidFill>
                  <a:srgbClr val="000000"/>
                </a:solidFill>
              </a:rPr>
              <a:t>idubraws</a:t>
            </a:r>
            <a:r>
              <a:rPr lang="en-GB" dirty="0">
                <a:solidFill>
                  <a:srgbClr val="000000"/>
                </a:solidFill>
              </a:rPr>
              <a:t>]$ cat </a:t>
            </a:r>
            <a:r>
              <a:rPr lang="en-GB" dirty="0" err="1">
                <a:solidFill>
                  <a:srgbClr val="000000"/>
                </a:solidFill>
              </a:rPr>
              <a:t>shellcode.c</a:t>
            </a:r>
            <a:endParaRPr lang="en-GB" dirty="0">
              <a:solidFill>
                <a:srgbClr val="000000"/>
              </a:solidFill>
            </a:endParaRPr>
          </a:p>
          <a:p>
            <a:pPr eaLnBrk="1"/>
            <a:endParaRPr lang="en-GB" dirty="0">
              <a:solidFill>
                <a:srgbClr val="FF0000"/>
              </a:solidFill>
            </a:endParaRPr>
          </a:p>
          <a:p>
            <a:pPr eaLnBrk="1"/>
            <a:r>
              <a:rPr lang="en-GB" dirty="0">
                <a:solidFill>
                  <a:srgbClr val="FF0000"/>
                </a:solidFill>
              </a:rPr>
              <a:t>char </a:t>
            </a:r>
            <a:r>
              <a:rPr lang="en-GB" dirty="0" err="1">
                <a:solidFill>
                  <a:srgbClr val="FF0000"/>
                </a:solidFill>
              </a:rPr>
              <a:t>shellcode</a:t>
            </a:r>
            <a:r>
              <a:rPr lang="en-GB" dirty="0">
                <a:solidFill>
                  <a:srgbClr val="FF0000"/>
                </a:solidFill>
              </a:rPr>
              <a:t>[] = 	"\</a:t>
            </a:r>
            <a:r>
              <a:rPr lang="en-GB" dirty="0" err="1">
                <a:solidFill>
                  <a:srgbClr val="FF0000"/>
                </a:solidFill>
              </a:rPr>
              <a:t>xbb</a:t>
            </a:r>
            <a:r>
              <a:rPr lang="en-GB" dirty="0">
                <a:solidFill>
                  <a:srgbClr val="FF0000"/>
                </a:solidFill>
              </a:rPr>
              <a:t>\x00\x00\x00\x00"           </a:t>
            </a:r>
          </a:p>
          <a:p>
            <a:pPr eaLnBrk="1"/>
            <a:r>
              <a:rPr lang="en-GB" dirty="0">
                <a:solidFill>
                  <a:srgbClr val="FF0000"/>
                </a:solidFill>
              </a:rPr>
              <a:t>                   	      	"\xb8\x01\x00\x00\x00"                  </a:t>
            </a:r>
          </a:p>
          <a:p>
            <a:pPr eaLnBrk="1"/>
            <a:r>
              <a:rPr lang="en-GB" dirty="0">
                <a:solidFill>
                  <a:srgbClr val="FF0000"/>
                </a:solidFill>
              </a:rPr>
              <a:t>                   		"\</a:t>
            </a:r>
            <a:r>
              <a:rPr lang="en-GB" dirty="0" err="1">
                <a:solidFill>
                  <a:srgbClr val="FF0000"/>
                </a:solidFill>
              </a:rPr>
              <a:t>xcd</a:t>
            </a:r>
            <a:r>
              <a:rPr lang="en-GB" dirty="0">
                <a:solidFill>
                  <a:srgbClr val="FF0000"/>
                </a:solidFill>
              </a:rPr>
              <a:t>\x80";                  </a:t>
            </a:r>
          </a:p>
          <a:p>
            <a:pPr eaLnBrk="1"/>
            <a:endParaRPr lang="en-GB" dirty="0">
              <a:solidFill>
                <a:srgbClr val="000000"/>
              </a:solidFill>
            </a:endParaRPr>
          </a:p>
          <a:p>
            <a:pPr eaLnBrk="1"/>
            <a:r>
              <a:rPr lang="en-GB" dirty="0" err="1">
                <a:solidFill>
                  <a:srgbClr val="000000"/>
                </a:solidFill>
              </a:rPr>
              <a:t>int</a:t>
            </a:r>
            <a:r>
              <a:rPr lang="en-GB" dirty="0">
                <a:solidFill>
                  <a:srgbClr val="000000"/>
                </a:solidFill>
              </a:rPr>
              <a:t> main()</a:t>
            </a:r>
            <a:r>
              <a:rPr lang="ar-SA" dirty="0">
                <a:solidFill>
                  <a:srgbClr val="000000"/>
                </a:solidFill>
                <a:cs typeface="Arial" charset="0"/>
              </a:rPr>
              <a:t>‏</a:t>
            </a:r>
            <a:endParaRPr lang="en-GB" dirty="0">
              <a:solidFill>
                <a:srgbClr val="000000"/>
              </a:solidFill>
            </a:endParaRPr>
          </a:p>
          <a:p>
            <a:pPr eaLnBrk="1"/>
            <a:r>
              <a:rPr lang="en-GB" dirty="0">
                <a:solidFill>
                  <a:srgbClr val="000000"/>
                </a:solidFill>
              </a:rPr>
              <a:t>{</a:t>
            </a:r>
          </a:p>
          <a:p>
            <a:pPr eaLnBrk="1"/>
            <a:r>
              <a:rPr lang="en-GB" dirty="0">
                <a:solidFill>
                  <a:srgbClr val="000000"/>
                </a:solidFill>
              </a:rPr>
              <a:t>	</a:t>
            </a:r>
            <a:r>
              <a:rPr lang="en-GB" dirty="0" err="1">
                <a:solidFill>
                  <a:srgbClr val="000000"/>
                </a:solidFill>
              </a:rPr>
              <a:t>int</a:t>
            </a:r>
            <a:r>
              <a:rPr lang="en-GB" dirty="0">
                <a:solidFill>
                  <a:srgbClr val="000000"/>
                </a:solidFill>
              </a:rPr>
              <a:t> *return;</a:t>
            </a:r>
          </a:p>
          <a:p>
            <a:pPr eaLnBrk="1"/>
            <a:r>
              <a:rPr lang="en-GB" dirty="0">
                <a:solidFill>
                  <a:srgbClr val="000000"/>
                </a:solidFill>
              </a:rPr>
              <a:t>	return = (</a:t>
            </a:r>
            <a:r>
              <a:rPr lang="en-GB" dirty="0" err="1">
                <a:solidFill>
                  <a:srgbClr val="000000"/>
                </a:solidFill>
              </a:rPr>
              <a:t>int</a:t>
            </a:r>
            <a:r>
              <a:rPr lang="en-GB" dirty="0">
                <a:solidFill>
                  <a:srgbClr val="000000"/>
                </a:solidFill>
              </a:rPr>
              <a:t> *) &amp;return + 2;</a:t>
            </a:r>
          </a:p>
          <a:p>
            <a:pPr eaLnBrk="1"/>
            <a:r>
              <a:rPr lang="en-GB" dirty="0">
                <a:solidFill>
                  <a:srgbClr val="000000"/>
                </a:solidFill>
              </a:rPr>
              <a:t>	(*return) = (</a:t>
            </a:r>
            <a:r>
              <a:rPr lang="en-GB" dirty="0" err="1">
                <a:solidFill>
                  <a:srgbClr val="000000"/>
                </a:solidFill>
              </a:rPr>
              <a:t>int</a:t>
            </a:r>
            <a:r>
              <a:rPr lang="en-GB" dirty="0">
                <a:solidFill>
                  <a:srgbClr val="000000"/>
                </a:solidFill>
              </a:rPr>
              <a:t>) </a:t>
            </a:r>
            <a:r>
              <a:rPr lang="en-GB" dirty="0" err="1">
                <a:solidFill>
                  <a:srgbClr val="000000"/>
                </a:solidFill>
              </a:rPr>
              <a:t>shellcode</a:t>
            </a:r>
            <a:r>
              <a:rPr lang="en-GB" dirty="0">
                <a:solidFill>
                  <a:srgbClr val="000000"/>
                </a:solidFill>
              </a:rPr>
              <a:t>;</a:t>
            </a:r>
          </a:p>
          <a:p>
            <a:pPr eaLnBrk="1"/>
            <a:r>
              <a:rPr lang="en-GB" dirty="0">
                <a:solidFill>
                  <a:srgbClr val="000000"/>
                </a:solidFill>
              </a:rPr>
              <a:t>}</a:t>
            </a:r>
          </a:p>
        </p:txBody>
      </p:sp>
    </p:spTree>
    <p:extLst>
      <p:ext uri="{BB962C8B-B14F-4D97-AF65-F5344CB8AC3E}">
        <p14:creationId xmlns:p14="http://schemas.microsoft.com/office/powerpoint/2010/main" val="4271125612"/>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1"/>
          <p:cNvSpPr>
            <a:spLocks noGrp="1" noChangeArrowheads="1"/>
          </p:cNvSpPr>
          <p:nvPr>
            <p:ph type="title"/>
          </p:nvPr>
        </p:nvSpPr>
        <p:spPr>
          <a:xfrm>
            <a:off x="456625" y="584843"/>
            <a:ext cx="8229311" cy="523220"/>
          </a:xfrm>
        </p:spPr>
        <p:txBody>
          <a:bodyPr/>
          <a:lstStyle/>
          <a:p>
            <a:pP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GB" dirty="0"/>
              <a:t>Injectable Shell code</a:t>
            </a:r>
          </a:p>
        </p:txBody>
      </p:sp>
      <p:sp>
        <p:nvSpPr>
          <p:cNvPr id="36867" name="Rectangle 2"/>
          <p:cNvSpPr>
            <a:spLocks noGrp="1" noChangeArrowheads="1"/>
          </p:cNvSpPr>
          <p:nvPr>
            <p:ph type="body" idx="1"/>
          </p:nvPr>
        </p:nvSpPr>
        <p:spPr>
          <a:xfrm>
            <a:off x="456625" y="1605095"/>
            <a:ext cx="8229311" cy="4443880"/>
          </a:xfrm>
        </p:spPr>
        <p:txBody>
          <a:bodyPr/>
          <a:lstStyle/>
          <a:p>
            <a:pP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GB" sz="2400" dirty="0"/>
              <a:t>Null (\x00) will cause </a:t>
            </a:r>
            <a:r>
              <a:rPr lang="en-GB" sz="2400" dirty="0" err="1"/>
              <a:t>shellcode</a:t>
            </a:r>
            <a:r>
              <a:rPr lang="en-GB" sz="2400" dirty="0"/>
              <a:t> to fail when injected into a character array because \x00 is used to terminate strings;</a:t>
            </a:r>
          </a:p>
          <a:p>
            <a:pP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GB" sz="2400" dirty="0"/>
              <a:t>Injectable shell code </a:t>
            </a:r>
            <a:r>
              <a:rPr lang="en-GB" sz="2400" i="1" dirty="0"/>
              <a:t>may not contain </a:t>
            </a:r>
            <a:r>
              <a:rPr lang="en-GB" sz="2400" dirty="0"/>
              <a:t>\x00;</a:t>
            </a:r>
          </a:p>
          <a:p>
            <a:pP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GB" sz="2400" i="1" dirty="0">
                <a:solidFill>
                  <a:srgbClr val="800000"/>
                </a:solidFill>
              </a:rPr>
              <a:t>"\</a:t>
            </a:r>
            <a:r>
              <a:rPr lang="en-GB" sz="2400" i="1" dirty="0" err="1">
                <a:solidFill>
                  <a:srgbClr val="800000"/>
                </a:solidFill>
              </a:rPr>
              <a:t>xbb</a:t>
            </a:r>
            <a:r>
              <a:rPr lang="en-GB" sz="2400" i="1" dirty="0">
                <a:solidFill>
                  <a:srgbClr val="800000"/>
                </a:solidFill>
              </a:rPr>
              <a:t>\x00\x00\x00\x00\xb8\x01\x00\x00\x00\</a:t>
            </a:r>
            <a:r>
              <a:rPr lang="en-GB" sz="2400" i="1" dirty="0" err="1">
                <a:solidFill>
                  <a:srgbClr val="800000"/>
                </a:solidFill>
              </a:rPr>
              <a:t>xcd</a:t>
            </a:r>
            <a:r>
              <a:rPr lang="en-GB" sz="2400" i="1" dirty="0">
                <a:solidFill>
                  <a:srgbClr val="800000"/>
                </a:solidFill>
              </a:rPr>
              <a:t>\x80“</a:t>
            </a:r>
            <a:r>
              <a:rPr lang="en-GB" sz="2800" i="1" dirty="0">
                <a:solidFill>
                  <a:srgbClr val="800000"/>
                </a:solidFill>
              </a:rPr>
              <a:t> </a:t>
            </a:r>
            <a:r>
              <a:rPr lang="en-GB" sz="2400" i="1" dirty="0">
                <a:solidFill>
                  <a:srgbClr val="800000"/>
                </a:solidFill>
              </a:rPr>
              <a:t>is not injectable shell code</a:t>
            </a:r>
          </a:p>
          <a:p>
            <a:pP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GB" sz="2400" dirty="0"/>
              <a:t>How do we remove </a:t>
            </a:r>
            <a:r>
              <a:rPr lang="en-GB" sz="2400" dirty="0">
                <a:solidFill>
                  <a:srgbClr val="800000"/>
                </a:solidFill>
              </a:rPr>
              <a:t>\x00?</a:t>
            </a:r>
          </a:p>
          <a:p>
            <a:pPr marL="783372" lvl="2">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GB" dirty="0">
                <a:solidFill>
                  <a:srgbClr val="800000"/>
                </a:solidFill>
              </a:rPr>
              <a:t>Use “</a:t>
            </a:r>
            <a:r>
              <a:rPr lang="en-GB" dirty="0" err="1">
                <a:solidFill>
                  <a:srgbClr val="800000"/>
                </a:solidFill>
              </a:rPr>
              <a:t>xor</a:t>
            </a:r>
            <a:r>
              <a:rPr lang="en-GB" dirty="0">
                <a:solidFill>
                  <a:srgbClr val="800000"/>
                </a:solidFill>
              </a:rPr>
              <a:t> </a:t>
            </a:r>
            <a:r>
              <a:rPr lang="en-GB" dirty="0" err="1">
                <a:solidFill>
                  <a:srgbClr val="800000"/>
                </a:solidFill>
              </a:rPr>
              <a:t>ebx</a:t>
            </a:r>
            <a:r>
              <a:rPr lang="en-GB" dirty="0">
                <a:solidFill>
                  <a:srgbClr val="800000"/>
                </a:solidFill>
              </a:rPr>
              <a:t>, </a:t>
            </a:r>
            <a:r>
              <a:rPr lang="en-GB" dirty="0" err="1">
                <a:solidFill>
                  <a:srgbClr val="800000"/>
                </a:solidFill>
              </a:rPr>
              <a:t>ebx</a:t>
            </a:r>
            <a:r>
              <a:rPr lang="en-GB" dirty="0">
                <a:solidFill>
                  <a:srgbClr val="800000"/>
                </a:solidFill>
              </a:rPr>
              <a:t>” to replace “</a:t>
            </a:r>
            <a:r>
              <a:rPr lang="en-GB" dirty="0" err="1">
                <a:solidFill>
                  <a:srgbClr val="800000"/>
                </a:solidFill>
              </a:rPr>
              <a:t>mov</a:t>
            </a:r>
            <a:r>
              <a:rPr lang="en-GB" dirty="0">
                <a:solidFill>
                  <a:srgbClr val="800000"/>
                </a:solidFill>
              </a:rPr>
              <a:t> </a:t>
            </a:r>
            <a:r>
              <a:rPr lang="en-GB" dirty="0" err="1">
                <a:solidFill>
                  <a:srgbClr val="800000"/>
                </a:solidFill>
              </a:rPr>
              <a:t>ebx</a:t>
            </a:r>
            <a:r>
              <a:rPr lang="en-GB" dirty="0">
                <a:solidFill>
                  <a:srgbClr val="800000"/>
                </a:solidFill>
              </a:rPr>
              <a:t>, 0” </a:t>
            </a:r>
          </a:p>
          <a:p>
            <a:pPr marL="783372" lvl="2">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GB" dirty="0">
                <a:solidFill>
                  <a:srgbClr val="800000"/>
                </a:solidFill>
              </a:rPr>
              <a:t>Use “</a:t>
            </a:r>
            <a:r>
              <a:rPr lang="en-GB" dirty="0" err="1">
                <a:solidFill>
                  <a:srgbClr val="800000"/>
                </a:solidFill>
              </a:rPr>
              <a:t>mov</a:t>
            </a:r>
            <a:r>
              <a:rPr lang="en-GB" dirty="0">
                <a:solidFill>
                  <a:srgbClr val="800000"/>
                </a:solidFill>
              </a:rPr>
              <a:t> al, 1 ” to replace “</a:t>
            </a:r>
            <a:r>
              <a:rPr lang="en-GB" dirty="0" err="1">
                <a:solidFill>
                  <a:srgbClr val="800000"/>
                </a:solidFill>
              </a:rPr>
              <a:t>mov</a:t>
            </a:r>
            <a:r>
              <a:rPr lang="en-GB" dirty="0">
                <a:solidFill>
                  <a:srgbClr val="800000"/>
                </a:solidFill>
              </a:rPr>
              <a:t> </a:t>
            </a:r>
            <a:r>
              <a:rPr lang="en-GB" dirty="0" err="1">
                <a:solidFill>
                  <a:srgbClr val="800000"/>
                </a:solidFill>
              </a:rPr>
              <a:t>eax</a:t>
            </a:r>
            <a:r>
              <a:rPr lang="en-GB" dirty="0">
                <a:solidFill>
                  <a:srgbClr val="800000"/>
                </a:solidFill>
              </a:rPr>
              <a:t>, 1” </a:t>
            </a:r>
          </a:p>
        </p:txBody>
      </p:sp>
    </p:spTree>
    <p:extLst>
      <p:ext uri="{BB962C8B-B14F-4D97-AF65-F5344CB8AC3E}">
        <p14:creationId xmlns:p14="http://schemas.microsoft.com/office/powerpoint/2010/main" val="1003050361"/>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1"/>
          <p:cNvSpPr>
            <a:spLocks noGrp="1" noChangeArrowheads="1"/>
          </p:cNvSpPr>
          <p:nvPr>
            <p:ph type="title"/>
          </p:nvPr>
        </p:nvSpPr>
        <p:spPr>
          <a:xfrm>
            <a:off x="456625" y="584124"/>
            <a:ext cx="8229311" cy="523220"/>
          </a:xfrm>
        </p:spPr>
        <p:txBody>
          <a:bodyPr/>
          <a:lstStyle/>
          <a:p>
            <a:pP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GB" dirty="0"/>
              <a:t>Injectable </a:t>
            </a:r>
            <a:r>
              <a:rPr lang="en-GB" dirty="0" err="1"/>
              <a:t>Shellcode</a:t>
            </a:r>
            <a:r>
              <a:rPr lang="en-GB" dirty="0"/>
              <a:t> (Cont.)</a:t>
            </a:r>
          </a:p>
        </p:txBody>
      </p:sp>
      <p:sp>
        <p:nvSpPr>
          <p:cNvPr id="37891" name="Text Box 2"/>
          <p:cNvSpPr txBox="1">
            <a:spLocks noChangeArrowheads="1"/>
          </p:cNvSpPr>
          <p:nvPr/>
        </p:nvSpPr>
        <p:spPr bwMode="auto">
          <a:xfrm>
            <a:off x="207425" y="1451063"/>
            <a:ext cx="6430185" cy="12437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1440">
                <a:solidFill>
                  <a:srgbClr val="000000"/>
                </a:solidFill>
                <a:bevel/>
                <a:headEnd/>
                <a:tailEnd/>
              </a14:hiddenLine>
            </a:ext>
          </a:extLst>
        </p:spPr>
        <p:txBody>
          <a:bodyPr lIns="81639" tIns="40820" rIns="81639" bIns="40820"/>
          <a:lstStyle>
            <a:lvl1pPr eaLnBrk="0">
              <a:tabLst>
                <a:tab pos="723900" algn="l"/>
                <a:tab pos="1447800" algn="l"/>
                <a:tab pos="2171700" algn="l"/>
                <a:tab pos="2895600" algn="l"/>
                <a:tab pos="3619500" algn="l"/>
                <a:tab pos="4343400" algn="l"/>
                <a:tab pos="5067300" algn="l"/>
                <a:tab pos="5791200" algn="l"/>
                <a:tab pos="6515100" algn="l"/>
              </a:tabLst>
              <a:defRPr>
                <a:solidFill>
                  <a:schemeClr val="tx1"/>
                </a:solidFill>
                <a:latin typeface="Arial" charset="0"/>
                <a:ea typeface="Bitstream Vera Sans" charset="0"/>
                <a:cs typeface="Bitstream Vera Sans" charset="0"/>
              </a:defRPr>
            </a:lvl1pPr>
            <a:lvl2pPr marL="742950" indent="-285750" eaLnBrk="0">
              <a:tabLst>
                <a:tab pos="723900" algn="l"/>
                <a:tab pos="1447800" algn="l"/>
                <a:tab pos="2171700" algn="l"/>
                <a:tab pos="2895600" algn="l"/>
                <a:tab pos="3619500" algn="l"/>
                <a:tab pos="4343400" algn="l"/>
                <a:tab pos="5067300" algn="l"/>
                <a:tab pos="5791200" algn="l"/>
                <a:tab pos="6515100" algn="l"/>
              </a:tabLst>
              <a:defRPr>
                <a:solidFill>
                  <a:schemeClr val="tx1"/>
                </a:solidFill>
                <a:latin typeface="Arial" charset="0"/>
                <a:ea typeface="Bitstream Vera Sans" charset="0"/>
                <a:cs typeface="Bitstream Vera Sans" charset="0"/>
              </a:defRPr>
            </a:lvl2pPr>
            <a:lvl3pPr marL="1143000" indent="-228600" eaLnBrk="0">
              <a:tabLst>
                <a:tab pos="723900" algn="l"/>
                <a:tab pos="1447800" algn="l"/>
                <a:tab pos="2171700" algn="l"/>
                <a:tab pos="2895600" algn="l"/>
                <a:tab pos="3619500" algn="l"/>
                <a:tab pos="4343400" algn="l"/>
                <a:tab pos="5067300" algn="l"/>
                <a:tab pos="5791200" algn="l"/>
                <a:tab pos="6515100" algn="l"/>
              </a:tabLst>
              <a:defRPr>
                <a:solidFill>
                  <a:schemeClr val="tx1"/>
                </a:solidFill>
                <a:latin typeface="Arial" charset="0"/>
                <a:ea typeface="Bitstream Vera Sans" charset="0"/>
                <a:cs typeface="Bitstream Vera Sans" charset="0"/>
              </a:defRPr>
            </a:lvl3pPr>
            <a:lvl4pPr marL="1600200" indent="-228600" eaLnBrk="0">
              <a:tabLst>
                <a:tab pos="723900" algn="l"/>
                <a:tab pos="1447800" algn="l"/>
                <a:tab pos="2171700" algn="l"/>
                <a:tab pos="2895600" algn="l"/>
                <a:tab pos="3619500" algn="l"/>
                <a:tab pos="4343400" algn="l"/>
                <a:tab pos="5067300" algn="l"/>
                <a:tab pos="5791200" algn="l"/>
                <a:tab pos="6515100" algn="l"/>
              </a:tabLst>
              <a:defRPr>
                <a:solidFill>
                  <a:schemeClr val="tx1"/>
                </a:solidFill>
                <a:latin typeface="Arial" charset="0"/>
                <a:ea typeface="Bitstream Vera Sans" charset="0"/>
                <a:cs typeface="Bitstream Vera Sans" charset="0"/>
              </a:defRPr>
            </a:lvl4pPr>
            <a:lvl5pPr marL="2057400" indent="-228600" eaLnBrk="0">
              <a:tabLst>
                <a:tab pos="723900" algn="l"/>
                <a:tab pos="1447800" algn="l"/>
                <a:tab pos="2171700" algn="l"/>
                <a:tab pos="2895600" algn="l"/>
                <a:tab pos="3619500" algn="l"/>
                <a:tab pos="4343400" algn="l"/>
                <a:tab pos="5067300" algn="l"/>
                <a:tab pos="5791200" algn="l"/>
                <a:tab pos="6515100" algn="l"/>
              </a:tabLst>
              <a:defRPr>
                <a:solidFill>
                  <a:schemeClr val="tx1"/>
                </a:solidFill>
                <a:latin typeface="Arial" charset="0"/>
                <a:ea typeface="Bitstream Vera Sans" charset="0"/>
                <a:cs typeface="Bitstream Vera Sans" charset="0"/>
              </a:defRPr>
            </a:lvl5pPr>
            <a:lvl6pPr marL="2514600" indent="-228600" defTabSz="457200" eaLnBrk="0" fontAlgn="base" hangingPunct="0">
              <a:lnSpc>
                <a:spcPct val="104000"/>
              </a:lnSpc>
              <a:spcBef>
                <a:spcPct val="0"/>
              </a:spcBef>
              <a:spcAft>
                <a:spcPct val="0"/>
              </a:spcAft>
              <a:buClr>
                <a:srgbClr val="000000"/>
              </a:buClr>
              <a:buSzPct val="45000"/>
              <a:buFont typeface="Wingdings" pitchFamily="2" charset="2"/>
              <a:tabLst>
                <a:tab pos="723900" algn="l"/>
                <a:tab pos="1447800" algn="l"/>
                <a:tab pos="2171700" algn="l"/>
                <a:tab pos="2895600" algn="l"/>
                <a:tab pos="3619500" algn="l"/>
                <a:tab pos="4343400" algn="l"/>
                <a:tab pos="5067300" algn="l"/>
                <a:tab pos="5791200" algn="l"/>
                <a:tab pos="6515100" algn="l"/>
              </a:tabLst>
              <a:defRPr>
                <a:solidFill>
                  <a:schemeClr val="tx1"/>
                </a:solidFill>
                <a:latin typeface="Arial" charset="0"/>
                <a:ea typeface="Bitstream Vera Sans" charset="0"/>
                <a:cs typeface="Bitstream Vera Sans" charset="0"/>
              </a:defRPr>
            </a:lvl6pPr>
            <a:lvl7pPr marL="2971800" indent="-228600" defTabSz="457200" eaLnBrk="0" fontAlgn="base" hangingPunct="0">
              <a:lnSpc>
                <a:spcPct val="104000"/>
              </a:lnSpc>
              <a:spcBef>
                <a:spcPct val="0"/>
              </a:spcBef>
              <a:spcAft>
                <a:spcPct val="0"/>
              </a:spcAft>
              <a:buClr>
                <a:srgbClr val="000000"/>
              </a:buClr>
              <a:buSzPct val="45000"/>
              <a:buFont typeface="Wingdings" pitchFamily="2" charset="2"/>
              <a:tabLst>
                <a:tab pos="723900" algn="l"/>
                <a:tab pos="1447800" algn="l"/>
                <a:tab pos="2171700" algn="l"/>
                <a:tab pos="2895600" algn="l"/>
                <a:tab pos="3619500" algn="l"/>
                <a:tab pos="4343400" algn="l"/>
                <a:tab pos="5067300" algn="l"/>
                <a:tab pos="5791200" algn="l"/>
                <a:tab pos="6515100" algn="l"/>
              </a:tabLst>
              <a:defRPr>
                <a:solidFill>
                  <a:schemeClr val="tx1"/>
                </a:solidFill>
                <a:latin typeface="Arial" charset="0"/>
                <a:ea typeface="Bitstream Vera Sans" charset="0"/>
                <a:cs typeface="Bitstream Vera Sans" charset="0"/>
              </a:defRPr>
            </a:lvl7pPr>
            <a:lvl8pPr marL="3429000" indent="-228600" defTabSz="457200" eaLnBrk="0" fontAlgn="base" hangingPunct="0">
              <a:lnSpc>
                <a:spcPct val="104000"/>
              </a:lnSpc>
              <a:spcBef>
                <a:spcPct val="0"/>
              </a:spcBef>
              <a:spcAft>
                <a:spcPct val="0"/>
              </a:spcAft>
              <a:buClr>
                <a:srgbClr val="000000"/>
              </a:buClr>
              <a:buSzPct val="45000"/>
              <a:buFont typeface="Wingdings" pitchFamily="2" charset="2"/>
              <a:tabLst>
                <a:tab pos="723900" algn="l"/>
                <a:tab pos="1447800" algn="l"/>
                <a:tab pos="2171700" algn="l"/>
                <a:tab pos="2895600" algn="l"/>
                <a:tab pos="3619500" algn="l"/>
                <a:tab pos="4343400" algn="l"/>
                <a:tab pos="5067300" algn="l"/>
                <a:tab pos="5791200" algn="l"/>
                <a:tab pos="6515100" algn="l"/>
              </a:tabLst>
              <a:defRPr>
                <a:solidFill>
                  <a:schemeClr val="tx1"/>
                </a:solidFill>
                <a:latin typeface="Arial" charset="0"/>
                <a:ea typeface="Bitstream Vera Sans" charset="0"/>
                <a:cs typeface="Bitstream Vera Sans" charset="0"/>
              </a:defRPr>
            </a:lvl8pPr>
            <a:lvl9pPr marL="3886200" indent="-228600" defTabSz="457200" eaLnBrk="0" fontAlgn="base" hangingPunct="0">
              <a:lnSpc>
                <a:spcPct val="104000"/>
              </a:lnSpc>
              <a:spcBef>
                <a:spcPct val="0"/>
              </a:spcBef>
              <a:spcAft>
                <a:spcPct val="0"/>
              </a:spcAft>
              <a:buClr>
                <a:srgbClr val="000000"/>
              </a:buClr>
              <a:buSzPct val="45000"/>
              <a:buFont typeface="Wingdings" pitchFamily="2" charset="2"/>
              <a:tabLst>
                <a:tab pos="723900" algn="l"/>
                <a:tab pos="1447800" algn="l"/>
                <a:tab pos="2171700" algn="l"/>
                <a:tab pos="2895600" algn="l"/>
                <a:tab pos="3619500" algn="l"/>
                <a:tab pos="4343400" algn="l"/>
                <a:tab pos="5067300" algn="l"/>
                <a:tab pos="5791200" algn="l"/>
                <a:tab pos="6515100" algn="l"/>
              </a:tabLst>
              <a:defRPr>
                <a:solidFill>
                  <a:schemeClr val="tx1"/>
                </a:solidFill>
                <a:latin typeface="Arial" charset="0"/>
                <a:ea typeface="Bitstream Vera Sans" charset="0"/>
                <a:cs typeface="Bitstream Vera Sans" charset="0"/>
              </a:defRPr>
            </a:lvl9pPr>
          </a:lstStyle>
          <a:p>
            <a:pPr marL="457200" indent="-457200" eaLnBrk="1">
              <a:buClr>
                <a:srgbClr val="C00000"/>
              </a:buClr>
              <a:buFont typeface="Calibri" pitchFamily="34" charset="0"/>
              <a:buChar char="»"/>
            </a:pPr>
            <a:r>
              <a:rPr lang="en-GB" sz="2000" dirty="0">
                <a:solidFill>
                  <a:srgbClr val="000000"/>
                </a:solidFill>
              </a:rPr>
              <a:t>Starting with the original shell code</a:t>
            </a:r>
          </a:p>
          <a:p>
            <a:pPr eaLnBrk="1"/>
            <a:r>
              <a:rPr lang="en-GB" dirty="0">
                <a:solidFill>
                  <a:srgbClr val="000000"/>
                </a:solidFill>
              </a:rPr>
              <a:t> </a:t>
            </a:r>
          </a:p>
          <a:p>
            <a:pPr eaLnBrk="1"/>
            <a:r>
              <a:rPr lang="en-GB" dirty="0">
                <a:solidFill>
                  <a:srgbClr val="FF0000"/>
                </a:solidFill>
              </a:rPr>
              <a:t>bb 00 00 00 00</a:t>
            </a:r>
            <a:r>
              <a:rPr lang="en-GB" dirty="0">
                <a:solidFill>
                  <a:srgbClr val="000000"/>
                </a:solidFill>
              </a:rPr>
              <a:t>       	</a:t>
            </a:r>
            <a:r>
              <a:rPr lang="en-GB" dirty="0" err="1">
                <a:solidFill>
                  <a:srgbClr val="000000"/>
                </a:solidFill>
              </a:rPr>
              <a:t>mov</a:t>
            </a:r>
            <a:r>
              <a:rPr lang="en-GB" dirty="0">
                <a:solidFill>
                  <a:srgbClr val="000000"/>
                </a:solidFill>
              </a:rPr>
              <a:t>    $0x0,%ebx</a:t>
            </a:r>
          </a:p>
          <a:p>
            <a:pPr eaLnBrk="1"/>
            <a:r>
              <a:rPr lang="en-GB" dirty="0">
                <a:solidFill>
                  <a:srgbClr val="FF0000"/>
                </a:solidFill>
              </a:rPr>
              <a:t>b8 01 00 00 00       </a:t>
            </a:r>
            <a:r>
              <a:rPr lang="en-GB" dirty="0">
                <a:solidFill>
                  <a:srgbClr val="000000"/>
                </a:solidFill>
              </a:rPr>
              <a:t>	</a:t>
            </a:r>
            <a:r>
              <a:rPr lang="en-GB" dirty="0" err="1">
                <a:solidFill>
                  <a:srgbClr val="000000"/>
                </a:solidFill>
              </a:rPr>
              <a:t>mov</a:t>
            </a:r>
            <a:r>
              <a:rPr lang="en-GB" dirty="0">
                <a:solidFill>
                  <a:srgbClr val="000000"/>
                </a:solidFill>
              </a:rPr>
              <a:t>    $0x1,%eax</a:t>
            </a:r>
          </a:p>
          <a:p>
            <a:pPr eaLnBrk="1"/>
            <a:r>
              <a:rPr lang="en-GB" dirty="0">
                <a:solidFill>
                  <a:srgbClr val="FF0000"/>
                </a:solidFill>
              </a:rPr>
              <a:t>cd 80                   </a:t>
            </a:r>
            <a:r>
              <a:rPr lang="en-GB" dirty="0">
                <a:solidFill>
                  <a:srgbClr val="000000"/>
                </a:solidFill>
              </a:rPr>
              <a:t>	</a:t>
            </a:r>
            <a:r>
              <a:rPr lang="en-GB" dirty="0" err="1">
                <a:solidFill>
                  <a:srgbClr val="000000"/>
                </a:solidFill>
              </a:rPr>
              <a:t>int</a:t>
            </a:r>
            <a:r>
              <a:rPr lang="en-GB" dirty="0">
                <a:solidFill>
                  <a:srgbClr val="000000"/>
                </a:solidFill>
              </a:rPr>
              <a:t>    	$0x80</a:t>
            </a:r>
          </a:p>
        </p:txBody>
      </p:sp>
      <p:sp>
        <p:nvSpPr>
          <p:cNvPr id="37892" name="Text Box 3"/>
          <p:cNvSpPr txBox="1">
            <a:spLocks noChangeArrowheads="1"/>
          </p:cNvSpPr>
          <p:nvPr/>
        </p:nvSpPr>
        <p:spPr bwMode="auto">
          <a:xfrm>
            <a:off x="207425" y="3733800"/>
            <a:ext cx="6015335" cy="1366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1440">
                <a:solidFill>
                  <a:srgbClr val="000000"/>
                </a:solidFill>
                <a:bevel/>
                <a:headEnd/>
                <a:tailEnd/>
              </a14:hiddenLine>
            </a:ext>
          </a:extLst>
        </p:spPr>
        <p:txBody>
          <a:bodyPr lIns="81639" tIns="40820" rIns="81639" bIns="40820"/>
          <a:lstStyle>
            <a:lvl1pPr eaLnBrk="0">
              <a:tabLst>
                <a:tab pos="723900" algn="l"/>
                <a:tab pos="1447800" algn="l"/>
                <a:tab pos="2171700" algn="l"/>
                <a:tab pos="2895600" algn="l"/>
                <a:tab pos="3619500" algn="l"/>
                <a:tab pos="4343400" algn="l"/>
                <a:tab pos="5067300" algn="l"/>
                <a:tab pos="5791200" algn="l"/>
                <a:tab pos="6515100" algn="l"/>
              </a:tabLst>
              <a:defRPr>
                <a:solidFill>
                  <a:schemeClr val="tx1"/>
                </a:solidFill>
                <a:latin typeface="Arial" charset="0"/>
                <a:ea typeface="Bitstream Vera Sans" charset="0"/>
                <a:cs typeface="Bitstream Vera Sans" charset="0"/>
              </a:defRPr>
            </a:lvl1pPr>
            <a:lvl2pPr marL="742950" indent="-285750" eaLnBrk="0">
              <a:tabLst>
                <a:tab pos="723900" algn="l"/>
                <a:tab pos="1447800" algn="l"/>
                <a:tab pos="2171700" algn="l"/>
                <a:tab pos="2895600" algn="l"/>
                <a:tab pos="3619500" algn="l"/>
                <a:tab pos="4343400" algn="l"/>
                <a:tab pos="5067300" algn="l"/>
                <a:tab pos="5791200" algn="l"/>
                <a:tab pos="6515100" algn="l"/>
              </a:tabLst>
              <a:defRPr>
                <a:solidFill>
                  <a:schemeClr val="tx1"/>
                </a:solidFill>
                <a:latin typeface="Arial" charset="0"/>
                <a:ea typeface="Bitstream Vera Sans" charset="0"/>
                <a:cs typeface="Bitstream Vera Sans" charset="0"/>
              </a:defRPr>
            </a:lvl2pPr>
            <a:lvl3pPr marL="1143000" indent="-228600" eaLnBrk="0">
              <a:tabLst>
                <a:tab pos="723900" algn="l"/>
                <a:tab pos="1447800" algn="l"/>
                <a:tab pos="2171700" algn="l"/>
                <a:tab pos="2895600" algn="l"/>
                <a:tab pos="3619500" algn="l"/>
                <a:tab pos="4343400" algn="l"/>
                <a:tab pos="5067300" algn="l"/>
                <a:tab pos="5791200" algn="l"/>
                <a:tab pos="6515100" algn="l"/>
              </a:tabLst>
              <a:defRPr>
                <a:solidFill>
                  <a:schemeClr val="tx1"/>
                </a:solidFill>
                <a:latin typeface="Arial" charset="0"/>
                <a:ea typeface="Bitstream Vera Sans" charset="0"/>
                <a:cs typeface="Bitstream Vera Sans" charset="0"/>
              </a:defRPr>
            </a:lvl3pPr>
            <a:lvl4pPr marL="1600200" indent="-228600" eaLnBrk="0">
              <a:tabLst>
                <a:tab pos="723900" algn="l"/>
                <a:tab pos="1447800" algn="l"/>
                <a:tab pos="2171700" algn="l"/>
                <a:tab pos="2895600" algn="l"/>
                <a:tab pos="3619500" algn="l"/>
                <a:tab pos="4343400" algn="l"/>
                <a:tab pos="5067300" algn="l"/>
                <a:tab pos="5791200" algn="l"/>
                <a:tab pos="6515100" algn="l"/>
              </a:tabLst>
              <a:defRPr>
                <a:solidFill>
                  <a:schemeClr val="tx1"/>
                </a:solidFill>
                <a:latin typeface="Arial" charset="0"/>
                <a:ea typeface="Bitstream Vera Sans" charset="0"/>
                <a:cs typeface="Bitstream Vera Sans" charset="0"/>
              </a:defRPr>
            </a:lvl4pPr>
            <a:lvl5pPr marL="2057400" indent="-228600" eaLnBrk="0">
              <a:tabLst>
                <a:tab pos="723900" algn="l"/>
                <a:tab pos="1447800" algn="l"/>
                <a:tab pos="2171700" algn="l"/>
                <a:tab pos="2895600" algn="l"/>
                <a:tab pos="3619500" algn="l"/>
                <a:tab pos="4343400" algn="l"/>
                <a:tab pos="5067300" algn="l"/>
                <a:tab pos="5791200" algn="l"/>
                <a:tab pos="6515100" algn="l"/>
              </a:tabLst>
              <a:defRPr>
                <a:solidFill>
                  <a:schemeClr val="tx1"/>
                </a:solidFill>
                <a:latin typeface="Arial" charset="0"/>
                <a:ea typeface="Bitstream Vera Sans" charset="0"/>
                <a:cs typeface="Bitstream Vera Sans" charset="0"/>
              </a:defRPr>
            </a:lvl5pPr>
            <a:lvl6pPr marL="2514600" indent="-228600" defTabSz="457200" eaLnBrk="0" fontAlgn="base" hangingPunct="0">
              <a:lnSpc>
                <a:spcPct val="104000"/>
              </a:lnSpc>
              <a:spcBef>
                <a:spcPct val="0"/>
              </a:spcBef>
              <a:spcAft>
                <a:spcPct val="0"/>
              </a:spcAft>
              <a:buClr>
                <a:srgbClr val="000000"/>
              </a:buClr>
              <a:buSzPct val="45000"/>
              <a:buFont typeface="Wingdings" pitchFamily="2" charset="2"/>
              <a:tabLst>
                <a:tab pos="723900" algn="l"/>
                <a:tab pos="1447800" algn="l"/>
                <a:tab pos="2171700" algn="l"/>
                <a:tab pos="2895600" algn="l"/>
                <a:tab pos="3619500" algn="l"/>
                <a:tab pos="4343400" algn="l"/>
                <a:tab pos="5067300" algn="l"/>
                <a:tab pos="5791200" algn="l"/>
                <a:tab pos="6515100" algn="l"/>
              </a:tabLst>
              <a:defRPr>
                <a:solidFill>
                  <a:schemeClr val="tx1"/>
                </a:solidFill>
                <a:latin typeface="Arial" charset="0"/>
                <a:ea typeface="Bitstream Vera Sans" charset="0"/>
                <a:cs typeface="Bitstream Vera Sans" charset="0"/>
              </a:defRPr>
            </a:lvl6pPr>
            <a:lvl7pPr marL="2971800" indent="-228600" defTabSz="457200" eaLnBrk="0" fontAlgn="base" hangingPunct="0">
              <a:lnSpc>
                <a:spcPct val="104000"/>
              </a:lnSpc>
              <a:spcBef>
                <a:spcPct val="0"/>
              </a:spcBef>
              <a:spcAft>
                <a:spcPct val="0"/>
              </a:spcAft>
              <a:buClr>
                <a:srgbClr val="000000"/>
              </a:buClr>
              <a:buSzPct val="45000"/>
              <a:buFont typeface="Wingdings" pitchFamily="2" charset="2"/>
              <a:tabLst>
                <a:tab pos="723900" algn="l"/>
                <a:tab pos="1447800" algn="l"/>
                <a:tab pos="2171700" algn="l"/>
                <a:tab pos="2895600" algn="l"/>
                <a:tab pos="3619500" algn="l"/>
                <a:tab pos="4343400" algn="l"/>
                <a:tab pos="5067300" algn="l"/>
                <a:tab pos="5791200" algn="l"/>
                <a:tab pos="6515100" algn="l"/>
              </a:tabLst>
              <a:defRPr>
                <a:solidFill>
                  <a:schemeClr val="tx1"/>
                </a:solidFill>
                <a:latin typeface="Arial" charset="0"/>
                <a:ea typeface="Bitstream Vera Sans" charset="0"/>
                <a:cs typeface="Bitstream Vera Sans" charset="0"/>
              </a:defRPr>
            </a:lvl7pPr>
            <a:lvl8pPr marL="3429000" indent="-228600" defTabSz="457200" eaLnBrk="0" fontAlgn="base" hangingPunct="0">
              <a:lnSpc>
                <a:spcPct val="104000"/>
              </a:lnSpc>
              <a:spcBef>
                <a:spcPct val="0"/>
              </a:spcBef>
              <a:spcAft>
                <a:spcPct val="0"/>
              </a:spcAft>
              <a:buClr>
                <a:srgbClr val="000000"/>
              </a:buClr>
              <a:buSzPct val="45000"/>
              <a:buFont typeface="Wingdings" pitchFamily="2" charset="2"/>
              <a:tabLst>
                <a:tab pos="723900" algn="l"/>
                <a:tab pos="1447800" algn="l"/>
                <a:tab pos="2171700" algn="l"/>
                <a:tab pos="2895600" algn="l"/>
                <a:tab pos="3619500" algn="l"/>
                <a:tab pos="4343400" algn="l"/>
                <a:tab pos="5067300" algn="l"/>
                <a:tab pos="5791200" algn="l"/>
                <a:tab pos="6515100" algn="l"/>
              </a:tabLst>
              <a:defRPr>
                <a:solidFill>
                  <a:schemeClr val="tx1"/>
                </a:solidFill>
                <a:latin typeface="Arial" charset="0"/>
                <a:ea typeface="Bitstream Vera Sans" charset="0"/>
                <a:cs typeface="Bitstream Vera Sans" charset="0"/>
              </a:defRPr>
            </a:lvl8pPr>
            <a:lvl9pPr marL="3886200" indent="-228600" defTabSz="457200" eaLnBrk="0" fontAlgn="base" hangingPunct="0">
              <a:lnSpc>
                <a:spcPct val="104000"/>
              </a:lnSpc>
              <a:spcBef>
                <a:spcPct val="0"/>
              </a:spcBef>
              <a:spcAft>
                <a:spcPct val="0"/>
              </a:spcAft>
              <a:buClr>
                <a:srgbClr val="000000"/>
              </a:buClr>
              <a:buSzPct val="45000"/>
              <a:buFont typeface="Wingdings" pitchFamily="2" charset="2"/>
              <a:tabLst>
                <a:tab pos="723900" algn="l"/>
                <a:tab pos="1447800" algn="l"/>
                <a:tab pos="2171700" algn="l"/>
                <a:tab pos="2895600" algn="l"/>
                <a:tab pos="3619500" algn="l"/>
                <a:tab pos="4343400" algn="l"/>
                <a:tab pos="5067300" algn="l"/>
                <a:tab pos="5791200" algn="l"/>
                <a:tab pos="6515100" algn="l"/>
              </a:tabLst>
              <a:defRPr>
                <a:solidFill>
                  <a:schemeClr val="tx1"/>
                </a:solidFill>
                <a:latin typeface="Arial" charset="0"/>
                <a:ea typeface="Bitstream Vera Sans" charset="0"/>
                <a:cs typeface="Bitstream Vera Sans" charset="0"/>
              </a:defRPr>
            </a:lvl9pPr>
          </a:lstStyle>
          <a:p>
            <a:pPr eaLnBrk="1"/>
            <a:r>
              <a:rPr lang="en-GB" dirty="0">
                <a:solidFill>
                  <a:srgbClr val="FF0000"/>
                </a:solidFill>
              </a:rPr>
              <a:t>31 </a:t>
            </a:r>
            <a:r>
              <a:rPr lang="en-GB" dirty="0" err="1">
                <a:solidFill>
                  <a:srgbClr val="FF0000"/>
                </a:solidFill>
              </a:rPr>
              <a:t>db</a:t>
            </a:r>
            <a:r>
              <a:rPr lang="en-GB" dirty="0">
                <a:solidFill>
                  <a:srgbClr val="FF00FF"/>
                </a:solidFill>
              </a:rPr>
              <a:t> </a:t>
            </a:r>
            <a:r>
              <a:rPr lang="en-GB" dirty="0">
                <a:solidFill>
                  <a:srgbClr val="000000"/>
                </a:solidFill>
              </a:rPr>
              <a:t>                                  </a:t>
            </a:r>
            <a:r>
              <a:rPr lang="en-GB" dirty="0" err="1">
                <a:solidFill>
                  <a:srgbClr val="000000"/>
                </a:solidFill>
              </a:rPr>
              <a:t>xor</a:t>
            </a:r>
            <a:r>
              <a:rPr lang="en-GB" dirty="0">
                <a:solidFill>
                  <a:srgbClr val="000000"/>
                </a:solidFill>
              </a:rPr>
              <a:t> %</a:t>
            </a:r>
            <a:r>
              <a:rPr lang="en-GB" dirty="0" err="1">
                <a:solidFill>
                  <a:srgbClr val="000000"/>
                </a:solidFill>
              </a:rPr>
              <a:t>ebx</a:t>
            </a:r>
            <a:r>
              <a:rPr lang="en-GB" dirty="0">
                <a:solidFill>
                  <a:srgbClr val="000000"/>
                </a:solidFill>
              </a:rPr>
              <a:t>,%</a:t>
            </a:r>
            <a:r>
              <a:rPr lang="en-GB" dirty="0" err="1">
                <a:solidFill>
                  <a:srgbClr val="000000"/>
                </a:solidFill>
              </a:rPr>
              <a:t>ebx</a:t>
            </a:r>
            <a:endParaRPr lang="en-GB" dirty="0">
              <a:solidFill>
                <a:srgbClr val="000000"/>
              </a:solidFill>
            </a:endParaRPr>
          </a:p>
          <a:p>
            <a:pPr eaLnBrk="1"/>
            <a:r>
              <a:rPr lang="en-GB" dirty="0">
                <a:solidFill>
                  <a:srgbClr val="FF0000"/>
                </a:solidFill>
              </a:rPr>
              <a:t>b0 01                                   </a:t>
            </a:r>
            <a:r>
              <a:rPr lang="en-GB" dirty="0" err="1">
                <a:solidFill>
                  <a:srgbClr val="000000"/>
                </a:solidFill>
              </a:rPr>
              <a:t>mov</a:t>
            </a:r>
            <a:r>
              <a:rPr lang="en-GB" dirty="0">
                <a:solidFill>
                  <a:srgbClr val="000000"/>
                </a:solidFill>
              </a:rPr>
              <a:t> $0x1,%al</a:t>
            </a:r>
          </a:p>
          <a:p>
            <a:pPr eaLnBrk="1"/>
            <a:r>
              <a:rPr lang="en-GB" dirty="0">
                <a:solidFill>
                  <a:srgbClr val="FF0000"/>
                </a:solidFill>
              </a:rPr>
              <a:t>cd 80                                   </a:t>
            </a:r>
            <a:r>
              <a:rPr lang="en-GB" dirty="0" err="1">
                <a:solidFill>
                  <a:srgbClr val="000000"/>
                </a:solidFill>
              </a:rPr>
              <a:t>int</a:t>
            </a:r>
            <a:r>
              <a:rPr lang="en-GB" dirty="0">
                <a:solidFill>
                  <a:srgbClr val="000000"/>
                </a:solidFill>
              </a:rPr>
              <a:t> 0x80 </a:t>
            </a:r>
          </a:p>
          <a:p>
            <a:pPr eaLnBrk="1"/>
            <a:endParaRPr lang="en-GB" dirty="0">
              <a:solidFill>
                <a:srgbClr val="000000"/>
              </a:solidFill>
            </a:endParaRPr>
          </a:p>
          <a:p>
            <a:pPr eaLnBrk="1"/>
            <a:r>
              <a:rPr lang="en-GB" dirty="0" err="1">
                <a:solidFill>
                  <a:srgbClr val="FF0000"/>
                </a:solidFill>
              </a:rPr>
              <a:t>shellcode</a:t>
            </a:r>
            <a:r>
              <a:rPr lang="en-GB" dirty="0">
                <a:solidFill>
                  <a:srgbClr val="FF0000"/>
                </a:solidFill>
              </a:rPr>
              <a:t>[]=”\x31\</a:t>
            </a:r>
            <a:r>
              <a:rPr lang="en-GB" dirty="0" err="1">
                <a:solidFill>
                  <a:srgbClr val="FF0000"/>
                </a:solidFill>
              </a:rPr>
              <a:t>xdb</a:t>
            </a:r>
            <a:r>
              <a:rPr lang="en-GB" dirty="0">
                <a:solidFill>
                  <a:srgbClr val="FF0000"/>
                </a:solidFill>
              </a:rPr>
              <a:t>\xb0\x01\</a:t>
            </a:r>
            <a:r>
              <a:rPr lang="en-GB" dirty="0" err="1">
                <a:solidFill>
                  <a:srgbClr val="FF0000"/>
                </a:solidFill>
              </a:rPr>
              <a:t>xcd</a:t>
            </a:r>
            <a:r>
              <a:rPr lang="en-GB" dirty="0">
                <a:solidFill>
                  <a:srgbClr val="FF0000"/>
                </a:solidFill>
              </a:rPr>
              <a:t>\x80”</a:t>
            </a:r>
          </a:p>
        </p:txBody>
      </p:sp>
      <p:sp>
        <p:nvSpPr>
          <p:cNvPr id="37893" name="Text Box 4"/>
          <p:cNvSpPr txBox="1">
            <a:spLocks noChangeArrowheads="1"/>
          </p:cNvSpPr>
          <p:nvPr/>
        </p:nvSpPr>
        <p:spPr bwMode="auto">
          <a:xfrm>
            <a:off x="207425" y="3124008"/>
            <a:ext cx="8297013" cy="4534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1440">
                <a:solidFill>
                  <a:srgbClr val="000000"/>
                </a:solidFill>
                <a:bevel/>
                <a:headEnd/>
                <a:tailEnd/>
              </a14:hiddenLine>
            </a:ext>
          </a:extLst>
        </p:spPr>
        <p:txBody>
          <a:bodyPr lIns="81639" tIns="40820" rIns="81639" bIns="40820"/>
          <a:lstStyle>
            <a:lvl1pPr eaLnBrk="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chemeClr val="tx1"/>
                </a:solidFill>
                <a:latin typeface="Arial" charset="0"/>
                <a:ea typeface="Bitstream Vera Sans" charset="0"/>
                <a:cs typeface="Bitstream Vera Sans" charset="0"/>
              </a:defRPr>
            </a:lvl1pPr>
            <a:lvl2pPr marL="742950" indent="-285750" eaLnBrk="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chemeClr val="tx1"/>
                </a:solidFill>
                <a:latin typeface="Arial" charset="0"/>
                <a:ea typeface="Bitstream Vera Sans" charset="0"/>
                <a:cs typeface="Bitstream Vera Sans" charset="0"/>
              </a:defRPr>
            </a:lvl2pPr>
            <a:lvl3pPr marL="1143000" indent="-228600" eaLnBrk="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chemeClr val="tx1"/>
                </a:solidFill>
                <a:latin typeface="Arial" charset="0"/>
                <a:ea typeface="Bitstream Vera Sans" charset="0"/>
                <a:cs typeface="Bitstream Vera Sans" charset="0"/>
              </a:defRPr>
            </a:lvl3pPr>
            <a:lvl4pPr marL="1600200" indent="-228600" eaLnBrk="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chemeClr val="tx1"/>
                </a:solidFill>
                <a:latin typeface="Arial" charset="0"/>
                <a:ea typeface="Bitstream Vera Sans" charset="0"/>
                <a:cs typeface="Bitstream Vera Sans" charset="0"/>
              </a:defRPr>
            </a:lvl4pPr>
            <a:lvl5pPr marL="2057400" indent="-228600" eaLnBrk="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chemeClr val="tx1"/>
                </a:solidFill>
                <a:latin typeface="Arial" charset="0"/>
                <a:ea typeface="Bitstream Vera Sans" charset="0"/>
                <a:cs typeface="Bitstream Vera Sans" charset="0"/>
              </a:defRPr>
            </a:lvl5pPr>
            <a:lvl6pPr marL="2514600" indent="-228600" defTabSz="457200" eaLnBrk="0" fontAlgn="base" hangingPunct="0">
              <a:lnSpc>
                <a:spcPct val="104000"/>
              </a:lnSpc>
              <a:spcBef>
                <a:spcPct val="0"/>
              </a:spcBef>
              <a:spcAft>
                <a:spcPct val="0"/>
              </a:spcAft>
              <a:buClr>
                <a:srgbClr val="000000"/>
              </a:buClr>
              <a:buSzPct val="45000"/>
              <a:buFont typeface="Wingdings" pitchFamily="2"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chemeClr val="tx1"/>
                </a:solidFill>
                <a:latin typeface="Arial" charset="0"/>
                <a:ea typeface="Bitstream Vera Sans" charset="0"/>
                <a:cs typeface="Bitstream Vera Sans" charset="0"/>
              </a:defRPr>
            </a:lvl6pPr>
            <a:lvl7pPr marL="2971800" indent="-228600" defTabSz="457200" eaLnBrk="0" fontAlgn="base" hangingPunct="0">
              <a:lnSpc>
                <a:spcPct val="104000"/>
              </a:lnSpc>
              <a:spcBef>
                <a:spcPct val="0"/>
              </a:spcBef>
              <a:spcAft>
                <a:spcPct val="0"/>
              </a:spcAft>
              <a:buClr>
                <a:srgbClr val="000000"/>
              </a:buClr>
              <a:buSzPct val="45000"/>
              <a:buFont typeface="Wingdings" pitchFamily="2"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chemeClr val="tx1"/>
                </a:solidFill>
                <a:latin typeface="Arial" charset="0"/>
                <a:ea typeface="Bitstream Vera Sans" charset="0"/>
                <a:cs typeface="Bitstream Vera Sans" charset="0"/>
              </a:defRPr>
            </a:lvl7pPr>
            <a:lvl8pPr marL="3429000" indent="-228600" defTabSz="457200" eaLnBrk="0" fontAlgn="base" hangingPunct="0">
              <a:lnSpc>
                <a:spcPct val="104000"/>
              </a:lnSpc>
              <a:spcBef>
                <a:spcPct val="0"/>
              </a:spcBef>
              <a:spcAft>
                <a:spcPct val="0"/>
              </a:spcAft>
              <a:buClr>
                <a:srgbClr val="000000"/>
              </a:buClr>
              <a:buSzPct val="45000"/>
              <a:buFont typeface="Wingdings" pitchFamily="2"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chemeClr val="tx1"/>
                </a:solidFill>
                <a:latin typeface="Arial" charset="0"/>
                <a:ea typeface="Bitstream Vera Sans" charset="0"/>
                <a:cs typeface="Bitstream Vera Sans" charset="0"/>
              </a:defRPr>
            </a:lvl8pPr>
            <a:lvl9pPr marL="3886200" indent="-228600" defTabSz="457200" eaLnBrk="0" fontAlgn="base" hangingPunct="0">
              <a:lnSpc>
                <a:spcPct val="104000"/>
              </a:lnSpc>
              <a:spcBef>
                <a:spcPct val="0"/>
              </a:spcBef>
              <a:spcAft>
                <a:spcPct val="0"/>
              </a:spcAft>
              <a:buClr>
                <a:srgbClr val="000000"/>
              </a:buClr>
              <a:buSzPct val="45000"/>
              <a:buFont typeface="Wingdings" pitchFamily="2"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chemeClr val="tx1"/>
                </a:solidFill>
                <a:latin typeface="Arial" charset="0"/>
                <a:ea typeface="Bitstream Vera Sans" charset="0"/>
                <a:cs typeface="Bitstream Vera Sans" charset="0"/>
              </a:defRPr>
            </a:lvl9pPr>
          </a:lstStyle>
          <a:p>
            <a:pPr marL="457200" indent="-457200" eaLnBrk="1">
              <a:buClr>
                <a:srgbClr val="C00000"/>
              </a:buClr>
              <a:buFont typeface="Calibri" pitchFamily="34" charset="0"/>
              <a:buChar char="»"/>
            </a:pPr>
            <a:r>
              <a:rPr lang="en-GB" sz="2000" dirty="0">
                <a:solidFill>
                  <a:srgbClr val="000000"/>
                </a:solidFill>
              </a:rPr>
              <a:t>After the transformation, the code is changed to</a:t>
            </a:r>
          </a:p>
        </p:txBody>
      </p:sp>
    </p:spTree>
    <p:extLst>
      <p:ext uri="{BB962C8B-B14F-4D97-AF65-F5344CB8AC3E}">
        <p14:creationId xmlns:p14="http://schemas.microsoft.com/office/powerpoint/2010/main" val="3569078821"/>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1"/>
          <p:cNvSpPr>
            <a:spLocks noGrp="1"/>
          </p:cNvSpPr>
          <p:nvPr>
            <p:ph type="title"/>
          </p:nvPr>
        </p:nvSpPr>
        <p:spPr>
          <a:xfrm>
            <a:off x="457200" y="919490"/>
            <a:ext cx="8229600" cy="523220"/>
          </a:xfrm>
        </p:spPr>
        <p:txBody>
          <a:bodyPr/>
          <a:lstStyle/>
          <a:p>
            <a:pPr eaLnBrk="1"/>
            <a:r>
              <a:rPr lang="en-US" dirty="0"/>
              <a:t>Questions</a:t>
            </a:r>
          </a:p>
        </p:txBody>
      </p:sp>
      <p:sp>
        <p:nvSpPr>
          <p:cNvPr id="38915" name="Content Placeholder 2"/>
          <p:cNvSpPr>
            <a:spLocks noGrp="1"/>
          </p:cNvSpPr>
          <p:nvPr>
            <p:ph idx="1"/>
          </p:nvPr>
        </p:nvSpPr>
        <p:spPr/>
        <p:txBody>
          <a:bodyPr/>
          <a:lstStyle/>
          <a:p>
            <a:pPr eaLnBrk="1"/>
            <a:r>
              <a:rPr lang="en-US" dirty="0"/>
              <a:t>What is a stack frame?</a:t>
            </a:r>
          </a:p>
          <a:p>
            <a:pPr eaLnBrk="1"/>
            <a:r>
              <a:rPr lang="en-US" dirty="0"/>
              <a:t>What is a return address?</a:t>
            </a:r>
          </a:p>
          <a:p>
            <a:pPr eaLnBrk="1"/>
            <a:r>
              <a:rPr lang="en-US" dirty="0"/>
              <a:t>Can we inject </a:t>
            </a:r>
            <a:r>
              <a:rPr lang="en-US" dirty="0" err="1"/>
              <a:t>shellcodes</a:t>
            </a:r>
            <a:r>
              <a:rPr lang="en-US" dirty="0"/>
              <a:t> into any area of the address spaces of processes?</a:t>
            </a:r>
          </a:p>
          <a:p>
            <a:pPr eaLnBrk="1"/>
            <a:endParaRPr lang="en-US" dirty="0"/>
          </a:p>
        </p:txBody>
      </p:sp>
    </p:spTree>
    <p:extLst>
      <p:ext uri="{BB962C8B-B14F-4D97-AF65-F5344CB8AC3E}">
        <p14:creationId xmlns:p14="http://schemas.microsoft.com/office/powerpoint/2010/main" val="160563521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1"/>
          <p:cNvSpPr>
            <a:spLocks noGrp="1" noChangeArrowheads="1"/>
          </p:cNvSpPr>
          <p:nvPr>
            <p:ph type="title"/>
          </p:nvPr>
        </p:nvSpPr>
        <p:spPr>
          <a:xfrm>
            <a:off x="456625" y="353292"/>
            <a:ext cx="8458775" cy="984885"/>
          </a:xfrm>
        </p:spPr>
        <p:txBody>
          <a:bodyPr/>
          <a:lstStyle/>
          <a:p>
            <a:pP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GB" dirty="0"/>
              <a:t>A framework for injectable </a:t>
            </a:r>
            <a:r>
              <a:rPr lang="en-GB" dirty="0" err="1"/>
              <a:t>shellcode</a:t>
            </a:r>
            <a:endParaRPr lang="en-GB" dirty="0"/>
          </a:p>
        </p:txBody>
      </p:sp>
      <p:sp>
        <p:nvSpPr>
          <p:cNvPr id="39939" name="Text Box 2"/>
          <p:cNvSpPr txBox="1">
            <a:spLocks noChangeArrowheads="1"/>
          </p:cNvSpPr>
          <p:nvPr/>
        </p:nvSpPr>
        <p:spPr bwMode="auto">
          <a:xfrm>
            <a:off x="414851" y="1451064"/>
            <a:ext cx="7467312" cy="23939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1440">
                <a:solidFill>
                  <a:srgbClr val="000000"/>
                </a:solidFill>
                <a:bevel/>
                <a:headEnd/>
                <a:tailEnd/>
              </a14:hiddenLine>
            </a:ext>
          </a:extLst>
        </p:spPr>
        <p:txBody>
          <a:bodyPr lIns="81639" tIns="40820" rIns="81639" bIns="40820"/>
          <a:lstStyle>
            <a:lvl1pPr eaLnBrk="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chemeClr val="tx1"/>
                </a:solidFill>
                <a:latin typeface="Arial" charset="0"/>
                <a:ea typeface="Bitstream Vera Sans" charset="0"/>
                <a:cs typeface="Bitstream Vera Sans" charset="0"/>
              </a:defRPr>
            </a:lvl1pPr>
            <a:lvl2pPr marL="742950" indent="-285750" eaLnBrk="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chemeClr val="tx1"/>
                </a:solidFill>
                <a:latin typeface="Arial" charset="0"/>
                <a:ea typeface="Bitstream Vera Sans" charset="0"/>
                <a:cs typeface="Bitstream Vera Sans" charset="0"/>
              </a:defRPr>
            </a:lvl2pPr>
            <a:lvl3pPr marL="1143000" indent="-228600" eaLnBrk="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chemeClr val="tx1"/>
                </a:solidFill>
                <a:latin typeface="Arial" charset="0"/>
                <a:ea typeface="Bitstream Vera Sans" charset="0"/>
                <a:cs typeface="Bitstream Vera Sans" charset="0"/>
              </a:defRPr>
            </a:lvl3pPr>
            <a:lvl4pPr marL="1600200" indent="-228600" eaLnBrk="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chemeClr val="tx1"/>
                </a:solidFill>
                <a:latin typeface="Arial" charset="0"/>
                <a:ea typeface="Bitstream Vera Sans" charset="0"/>
                <a:cs typeface="Bitstream Vera Sans" charset="0"/>
              </a:defRPr>
            </a:lvl4pPr>
            <a:lvl5pPr marL="2057400" indent="-228600" eaLnBrk="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chemeClr val="tx1"/>
                </a:solidFill>
                <a:latin typeface="Arial" charset="0"/>
                <a:ea typeface="Bitstream Vera Sans" charset="0"/>
                <a:cs typeface="Bitstream Vera Sans" charset="0"/>
              </a:defRPr>
            </a:lvl5pPr>
            <a:lvl6pPr marL="2514600" indent="-228600" defTabSz="457200" eaLnBrk="0" fontAlgn="base" hangingPunct="0">
              <a:lnSpc>
                <a:spcPct val="104000"/>
              </a:lnSpc>
              <a:spcBef>
                <a:spcPct val="0"/>
              </a:spcBef>
              <a:spcAft>
                <a:spcPct val="0"/>
              </a:spcAft>
              <a:buClr>
                <a:srgbClr val="000000"/>
              </a:buClr>
              <a:buSzPct val="45000"/>
              <a:buFont typeface="Wingdings" pitchFamily="2" charset="2"/>
              <a:tabLst>
                <a:tab pos="723900" algn="l"/>
                <a:tab pos="1447800" algn="l"/>
                <a:tab pos="2171700" algn="l"/>
                <a:tab pos="2895600" algn="l"/>
                <a:tab pos="3619500" algn="l"/>
                <a:tab pos="4343400" algn="l"/>
                <a:tab pos="5067300" algn="l"/>
                <a:tab pos="5791200" algn="l"/>
                <a:tab pos="6515100" algn="l"/>
                <a:tab pos="7239000" algn="l"/>
                <a:tab pos="7962900" algn="l"/>
              </a:tabLst>
              <a:defRPr>
                <a:solidFill>
                  <a:schemeClr val="tx1"/>
                </a:solidFill>
                <a:latin typeface="Arial" charset="0"/>
                <a:ea typeface="Bitstream Vera Sans" charset="0"/>
                <a:cs typeface="Bitstream Vera Sans" charset="0"/>
              </a:defRPr>
            </a:lvl6pPr>
            <a:lvl7pPr marL="2971800" indent="-228600" defTabSz="457200" eaLnBrk="0" fontAlgn="base" hangingPunct="0">
              <a:lnSpc>
                <a:spcPct val="104000"/>
              </a:lnSpc>
              <a:spcBef>
                <a:spcPct val="0"/>
              </a:spcBef>
              <a:spcAft>
                <a:spcPct val="0"/>
              </a:spcAft>
              <a:buClr>
                <a:srgbClr val="000000"/>
              </a:buClr>
              <a:buSzPct val="45000"/>
              <a:buFont typeface="Wingdings" pitchFamily="2" charset="2"/>
              <a:tabLst>
                <a:tab pos="723900" algn="l"/>
                <a:tab pos="1447800" algn="l"/>
                <a:tab pos="2171700" algn="l"/>
                <a:tab pos="2895600" algn="l"/>
                <a:tab pos="3619500" algn="l"/>
                <a:tab pos="4343400" algn="l"/>
                <a:tab pos="5067300" algn="l"/>
                <a:tab pos="5791200" algn="l"/>
                <a:tab pos="6515100" algn="l"/>
                <a:tab pos="7239000" algn="l"/>
                <a:tab pos="7962900" algn="l"/>
              </a:tabLst>
              <a:defRPr>
                <a:solidFill>
                  <a:schemeClr val="tx1"/>
                </a:solidFill>
                <a:latin typeface="Arial" charset="0"/>
                <a:ea typeface="Bitstream Vera Sans" charset="0"/>
                <a:cs typeface="Bitstream Vera Sans" charset="0"/>
              </a:defRPr>
            </a:lvl7pPr>
            <a:lvl8pPr marL="3429000" indent="-228600" defTabSz="457200" eaLnBrk="0" fontAlgn="base" hangingPunct="0">
              <a:lnSpc>
                <a:spcPct val="104000"/>
              </a:lnSpc>
              <a:spcBef>
                <a:spcPct val="0"/>
              </a:spcBef>
              <a:spcAft>
                <a:spcPct val="0"/>
              </a:spcAft>
              <a:buClr>
                <a:srgbClr val="000000"/>
              </a:buClr>
              <a:buSzPct val="45000"/>
              <a:buFont typeface="Wingdings" pitchFamily="2" charset="2"/>
              <a:tabLst>
                <a:tab pos="723900" algn="l"/>
                <a:tab pos="1447800" algn="l"/>
                <a:tab pos="2171700" algn="l"/>
                <a:tab pos="2895600" algn="l"/>
                <a:tab pos="3619500" algn="l"/>
                <a:tab pos="4343400" algn="l"/>
                <a:tab pos="5067300" algn="l"/>
                <a:tab pos="5791200" algn="l"/>
                <a:tab pos="6515100" algn="l"/>
                <a:tab pos="7239000" algn="l"/>
                <a:tab pos="7962900" algn="l"/>
              </a:tabLst>
              <a:defRPr>
                <a:solidFill>
                  <a:schemeClr val="tx1"/>
                </a:solidFill>
                <a:latin typeface="Arial" charset="0"/>
                <a:ea typeface="Bitstream Vera Sans" charset="0"/>
                <a:cs typeface="Bitstream Vera Sans" charset="0"/>
              </a:defRPr>
            </a:lvl8pPr>
            <a:lvl9pPr marL="3886200" indent="-228600" defTabSz="457200" eaLnBrk="0" fontAlgn="base" hangingPunct="0">
              <a:lnSpc>
                <a:spcPct val="104000"/>
              </a:lnSpc>
              <a:spcBef>
                <a:spcPct val="0"/>
              </a:spcBef>
              <a:spcAft>
                <a:spcPct val="0"/>
              </a:spcAft>
              <a:buClr>
                <a:srgbClr val="000000"/>
              </a:buClr>
              <a:buSzPct val="45000"/>
              <a:buFont typeface="Wingdings" pitchFamily="2" charset="2"/>
              <a:tabLst>
                <a:tab pos="723900" algn="l"/>
                <a:tab pos="1447800" algn="l"/>
                <a:tab pos="2171700" algn="l"/>
                <a:tab pos="2895600" algn="l"/>
                <a:tab pos="3619500" algn="l"/>
                <a:tab pos="4343400" algn="l"/>
                <a:tab pos="5067300" algn="l"/>
                <a:tab pos="5791200" algn="l"/>
                <a:tab pos="6515100" algn="l"/>
                <a:tab pos="7239000" algn="l"/>
                <a:tab pos="7962900" algn="l"/>
              </a:tabLst>
              <a:defRPr>
                <a:solidFill>
                  <a:schemeClr val="tx1"/>
                </a:solidFill>
                <a:latin typeface="Arial" charset="0"/>
                <a:ea typeface="Bitstream Vera Sans" charset="0"/>
                <a:cs typeface="Bitstream Vera Sans" charset="0"/>
              </a:defRPr>
            </a:lvl9pPr>
          </a:lstStyle>
          <a:p>
            <a:pPr eaLnBrk="1"/>
            <a:r>
              <a:rPr lang="en-GB" sz="2000" dirty="0" err="1">
                <a:solidFill>
                  <a:srgbClr val="000000"/>
                </a:solidFill>
              </a:rPr>
              <a:t>Jmp</a:t>
            </a:r>
            <a:r>
              <a:rPr lang="en-GB" sz="2000" dirty="0">
                <a:solidFill>
                  <a:srgbClr val="000000"/>
                </a:solidFill>
              </a:rPr>
              <a:t> short   </a:t>
            </a:r>
            <a:r>
              <a:rPr lang="en-GB" sz="2000" dirty="0" err="1">
                <a:solidFill>
                  <a:srgbClr val="000000"/>
                </a:solidFill>
              </a:rPr>
              <a:t>GotoCall</a:t>
            </a:r>
            <a:endParaRPr lang="en-GB" sz="2000" dirty="0">
              <a:solidFill>
                <a:srgbClr val="000000"/>
              </a:solidFill>
            </a:endParaRPr>
          </a:p>
          <a:p>
            <a:pPr eaLnBrk="1"/>
            <a:endParaRPr lang="en-GB" sz="2000" dirty="0">
              <a:solidFill>
                <a:srgbClr val="000000"/>
              </a:solidFill>
            </a:endParaRPr>
          </a:p>
          <a:p>
            <a:pPr eaLnBrk="1"/>
            <a:r>
              <a:rPr lang="en-GB" sz="2000" dirty="0" err="1">
                <a:solidFill>
                  <a:srgbClr val="000000"/>
                </a:solidFill>
              </a:rPr>
              <a:t>shellcode</a:t>
            </a:r>
            <a:r>
              <a:rPr lang="en-GB" sz="2000" dirty="0">
                <a:solidFill>
                  <a:srgbClr val="000000"/>
                </a:solidFill>
              </a:rPr>
              <a:t>:</a:t>
            </a:r>
          </a:p>
          <a:p>
            <a:pPr eaLnBrk="1"/>
            <a:r>
              <a:rPr lang="en-GB" sz="2000" dirty="0">
                <a:solidFill>
                  <a:srgbClr val="000000"/>
                </a:solidFill>
              </a:rPr>
              <a:t>                pop   </a:t>
            </a:r>
            <a:r>
              <a:rPr lang="en-GB" sz="2000" dirty="0" err="1">
                <a:solidFill>
                  <a:srgbClr val="000000"/>
                </a:solidFill>
              </a:rPr>
              <a:t>esi</a:t>
            </a:r>
            <a:r>
              <a:rPr lang="en-GB" sz="2000" dirty="0">
                <a:solidFill>
                  <a:srgbClr val="000000"/>
                </a:solidFill>
              </a:rPr>
              <a:t>      // </a:t>
            </a:r>
            <a:r>
              <a:rPr lang="en-GB" sz="2000" dirty="0" err="1">
                <a:solidFill>
                  <a:srgbClr val="000000"/>
                </a:solidFill>
              </a:rPr>
              <a:t>esi</a:t>
            </a:r>
            <a:r>
              <a:rPr lang="en-GB" sz="2000" dirty="0">
                <a:solidFill>
                  <a:srgbClr val="000000"/>
                </a:solidFill>
              </a:rPr>
              <a:t> will contain the address of '/bin/</a:t>
            </a:r>
            <a:r>
              <a:rPr lang="en-GB" sz="2000" dirty="0" err="1">
                <a:solidFill>
                  <a:srgbClr val="000000"/>
                </a:solidFill>
              </a:rPr>
              <a:t>sh</a:t>
            </a:r>
            <a:r>
              <a:rPr lang="en-GB" sz="2000" dirty="0">
                <a:solidFill>
                  <a:srgbClr val="000000"/>
                </a:solidFill>
              </a:rPr>
              <a:t>'</a:t>
            </a:r>
          </a:p>
          <a:p>
            <a:pPr eaLnBrk="1"/>
            <a:r>
              <a:rPr lang="en-GB" sz="2000" dirty="0">
                <a:solidFill>
                  <a:srgbClr val="000000"/>
                </a:solidFill>
              </a:rPr>
              <a:t>               &lt;</a:t>
            </a:r>
            <a:r>
              <a:rPr lang="en-GB" sz="2000" dirty="0" err="1">
                <a:solidFill>
                  <a:srgbClr val="000000"/>
                </a:solidFill>
              </a:rPr>
              <a:t>shellcode</a:t>
            </a:r>
            <a:r>
              <a:rPr lang="en-GB" sz="2000" dirty="0">
                <a:solidFill>
                  <a:srgbClr val="000000"/>
                </a:solidFill>
              </a:rPr>
              <a:t> meat&gt;</a:t>
            </a:r>
          </a:p>
          <a:p>
            <a:pPr eaLnBrk="1"/>
            <a:endParaRPr lang="en-GB" sz="2000" dirty="0">
              <a:solidFill>
                <a:srgbClr val="000000"/>
              </a:solidFill>
            </a:endParaRPr>
          </a:p>
          <a:p>
            <a:pPr eaLnBrk="1"/>
            <a:r>
              <a:rPr lang="en-GB" sz="2000" dirty="0" err="1">
                <a:solidFill>
                  <a:srgbClr val="000000"/>
                </a:solidFill>
              </a:rPr>
              <a:t>GotoCall</a:t>
            </a:r>
            <a:r>
              <a:rPr lang="en-GB" sz="2000" dirty="0">
                <a:solidFill>
                  <a:srgbClr val="000000"/>
                </a:solidFill>
              </a:rPr>
              <a:t>:</a:t>
            </a:r>
          </a:p>
          <a:p>
            <a:pPr eaLnBrk="1"/>
            <a:r>
              <a:rPr lang="en-GB" sz="2000" dirty="0">
                <a:solidFill>
                  <a:srgbClr val="000000"/>
                </a:solidFill>
              </a:rPr>
              <a:t>             call </a:t>
            </a:r>
            <a:r>
              <a:rPr lang="en-GB" sz="2000" dirty="0" err="1">
                <a:solidFill>
                  <a:srgbClr val="000000"/>
                </a:solidFill>
              </a:rPr>
              <a:t>shellcode</a:t>
            </a:r>
            <a:r>
              <a:rPr lang="en-GB" sz="2000" dirty="0">
                <a:solidFill>
                  <a:srgbClr val="000000"/>
                </a:solidFill>
              </a:rPr>
              <a:t>  // </a:t>
            </a:r>
            <a:r>
              <a:rPr lang="en-GB" sz="2000" dirty="0" err="1">
                <a:solidFill>
                  <a:srgbClr val="000000"/>
                </a:solidFill>
              </a:rPr>
              <a:t>GetPC</a:t>
            </a:r>
            <a:r>
              <a:rPr lang="en-GB" sz="2000" dirty="0">
                <a:solidFill>
                  <a:srgbClr val="000000"/>
                </a:solidFill>
              </a:rPr>
              <a:t> code</a:t>
            </a:r>
          </a:p>
          <a:p>
            <a:pPr eaLnBrk="1"/>
            <a:r>
              <a:rPr lang="en-GB" sz="2000" dirty="0">
                <a:solidFill>
                  <a:srgbClr val="000000"/>
                </a:solidFill>
              </a:rPr>
              <a:t>             </a:t>
            </a:r>
            <a:r>
              <a:rPr lang="en-GB" sz="2000" dirty="0" err="1">
                <a:solidFill>
                  <a:srgbClr val="000000"/>
                </a:solidFill>
              </a:rPr>
              <a:t>db</a:t>
            </a:r>
            <a:r>
              <a:rPr lang="en-GB" sz="2000" dirty="0">
                <a:solidFill>
                  <a:srgbClr val="000000"/>
                </a:solidFill>
              </a:rPr>
              <a:t>     '/bin/</a:t>
            </a:r>
            <a:r>
              <a:rPr lang="en-GB" sz="2000" dirty="0" err="1">
                <a:solidFill>
                  <a:srgbClr val="000000"/>
                </a:solidFill>
              </a:rPr>
              <a:t>sh</a:t>
            </a:r>
            <a:r>
              <a:rPr lang="en-GB" sz="2000" dirty="0">
                <a:solidFill>
                  <a:srgbClr val="000000"/>
                </a:solidFill>
              </a:rPr>
              <a:t>'</a:t>
            </a:r>
          </a:p>
        </p:txBody>
      </p:sp>
    </p:spTree>
    <p:extLst>
      <p:ext uri="{BB962C8B-B14F-4D97-AF65-F5344CB8AC3E}">
        <p14:creationId xmlns:p14="http://schemas.microsoft.com/office/powerpoint/2010/main" val="453367962"/>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p:cNvSpPr>
            <a:spLocks noGrp="1"/>
          </p:cNvSpPr>
          <p:nvPr>
            <p:ph type="title"/>
          </p:nvPr>
        </p:nvSpPr>
        <p:spPr>
          <a:xfrm>
            <a:off x="457200" y="919490"/>
            <a:ext cx="8229600" cy="523220"/>
          </a:xfrm>
        </p:spPr>
        <p:txBody>
          <a:bodyPr/>
          <a:lstStyle/>
          <a:p>
            <a:pPr eaLnBrk="1"/>
            <a:r>
              <a:rPr lang="en-US" dirty="0"/>
              <a:t>Get PC Code</a:t>
            </a:r>
          </a:p>
        </p:txBody>
      </p:sp>
      <p:sp>
        <p:nvSpPr>
          <p:cNvPr id="40963" name="Content Placeholder 2"/>
          <p:cNvSpPr>
            <a:spLocks noGrp="1"/>
          </p:cNvSpPr>
          <p:nvPr>
            <p:ph idx="1"/>
          </p:nvPr>
        </p:nvSpPr>
        <p:spPr/>
        <p:txBody>
          <a:bodyPr>
            <a:normAutofit/>
          </a:bodyPr>
          <a:lstStyle/>
          <a:p>
            <a:pPr eaLnBrk="1"/>
            <a:r>
              <a:rPr lang="en-US" sz="2800" dirty="0"/>
              <a:t>Call</a:t>
            </a:r>
          </a:p>
          <a:p>
            <a:pPr eaLnBrk="1"/>
            <a:r>
              <a:rPr lang="en-US" sz="2800" dirty="0" err="1"/>
              <a:t>fsave</a:t>
            </a:r>
            <a:r>
              <a:rPr lang="en-US" sz="2800" dirty="0"/>
              <a:t>/</a:t>
            </a:r>
            <a:r>
              <a:rPr lang="en-US" sz="2800" dirty="0" err="1"/>
              <a:t>fstenv</a:t>
            </a:r>
            <a:r>
              <a:rPr lang="en-US" sz="2800" dirty="0"/>
              <a:t>\</a:t>
            </a:r>
          </a:p>
          <a:p>
            <a:pPr lvl="1"/>
            <a:r>
              <a:rPr lang="en-US" sz="2400" dirty="0"/>
              <a:t>Can be used to get the address of last FPU instruction</a:t>
            </a:r>
          </a:p>
          <a:p>
            <a:pPr marL="1739546" lvl="3" indent="-466567"/>
            <a:r>
              <a:rPr lang="en-US" dirty="0" err="1"/>
              <a:t>fldz</a:t>
            </a:r>
            <a:r>
              <a:rPr lang="en-US" dirty="0"/>
              <a:t> </a:t>
            </a:r>
          </a:p>
          <a:p>
            <a:pPr marL="1739546" lvl="3" indent="-466567"/>
            <a:r>
              <a:rPr lang="en-US" dirty="0" err="1"/>
              <a:t>fnstenv</a:t>
            </a:r>
            <a:r>
              <a:rPr lang="en-US" dirty="0"/>
              <a:t> [esp-12]</a:t>
            </a:r>
          </a:p>
          <a:p>
            <a:pPr marL="1739546" lvl="3" indent="-466567"/>
            <a:r>
              <a:rPr lang="en-US" dirty="0"/>
              <a:t>pop </a:t>
            </a:r>
            <a:r>
              <a:rPr lang="en-US" dirty="0" err="1"/>
              <a:t>ecx</a:t>
            </a:r>
            <a:r>
              <a:rPr lang="en-US" dirty="0"/>
              <a:t> </a:t>
            </a:r>
          </a:p>
          <a:p>
            <a:pPr marL="1739546" lvl="3" indent="-466567"/>
            <a:r>
              <a:rPr lang="en-US" dirty="0"/>
              <a:t>add cl, 10</a:t>
            </a:r>
          </a:p>
          <a:p>
            <a:pPr marL="1739546" lvl="3" indent="-466567"/>
            <a:r>
              <a:rPr lang="en-US" dirty="0" err="1"/>
              <a:t>nop</a:t>
            </a:r>
            <a:r>
              <a:rPr lang="en-US" dirty="0"/>
              <a:t> </a:t>
            </a:r>
          </a:p>
          <a:p>
            <a:pPr marL="1739546" lvl="3" indent="-466567"/>
            <a:r>
              <a:rPr lang="en-US" dirty="0"/>
              <a:t>ECX will hold the address of the EIP. </a:t>
            </a:r>
          </a:p>
          <a:p>
            <a:pPr marL="1347860" lvl="2" indent="-466567">
              <a:buNone/>
            </a:pPr>
            <a:endParaRPr lang="en-US" dirty="0"/>
          </a:p>
        </p:txBody>
      </p:sp>
    </p:spTree>
    <p:extLst>
      <p:ext uri="{BB962C8B-B14F-4D97-AF65-F5344CB8AC3E}">
        <p14:creationId xmlns:p14="http://schemas.microsoft.com/office/powerpoint/2010/main" val="36545454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a:xfrm>
            <a:off x="457200" y="457200"/>
            <a:ext cx="8229600" cy="523220"/>
          </a:xfrm>
        </p:spPr>
        <p:txBody>
          <a:bodyPr/>
          <a:lstStyle/>
          <a:p>
            <a:r>
              <a:rPr lang="en-US" dirty="0"/>
              <a:t>Mitigations and Countermeasures</a:t>
            </a:r>
            <a:endParaRPr lang="en-US" b="1" dirty="0"/>
          </a:p>
        </p:txBody>
      </p:sp>
      <p:sp>
        <p:nvSpPr>
          <p:cNvPr id="31747" name="Rectangle 3"/>
          <p:cNvSpPr>
            <a:spLocks noGrp="1" noChangeArrowheads="1"/>
          </p:cNvSpPr>
          <p:nvPr>
            <p:ph type="body" idx="1"/>
          </p:nvPr>
        </p:nvSpPr>
        <p:spPr>
          <a:xfrm>
            <a:off x="457200" y="990600"/>
            <a:ext cx="8229600" cy="5135563"/>
          </a:xfrm>
        </p:spPr>
        <p:txBody>
          <a:bodyPr/>
          <a:lstStyle/>
          <a:p>
            <a:r>
              <a:rPr lang="en-US" dirty="0"/>
              <a:t>Mitigation</a:t>
            </a:r>
            <a:r>
              <a:rPr lang="en-US" b="1" dirty="0"/>
              <a:t> </a:t>
            </a:r>
          </a:p>
          <a:p>
            <a:pPr lvl="1"/>
            <a:r>
              <a:rPr lang="en-US" i="1" dirty="0"/>
              <a:t>Mitigations</a:t>
            </a:r>
            <a:r>
              <a:rPr lang="en-US" dirty="0"/>
              <a:t> are methods, techniques, processes, tools, or runtime libraries that can prevent or limit exploits against vulnerabilities.</a:t>
            </a:r>
          </a:p>
          <a:p>
            <a:pPr lvl="1"/>
            <a:r>
              <a:rPr lang="en-US" dirty="0"/>
              <a:t>At the source code level, a mitigation might be replacing an unbounded string copy operation with a bounded one. </a:t>
            </a:r>
          </a:p>
          <a:p>
            <a:pPr lvl="1"/>
            <a:r>
              <a:rPr lang="en-US" dirty="0"/>
              <a:t>At a system or network level, a mitigation might involve turning off a port or filtering traffic to prevent an attacker from accessing a vulnerability.</a:t>
            </a:r>
          </a:p>
          <a:p>
            <a:r>
              <a:rPr lang="en-US" dirty="0"/>
              <a:t>A </a:t>
            </a:r>
            <a:r>
              <a:rPr lang="en-US" i="1" dirty="0"/>
              <a:t>countermeasure </a:t>
            </a:r>
            <a:r>
              <a:rPr lang="en-US" dirty="0"/>
              <a:t>is a technique to counter attacks</a:t>
            </a:r>
          </a:p>
          <a:p>
            <a:pPr marL="0" indent="0"/>
            <a:endParaRPr lang="en-US" sz="2800" dirty="0"/>
          </a:p>
        </p:txBody>
      </p:sp>
    </p:spTree>
    <p:extLst>
      <p:ext uri="{BB962C8B-B14F-4D97-AF65-F5344CB8AC3E}">
        <p14:creationId xmlns:p14="http://schemas.microsoft.com/office/powerpoint/2010/main" val="1589256654"/>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1"/>
          <p:cNvSpPr>
            <a:spLocks noGrp="1" noChangeArrowheads="1"/>
          </p:cNvSpPr>
          <p:nvPr>
            <p:ph type="title"/>
          </p:nvPr>
        </p:nvSpPr>
        <p:spPr>
          <a:xfrm>
            <a:off x="456625" y="413538"/>
            <a:ext cx="8229311" cy="523220"/>
          </a:xfrm>
        </p:spPr>
        <p:txBody>
          <a:bodyPr/>
          <a:lstStyle/>
          <a:p>
            <a:pP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GB"/>
              <a:t>An Example</a:t>
            </a:r>
          </a:p>
        </p:txBody>
      </p:sp>
      <p:sp>
        <p:nvSpPr>
          <p:cNvPr id="41987" name="Text Box 2"/>
          <p:cNvSpPr txBox="1">
            <a:spLocks noChangeArrowheads="1"/>
          </p:cNvSpPr>
          <p:nvPr/>
        </p:nvSpPr>
        <p:spPr bwMode="auto">
          <a:xfrm>
            <a:off x="457200" y="838200"/>
            <a:ext cx="8297013" cy="5221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1440">
                <a:solidFill>
                  <a:srgbClr val="000000"/>
                </a:solidFill>
                <a:bevel/>
                <a:headEnd/>
                <a:tailEnd/>
              </a14:hiddenLine>
            </a:ext>
          </a:extLst>
        </p:spPr>
        <p:txBody>
          <a:bodyPr lIns="81639" tIns="40820" rIns="81639" bIns="40820"/>
          <a:lstStyle>
            <a:lvl1pPr eaLnBrk="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chemeClr val="tx1"/>
                </a:solidFill>
                <a:latin typeface="Arial" charset="0"/>
                <a:ea typeface="Bitstream Vera Sans" charset="0"/>
                <a:cs typeface="Bitstream Vera Sans" charset="0"/>
              </a:defRPr>
            </a:lvl1pPr>
            <a:lvl2pPr marL="742950" indent="-285750" eaLnBrk="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chemeClr val="tx1"/>
                </a:solidFill>
                <a:latin typeface="Arial" charset="0"/>
                <a:ea typeface="Bitstream Vera Sans" charset="0"/>
                <a:cs typeface="Bitstream Vera Sans" charset="0"/>
              </a:defRPr>
            </a:lvl2pPr>
            <a:lvl3pPr marL="1143000" indent="-228600" eaLnBrk="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chemeClr val="tx1"/>
                </a:solidFill>
                <a:latin typeface="Arial" charset="0"/>
                <a:ea typeface="Bitstream Vera Sans" charset="0"/>
                <a:cs typeface="Bitstream Vera Sans" charset="0"/>
              </a:defRPr>
            </a:lvl3pPr>
            <a:lvl4pPr marL="1600200" indent="-228600" eaLnBrk="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chemeClr val="tx1"/>
                </a:solidFill>
                <a:latin typeface="Arial" charset="0"/>
                <a:ea typeface="Bitstream Vera Sans" charset="0"/>
                <a:cs typeface="Bitstream Vera Sans" charset="0"/>
              </a:defRPr>
            </a:lvl4pPr>
            <a:lvl5pPr marL="2057400" indent="-228600" eaLnBrk="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chemeClr val="tx1"/>
                </a:solidFill>
                <a:latin typeface="Arial" charset="0"/>
                <a:ea typeface="Bitstream Vera Sans" charset="0"/>
                <a:cs typeface="Bitstream Vera Sans" charset="0"/>
              </a:defRPr>
            </a:lvl5pPr>
            <a:lvl6pPr marL="2514600" indent="-228600" defTabSz="457200" eaLnBrk="0" fontAlgn="base" hangingPunct="0">
              <a:lnSpc>
                <a:spcPct val="104000"/>
              </a:lnSpc>
              <a:spcBef>
                <a:spcPct val="0"/>
              </a:spcBef>
              <a:spcAft>
                <a:spcPct val="0"/>
              </a:spcAft>
              <a:buClr>
                <a:srgbClr val="000000"/>
              </a:buClr>
              <a:buSzPct val="45000"/>
              <a:buFont typeface="Wingdings" pitchFamily="2"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chemeClr val="tx1"/>
                </a:solidFill>
                <a:latin typeface="Arial" charset="0"/>
                <a:ea typeface="Bitstream Vera Sans" charset="0"/>
                <a:cs typeface="Bitstream Vera Sans" charset="0"/>
              </a:defRPr>
            </a:lvl6pPr>
            <a:lvl7pPr marL="2971800" indent="-228600" defTabSz="457200" eaLnBrk="0" fontAlgn="base" hangingPunct="0">
              <a:lnSpc>
                <a:spcPct val="104000"/>
              </a:lnSpc>
              <a:spcBef>
                <a:spcPct val="0"/>
              </a:spcBef>
              <a:spcAft>
                <a:spcPct val="0"/>
              </a:spcAft>
              <a:buClr>
                <a:srgbClr val="000000"/>
              </a:buClr>
              <a:buSzPct val="45000"/>
              <a:buFont typeface="Wingdings" pitchFamily="2"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chemeClr val="tx1"/>
                </a:solidFill>
                <a:latin typeface="Arial" charset="0"/>
                <a:ea typeface="Bitstream Vera Sans" charset="0"/>
                <a:cs typeface="Bitstream Vera Sans" charset="0"/>
              </a:defRPr>
            </a:lvl7pPr>
            <a:lvl8pPr marL="3429000" indent="-228600" defTabSz="457200" eaLnBrk="0" fontAlgn="base" hangingPunct="0">
              <a:lnSpc>
                <a:spcPct val="104000"/>
              </a:lnSpc>
              <a:spcBef>
                <a:spcPct val="0"/>
              </a:spcBef>
              <a:spcAft>
                <a:spcPct val="0"/>
              </a:spcAft>
              <a:buClr>
                <a:srgbClr val="000000"/>
              </a:buClr>
              <a:buSzPct val="45000"/>
              <a:buFont typeface="Wingdings" pitchFamily="2"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chemeClr val="tx1"/>
                </a:solidFill>
                <a:latin typeface="Arial" charset="0"/>
                <a:ea typeface="Bitstream Vera Sans" charset="0"/>
                <a:cs typeface="Bitstream Vera Sans" charset="0"/>
              </a:defRPr>
            </a:lvl8pPr>
            <a:lvl9pPr marL="3886200" indent="-228600" defTabSz="457200" eaLnBrk="0" fontAlgn="base" hangingPunct="0">
              <a:lnSpc>
                <a:spcPct val="104000"/>
              </a:lnSpc>
              <a:spcBef>
                <a:spcPct val="0"/>
              </a:spcBef>
              <a:spcAft>
                <a:spcPct val="0"/>
              </a:spcAft>
              <a:buClr>
                <a:srgbClr val="000000"/>
              </a:buClr>
              <a:buSzPct val="45000"/>
              <a:buFont typeface="Wingdings" pitchFamily="2"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chemeClr val="tx1"/>
                </a:solidFill>
                <a:latin typeface="Arial" charset="0"/>
                <a:ea typeface="Bitstream Vera Sans" charset="0"/>
                <a:cs typeface="Bitstream Vera Sans" charset="0"/>
              </a:defRPr>
            </a:lvl9pPr>
          </a:lstStyle>
          <a:p>
            <a:pPr eaLnBrk="1"/>
            <a:r>
              <a:rPr lang="en-GB" dirty="0">
                <a:solidFill>
                  <a:srgbClr val="000000"/>
                </a:solidFill>
              </a:rPr>
              <a:t>section    .text</a:t>
            </a:r>
          </a:p>
          <a:p>
            <a:pPr eaLnBrk="1"/>
            <a:r>
              <a:rPr lang="en-GB" dirty="0">
                <a:solidFill>
                  <a:srgbClr val="000000"/>
                </a:solidFill>
              </a:rPr>
              <a:t>    global _start</a:t>
            </a:r>
          </a:p>
          <a:p>
            <a:pPr eaLnBrk="1"/>
            <a:r>
              <a:rPr lang="en-GB" dirty="0">
                <a:solidFill>
                  <a:srgbClr val="000000"/>
                </a:solidFill>
              </a:rPr>
              <a:t>_start:</a:t>
            </a:r>
          </a:p>
          <a:p>
            <a:pPr eaLnBrk="1"/>
            <a:r>
              <a:rPr lang="en-GB" dirty="0">
                <a:solidFill>
                  <a:srgbClr val="000000"/>
                </a:solidFill>
              </a:rPr>
              <a:t>    </a:t>
            </a:r>
            <a:r>
              <a:rPr lang="en-GB" dirty="0" err="1">
                <a:solidFill>
                  <a:srgbClr val="000000"/>
                </a:solidFill>
              </a:rPr>
              <a:t>jmp</a:t>
            </a:r>
            <a:r>
              <a:rPr lang="en-GB" dirty="0">
                <a:solidFill>
                  <a:srgbClr val="000000"/>
                </a:solidFill>
              </a:rPr>
              <a:t> short       </a:t>
            </a:r>
            <a:r>
              <a:rPr lang="en-GB" dirty="0" err="1">
                <a:solidFill>
                  <a:srgbClr val="000000"/>
                </a:solidFill>
              </a:rPr>
              <a:t>GotoCall</a:t>
            </a:r>
            <a:endParaRPr lang="en-GB" dirty="0">
              <a:solidFill>
                <a:srgbClr val="000000"/>
              </a:solidFill>
            </a:endParaRPr>
          </a:p>
          <a:p>
            <a:pPr eaLnBrk="1"/>
            <a:r>
              <a:rPr lang="en-GB" dirty="0" err="1">
                <a:solidFill>
                  <a:srgbClr val="000000"/>
                </a:solidFill>
              </a:rPr>
              <a:t>shellcode</a:t>
            </a:r>
            <a:r>
              <a:rPr lang="en-GB" dirty="0">
                <a:solidFill>
                  <a:srgbClr val="000000"/>
                </a:solidFill>
              </a:rPr>
              <a:t>:</a:t>
            </a:r>
          </a:p>
          <a:p>
            <a:pPr eaLnBrk="1"/>
            <a:r>
              <a:rPr lang="en-GB" dirty="0">
                <a:solidFill>
                  <a:srgbClr val="000000"/>
                </a:solidFill>
              </a:rPr>
              <a:t>     pop            </a:t>
            </a:r>
            <a:r>
              <a:rPr lang="en-GB" dirty="0" err="1">
                <a:solidFill>
                  <a:srgbClr val="000000"/>
                </a:solidFill>
              </a:rPr>
              <a:t>esi</a:t>
            </a:r>
            <a:r>
              <a:rPr lang="en-GB" dirty="0">
                <a:solidFill>
                  <a:srgbClr val="000000"/>
                </a:solidFill>
              </a:rPr>
              <a:t>               </a:t>
            </a:r>
          </a:p>
          <a:p>
            <a:pPr eaLnBrk="1"/>
            <a:r>
              <a:rPr lang="en-GB" dirty="0">
                <a:solidFill>
                  <a:srgbClr val="000000"/>
                </a:solidFill>
              </a:rPr>
              <a:t>     </a:t>
            </a:r>
            <a:r>
              <a:rPr lang="en-GB" dirty="0" err="1">
                <a:solidFill>
                  <a:srgbClr val="000000"/>
                </a:solidFill>
              </a:rPr>
              <a:t>xor</a:t>
            </a:r>
            <a:r>
              <a:rPr lang="en-GB" dirty="0">
                <a:solidFill>
                  <a:srgbClr val="000000"/>
                </a:solidFill>
              </a:rPr>
              <a:t>             </a:t>
            </a:r>
            <a:r>
              <a:rPr lang="en-GB" dirty="0" err="1">
                <a:solidFill>
                  <a:srgbClr val="000000"/>
                </a:solidFill>
              </a:rPr>
              <a:t>eax</a:t>
            </a:r>
            <a:r>
              <a:rPr lang="en-GB" dirty="0">
                <a:solidFill>
                  <a:srgbClr val="000000"/>
                </a:solidFill>
              </a:rPr>
              <a:t>, </a:t>
            </a:r>
            <a:r>
              <a:rPr lang="en-GB" dirty="0" err="1">
                <a:solidFill>
                  <a:srgbClr val="000000"/>
                </a:solidFill>
              </a:rPr>
              <a:t>eax</a:t>
            </a:r>
            <a:r>
              <a:rPr lang="en-GB" dirty="0">
                <a:solidFill>
                  <a:srgbClr val="000000"/>
                </a:solidFill>
              </a:rPr>
              <a:t>          </a:t>
            </a:r>
          </a:p>
          <a:p>
            <a:pPr eaLnBrk="1"/>
            <a:r>
              <a:rPr lang="en-GB" dirty="0">
                <a:solidFill>
                  <a:srgbClr val="000000"/>
                </a:solidFill>
              </a:rPr>
              <a:t>     </a:t>
            </a:r>
            <a:r>
              <a:rPr lang="en-GB" dirty="0" err="1">
                <a:solidFill>
                  <a:srgbClr val="000000"/>
                </a:solidFill>
              </a:rPr>
              <a:t>mov</a:t>
            </a:r>
            <a:r>
              <a:rPr lang="en-GB" dirty="0">
                <a:solidFill>
                  <a:srgbClr val="000000"/>
                </a:solidFill>
              </a:rPr>
              <a:t> byte   [</a:t>
            </a:r>
            <a:r>
              <a:rPr lang="en-GB" dirty="0" err="1">
                <a:solidFill>
                  <a:srgbClr val="000000"/>
                </a:solidFill>
              </a:rPr>
              <a:t>esi</a:t>
            </a:r>
            <a:r>
              <a:rPr lang="en-GB" dirty="0">
                <a:solidFill>
                  <a:srgbClr val="000000"/>
                </a:solidFill>
              </a:rPr>
              <a:t> + 7], al     </a:t>
            </a:r>
          </a:p>
          <a:p>
            <a:pPr eaLnBrk="1"/>
            <a:r>
              <a:rPr lang="en-GB" dirty="0">
                <a:solidFill>
                  <a:srgbClr val="000000"/>
                </a:solidFill>
              </a:rPr>
              <a:t>     lea             </a:t>
            </a:r>
            <a:r>
              <a:rPr lang="en-GB" dirty="0" err="1">
                <a:solidFill>
                  <a:srgbClr val="000000"/>
                </a:solidFill>
              </a:rPr>
              <a:t>ebx</a:t>
            </a:r>
            <a:r>
              <a:rPr lang="en-GB" dirty="0">
                <a:solidFill>
                  <a:srgbClr val="000000"/>
                </a:solidFill>
              </a:rPr>
              <a:t>, [</a:t>
            </a:r>
            <a:r>
              <a:rPr lang="en-GB" dirty="0" err="1">
                <a:solidFill>
                  <a:srgbClr val="000000"/>
                </a:solidFill>
              </a:rPr>
              <a:t>esi</a:t>
            </a:r>
            <a:r>
              <a:rPr lang="en-GB" dirty="0">
                <a:solidFill>
                  <a:srgbClr val="000000"/>
                </a:solidFill>
              </a:rPr>
              <a:t>]        </a:t>
            </a:r>
          </a:p>
          <a:p>
            <a:pPr eaLnBrk="1"/>
            <a:r>
              <a:rPr lang="en-GB" dirty="0">
                <a:solidFill>
                  <a:srgbClr val="000000"/>
                </a:solidFill>
              </a:rPr>
              <a:t>     </a:t>
            </a:r>
            <a:r>
              <a:rPr lang="en-GB" dirty="0" err="1">
                <a:solidFill>
                  <a:srgbClr val="000000"/>
                </a:solidFill>
              </a:rPr>
              <a:t>mov</a:t>
            </a:r>
            <a:r>
              <a:rPr lang="en-GB" dirty="0">
                <a:solidFill>
                  <a:srgbClr val="000000"/>
                </a:solidFill>
              </a:rPr>
              <a:t> long   [</a:t>
            </a:r>
            <a:r>
              <a:rPr lang="en-GB" dirty="0" err="1">
                <a:solidFill>
                  <a:srgbClr val="000000"/>
                </a:solidFill>
              </a:rPr>
              <a:t>esi</a:t>
            </a:r>
            <a:r>
              <a:rPr lang="en-GB" dirty="0">
                <a:solidFill>
                  <a:srgbClr val="000000"/>
                </a:solidFill>
              </a:rPr>
              <a:t> + 8], </a:t>
            </a:r>
            <a:r>
              <a:rPr lang="en-GB" dirty="0" err="1">
                <a:solidFill>
                  <a:srgbClr val="000000"/>
                </a:solidFill>
              </a:rPr>
              <a:t>ebx</a:t>
            </a:r>
            <a:r>
              <a:rPr lang="en-GB" dirty="0">
                <a:solidFill>
                  <a:srgbClr val="000000"/>
                </a:solidFill>
              </a:rPr>
              <a:t>    </a:t>
            </a:r>
          </a:p>
          <a:p>
            <a:pPr eaLnBrk="1"/>
            <a:r>
              <a:rPr lang="en-GB" dirty="0">
                <a:solidFill>
                  <a:srgbClr val="000000"/>
                </a:solidFill>
              </a:rPr>
              <a:t>     </a:t>
            </a:r>
            <a:r>
              <a:rPr lang="en-GB" dirty="0" err="1">
                <a:solidFill>
                  <a:srgbClr val="000000"/>
                </a:solidFill>
              </a:rPr>
              <a:t>mov</a:t>
            </a:r>
            <a:r>
              <a:rPr lang="en-GB" dirty="0">
                <a:solidFill>
                  <a:srgbClr val="000000"/>
                </a:solidFill>
              </a:rPr>
              <a:t> long   [</a:t>
            </a:r>
            <a:r>
              <a:rPr lang="en-GB" dirty="0" err="1">
                <a:solidFill>
                  <a:srgbClr val="000000"/>
                </a:solidFill>
              </a:rPr>
              <a:t>esi</a:t>
            </a:r>
            <a:r>
              <a:rPr lang="en-GB" dirty="0">
                <a:solidFill>
                  <a:srgbClr val="000000"/>
                </a:solidFill>
              </a:rPr>
              <a:t> + 12], </a:t>
            </a:r>
            <a:r>
              <a:rPr lang="en-GB" dirty="0" err="1">
                <a:solidFill>
                  <a:srgbClr val="000000"/>
                </a:solidFill>
              </a:rPr>
              <a:t>eax</a:t>
            </a:r>
            <a:r>
              <a:rPr lang="en-GB" dirty="0">
                <a:solidFill>
                  <a:srgbClr val="000000"/>
                </a:solidFill>
              </a:rPr>
              <a:t>   </a:t>
            </a:r>
          </a:p>
          <a:p>
            <a:pPr eaLnBrk="1"/>
            <a:r>
              <a:rPr lang="en-GB" dirty="0">
                <a:solidFill>
                  <a:srgbClr val="000000"/>
                </a:solidFill>
              </a:rPr>
              <a:t>     </a:t>
            </a:r>
            <a:r>
              <a:rPr lang="en-GB" dirty="0" err="1">
                <a:solidFill>
                  <a:srgbClr val="000000"/>
                </a:solidFill>
              </a:rPr>
              <a:t>mov</a:t>
            </a:r>
            <a:r>
              <a:rPr lang="en-GB" dirty="0">
                <a:solidFill>
                  <a:srgbClr val="000000"/>
                </a:solidFill>
              </a:rPr>
              <a:t> byte   al, 0x0b          </a:t>
            </a:r>
          </a:p>
          <a:p>
            <a:pPr eaLnBrk="1"/>
            <a:r>
              <a:rPr lang="en-GB" dirty="0">
                <a:solidFill>
                  <a:srgbClr val="000000"/>
                </a:solidFill>
              </a:rPr>
              <a:t>     </a:t>
            </a:r>
            <a:r>
              <a:rPr lang="en-GB" dirty="0" err="1">
                <a:solidFill>
                  <a:srgbClr val="000000"/>
                </a:solidFill>
              </a:rPr>
              <a:t>mov</a:t>
            </a:r>
            <a:r>
              <a:rPr lang="en-GB" dirty="0">
                <a:solidFill>
                  <a:srgbClr val="000000"/>
                </a:solidFill>
              </a:rPr>
              <a:t>           </a:t>
            </a:r>
            <a:r>
              <a:rPr lang="en-GB" dirty="0" err="1">
                <a:solidFill>
                  <a:srgbClr val="000000"/>
                </a:solidFill>
              </a:rPr>
              <a:t>ebx</a:t>
            </a:r>
            <a:r>
              <a:rPr lang="en-GB" dirty="0">
                <a:solidFill>
                  <a:srgbClr val="000000"/>
                </a:solidFill>
              </a:rPr>
              <a:t>, </a:t>
            </a:r>
            <a:r>
              <a:rPr lang="en-GB" dirty="0" err="1">
                <a:solidFill>
                  <a:srgbClr val="000000"/>
                </a:solidFill>
              </a:rPr>
              <a:t>esi</a:t>
            </a:r>
            <a:r>
              <a:rPr lang="en-GB" dirty="0">
                <a:solidFill>
                  <a:srgbClr val="000000"/>
                </a:solidFill>
              </a:rPr>
              <a:t>          </a:t>
            </a:r>
          </a:p>
          <a:p>
            <a:pPr eaLnBrk="1"/>
            <a:r>
              <a:rPr lang="en-GB" dirty="0">
                <a:solidFill>
                  <a:srgbClr val="000000"/>
                </a:solidFill>
              </a:rPr>
              <a:t>     lea             </a:t>
            </a:r>
            <a:r>
              <a:rPr lang="en-GB" dirty="0" err="1">
                <a:solidFill>
                  <a:srgbClr val="000000"/>
                </a:solidFill>
              </a:rPr>
              <a:t>ecx</a:t>
            </a:r>
            <a:r>
              <a:rPr lang="en-GB" dirty="0">
                <a:solidFill>
                  <a:srgbClr val="000000"/>
                </a:solidFill>
              </a:rPr>
              <a:t>, [</a:t>
            </a:r>
            <a:r>
              <a:rPr lang="en-GB" dirty="0" err="1">
                <a:solidFill>
                  <a:srgbClr val="000000"/>
                </a:solidFill>
              </a:rPr>
              <a:t>esi</a:t>
            </a:r>
            <a:r>
              <a:rPr lang="en-GB" dirty="0">
                <a:solidFill>
                  <a:srgbClr val="000000"/>
                </a:solidFill>
              </a:rPr>
              <a:t> + 8]    </a:t>
            </a:r>
          </a:p>
          <a:p>
            <a:pPr eaLnBrk="1"/>
            <a:r>
              <a:rPr lang="en-GB" dirty="0">
                <a:solidFill>
                  <a:srgbClr val="000000"/>
                </a:solidFill>
              </a:rPr>
              <a:t>     lea             </a:t>
            </a:r>
            <a:r>
              <a:rPr lang="en-GB" dirty="0" err="1">
                <a:solidFill>
                  <a:srgbClr val="000000"/>
                </a:solidFill>
              </a:rPr>
              <a:t>edx</a:t>
            </a:r>
            <a:r>
              <a:rPr lang="en-GB" dirty="0">
                <a:solidFill>
                  <a:srgbClr val="000000"/>
                </a:solidFill>
              </a:rPr>
              <a:t>, [</a:t>
            </a:r>
            <a:r>
              <a:rPr lang="en-GB" dirty="0" err="1">
                <a:solidFill>
                  <a:srgbClr val="000000"/>
                </a:solidFill>
              </a:rPr>
              <a:t>esi</a:t>
            </a:r>
            <a:r>
              <a:rPr lang="en-GB" dirty="0">
                <a:solidFill>
                  <a:srgbClr val="000000"/>
                </a:solidFill>
              </a:rPr>
              <a:t> + 12]   </a:t>
            </a:r>
          </a:p>
          <a:p>
            <a:pPr eaLnBrk="1"/>
            <a:r>
              <a:rPr lang="en-GB" dirty="0">
                <a:solidFill>
                  <a:srgbClr val="000000"/>
                </a:solidFill>
              </a:rPr>
              <a:t>     </a:t>
            </a:r>
            <a:r>
              <a:rPr lang="en-GB" dirty="0" err="1">
                <a:solidFill>
                  <a:srgbClr val="000000"/>
                </a:solidFill>
              </a:rPr>
              <a:t>int</a:t>
            </a:r>
            <a:r>
              <a:rPr lang="en-GB" dirty="0">
                <a:solidFill>
                  <a:srgbClr val="000000"/>
                </a:solidFill>
              </a:rPr>
              <a:t>              0x80</a:t>
            </a:r>
          </a:p>
          <a:p>
            <a:pPr eaLnBrk="1"/>
            <a:r>
              <a:rPr lang="en-GB" dirty="0" err="1">
                <a:solidFill>
                  <a:srgbClr val="000000"/>
                </a:solidFill>
              </a:rPr>
              <a:t>GotoCall</a:t>
            </a:r>
            <a:r>
              <a:rPr lang="en-GB" dirty="0">
                <a:solidFill>
                  <a:srgbClr val="000000"/>
                </a:solidFill>
              </a:rPr>
              <a:t>:</a:t>
            </a:r>
          </a:p>
          <a:p>
            <a:pPr eaLnBrk="1"/>
            <a:r>
              <a:rPr lang="en-GB" dirty="0">
                <a:solidFill>
                  <a:srgbClr val="000000"/>
                </a:solidFill>
              </a:rPr>
              <a:t>     Call             </a:t>
            </a:r>
            <a:r>
              <a:rPr lang="en-GB" dirty="0" err="1">
                <a:solidFill>
                  <a:srgbClr val="000000"/>
                </a:solidFill>
              </a:rPr>
              <a:t>shellcode</a:t>
            </a:r>
            <a:r>
              <a:rPr lang="en-GB" dirty="0">
                <a:solidFill>
                  <a:srgbClr val="000000"/>
                </a:solidFill>
              </a:rPr>
              <a:t>    // </a:t>
            </a:r>
            <a:r>
              <a:rPr lang="en-GB" dirty="0" err="1">
                <a:solidFill>
                  <a:srgbClr val="000000"/>
                </a:solidFill>
              </a:rPr>
              <a:t>GetPC</a:t>
            </a:r>
            <a:r>
              <a:rPr lang="en-GB" dirty="0">
                <a:solidFill>
                  <a:srgbClr val="000000"/>
                </a:solidFill>
              </a:rPr>
              <a:t> Code</a:t>
            </a:r>
          </a:p>
          <a:p>
            <a:pPr eaLnBrk="1"/>
            <a:r>
              <a:rPr lang="en-GB" dirty="0">
                <a:solidFill>
                  <a:srgbClr val="000000"/>
                </a:solidFill>
              </a:rPr>
              <a:t>     </a:t>
            </a:r>
            <a:r>
              <a:rPr lang="en-GB" dirty="0" err="1">
                <a:solidFill>
                  <a:srgbClr val="000000"/>
                </a:solidFill>
              </a:rPr>
              <a:t>db</a:t>
            </a:r>
            <a:r>
              <a:rPr lang="en-GB" dirty="0">
                <a:solidFill>
                  <a:srgbClr val="000000"/>
                </a:solidFill>
              </a:rPr>
              <a:t>              '/bin/</a:t>
            </a:r>
            <a:r>
              <a:rPr lang="en-GB" dirty="0" err="1">
                <a:solidFill>
                  <a:srgbClr val="000000"/>
                </a:solidFill>
              </a:rPr>
              <a:t>shJAAAAKKKK</a:t>
            </a:r>
            <a:r>
              <a:rPr lang="en-GB" dirty="0">
                <a:solidFill>
                  <a:srgbClr val="000000"/>
                </a:solidFill>
              </a:rPr>
              <a:t>'  </a:t>
            </a:r>
            <a:r>
              <a:rPr lang="en-GB" dirty="0">
                <a:solidFill>
                  <a:srgbClr val="800000"/>
                </a:solidFill>
              </a:rPr>
              <a:t>// AAAA and KKKK can be parameters for system calls</a:t>
            </a:r>
          </a:p>
        </p:txBody>
      </p:sp>
    </p:spTree>
    <p:extLst>
      <p:ext uri="{BB962C8B-B14F-4D97-AF65-F5344CB8AC3E}">
        <p14:creationId xmlns:p14="http://schemas.microsoft.com/office/powerpoint/2010/main" val="2108410509"/>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1"/>
          <p:cNvSpPr>
            <a:spLocks noGrp="1" noChangeArrowheads="1"/>
          </p:cNvSpPr>
          <p:nvPr>
            <p:ph type="title"/>
          </p:nvPr>
        </p:nvSpPr>
        <p:spPr>
          <a:xfrm>
            <a:off x="456625" y="584124"/>
            <a:ext cx="8229311" cy="523220"/>
          </a:xfrm>
        </p:spPr>
        <p:txBody>
          <a:bodyPr/>
          <a:lstStyle/>
          <a:p>
            <a:pP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GB"/>
              <a:t>NOP Sled</a:t>
            </a:r>
          </a:p>
        </p:txBody>
      </p:sp>
      <p:sp>
        <p:nvSpPr>
          <p:cNvPr id="43011" name="Rectangle 2"/>
          <p:cNvSpPr>
            <a:spLocks noGrp="1" noChangeArrowheads="1"/>
          </p:cNvSpPr>
          <p:nvPr>
            <p:ph type="body" idx="1"/>
          </p:nvPr>
        </p:nvSpPr>
        <p:spPr>
          <a:xfrm>
            <a:off x="381000" y="990600"/>
            <a:ext cx="8229312" cy="4959239"/>
          </a:xfrm>
        </p:spPr>
        <p:txBody>
          <a:bodyPr>
            <a:noAutofit/>
          </a:bodyPr>
          <a:lstStyle/>
          <a:p>
            <a:pP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GB" dirty="0"/>
              <a:t>Determining the correct offset for injecting code is not easy</a:t>
            </a:r>
          </a:p>
          <a:p>
            <a:pP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GB" dirty="0"/>
              <a:t>NOP (non operation) sled can be used to increase the number of potential offsets</a:t>
            </a:r>
          </a:p>
          <a:p>
            <a:pP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GB" dirty="0"/>
              <a:t>Generally, we can fill in the beginning of shell code with NOPs</a:t>
            </a:r>
          </a:p>
          <a:p>
            <a:pP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GB" dirty="0"/>
              <a:t>The </a:t>
            </a:r>
            <a:r>
              <a:rPr lang="en-GB" dirty="0" err="1"/>
              <a:t>opcode</a:t>
            </a:r>
            <a:r>
              <a:rPr lang="en-GB" dirty="0"/>
              <a:t> for NOP is 0x90</a:t>
            </a:r>
          </a:p>
          <a:p>
            <a:pPr lvl="1">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GB" dirty="0"/>
              <a:t>ex: </a:t>
            </a:r>
            <a:r>
              <a:rPr lang="en-GB" dirty="0" err="1"/>
              <a:t>shellcode</a:t>
            </a:r>
            <a:r>
              <a:rPr lang="en-GB" dirty="0"/>
              <a:t>[]=”\x90\x90\x90\x31\</a:t>
            </a:r>
            <a:r>
              <a:rPr lang="en-GB" dirty="0" err="1"/>
              <a:t>xdb</a:t>
            </a:r>
            <a:r>
              <a:rPr lang="en-GB" dirty="0"/>
              <a:t>\xb0\x01\</a:t>
            </a:r>
            <a:r>
              <a:rPr lang="en-GB" dirty="0" err="1"/>
              <a:t>xcd</a:t>
            </a:r>
            <a:r>
              <a:rPr lang="en-GB" dirty="0"/>
              <a:t>\x80”</a:t>
            </a:r>
          </a:p>
          <a:p>
            <a:pP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GB" dirty="0"/>
              <a:t>Some FPU, SSE, MMX instructions can also be used as sled .</a:t>
            </a:r>
          </a:p>
        </p:txBody>
      </p:sp>
    </p:spTree>
    <p:extLst>
      <p:ext uri="{BB962C8B-B14F-4D97-AF65-F5344CB8AC3E}">
        <p14:creationId xmlns:p14="http://schemas.microsoft.com/office/powerpoint/2010/main" val="3617066535"/>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itle 1"/>
          <p:cNvSpPr>
            <a:spLocks noGrp="1"/>
          </p:cNvSpPr>
          <p:nvPr>
            <p:ph type="title"/>
          </p:nvPr>
        </p:nvSpPr>
        <p:spPr>
          <a:xfrm>
            <a:off x="457200" y="919490"/>
            <a:ext cx="8229600" cy="523220"/>
          </a:xfrm>
        </p:spPr>
        <p:txBody>
          <a:bodyPr/>
          <a:lstStyle/>
          <a:p>
            <a:pPr eaLnBrk="1"/>
            <a:r>
              <a:rPr lang="en-US"/>
              <a:t>Summary of Launching An Attack</a:t>
            </a:r>
          </a:p>
        </p:txBody>
      </p:sp>
      <p:sp>
        <p:nvSpPr>
          <p:cNvPr id="44035" name="Content Placeholder 2"/>
          <p:cNvSpPr>
            <a:spLocks noGrp="1"/>
          </p:cNvSpPr>
          <p:nvPr>
            <p:ph idx="1"/>
          </p:nvPr>
        </p:nvSpPr>
        <p:spPr/>
        <p:txBody>
          <a:bodyPr>
            <a:normAutofit/>
          </a:bodyPr>
          <a:lstStyle/>
          <a:p>
            <a:pPr eaLnBrk="1"/>
            <a:r>
              <a:rPr lang="en-US" dirty="0"/>
              <a:t>Find a buffer overflow that can be used to redirect the control flow of the victim program</a:t>
            </a:r>
          </a:p>
          <a:p>
            <a:pPr lvl="1" eaLnBrk="1"/>
            <a:r>
              <a:rPr lang="en-US" dirty="0"/>
              <a:t>Stack Buffer Overflow</a:t>
            </a:r>
          </a:p>
          <a:p>
            <a:pPr lvl="1" eaLnBrk="1"/>
            <a:r>
              <a:rPr lang="en-US" dirty="0"/>
              <a:t>Heap Buffer Overflow</a:t>
            </a:r>
          </a:p>
          <a:p>
            <a:pPr eaLnBrk="1"/>
            <a:r>
              <a:rPr lang="en-US" dirty="0"/>
              <a:t>Inject a segment of malicious shell code</a:t>
            </a:r>
          </a:p>
        </p:txBody>
      </p:sp>
    </p:spTree>
    <p:extLst>
      <p:ext uri="{BB962C8B-B14F-4D97-AF65-F5344CB8AC3E}">
        <p14:creationId xmlns:p14="http://schemas.microsoft.com/office/powerpoint/2010/main" val="244910064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19490"/>
            <a:ext cx="8229600" cy="523220"/>
          </a:xfrm>
        </p:spPr>
        <p:txBody>
          <a:bodyPr/>
          <a:lstStyle/>
          <a:p>
            <a:r>
              <a:rPr lang="en-US" dirty="0"/>
              <a:t>Mitigations for buffer overflow</a:t>
            </a:r>
          </a:p>
        </p:txBody>
      </p:sp>
      <p:sp>
        <p:nvSpPr>
          <p:cNvPr id="3" name="Content Placeholder 2"/>
          <p:cNvSpPr>
            <a:spLocks noGrp="1"/>
          </p:cNvSpPr>
          <p:nvPr>
            <p:ph idx="1"/>
          </p:nvPr>
        </p:nvSpPr>
        <p:spPr/>
        <p:txBody>
          <a:bodyPr/>
          <a:lstStyle/>
          <a:p>
            <a:r>
              <a:rPr lang="en-US" dirty="0"/>
              <a:t>Use stack protection</a:t>
            </a:r>
          </a:p>
          <a:p>
            <a:pPr lvl="1"/>
            <a:r>
              <a:rPr lang="en-US" dirty="0"/>
              <a:t>/GS in Microsoft Visual Studio</a:t>
            </a:r>
          </a:p>
          <a:p>
            <a:pPr lvl="1"/>
            <a:r>
              <a:rPr lang="en-US" dirty="0"/>
              <a:t>Stack Guard, Stack Shield, </a:t>
            </a:r>
            <a:r>
              <a:rPr lang="en-US" dirty="0" err="1"/>
              <a:t>ProPolice</a:t>
            </a:r>
            <a:r>
              <a:rPr lang="en-US" dirty="0"/>
              <a:t> (UNIX/Linux)</a:t>
            </a:r>
          </a:p>
          <a:p>
            <a:r>
              <a:rPr lang="en-US" dirty="0"/>
              <a:t>Use NULL pointers where possible</a:t>
            </a:r>
          </a:p>
          <a:p>
            <a:pPr lvl="1"/>
            <a:r>
              <a:rPr lang="en-US" dirty="0"/>
              <a:t>Used after </a:t>
            </a:r>
            <a:r>
              <a:rPr lang="en-US" dirty="0" err="1"/>
              <a:t>deallocation</a:t>
            </a:r>
            <a:endParaRPr lang="en-US" dirty="0"/>
          </a:p>
          <a:p>
            <a:r>
              <a:rPr lang="en-US" dirty="0"/>
              <a:t>Allocate and free memory in the same module</a:t>
            </a:r>
          </a:p>
          <a:p>
            <a:r>
              <a:rPr lang="en-US" dirty="0"/>
              <a:t>Randomization</a:t>
            </a:r>
          </a:p>
          <a:p>
            <a:endParaRPr lang="en-US" dirty="0"/>
          </a:p>
          <a:p>
            <a:endParaRPr lang="en-US" dirty="0"/>
          </a:p>
        </p:txBody>
      </p:sp>
    </p:spTree>
    <p:extLst>
      <p:ext uri="{BB962C8B-B14F-4D97-AF65-F5344CB8AC3E}">
        <p14:creationId xmlns:p14="http://schemas.microsoft.com/office/powerpoint/2010/main" val="4313436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19490"/>
            <a:ext cx="8229600" cy="523220"/>
          </a:xfrm>
        </p:spPr>
        <p:txBody>
          <a:bodyPr/>
          <a:lstStyle/>
          <a:p>
            <a:r>
              <a:rPr lang="en-US" dirty="0"/>
              <a:t>Use null pointers where possible – C</a:t>
            </a:r>
          </a:p>
        </p:txBody>
      </p:sp>
      <p:sp>
        <p:nvSpPr>
          <p:cNvPr id="3" name="Content Placeholder 2"/>
          <p:cNvSpPr>
            <a:spLocks noGrp="1"/>
          </p:cNvSpPr>
          <p:nvPr>
            <p:ph idx="1"/>
          </p:nvPr>
        </p:nvSpPr>
        <p:spPr>
          <a:xfrm>
            <a:off x="367352" y="1929300"/>
            <a:ext cx="4267200" cy="4373563"/>
          </a:xfrm>
        </p:spPr>
        <p:txBody>
          <a:bodyPr>
            <a:noAutofit/>
          </a:bodyPr>
          <a:lstStyle/>
          <a:p>
            <a:pPr marL="0" indent="0">
              <a:spcBef>
                <a:spcPts val="0"/>
              </a:spcBef>
              <a:buNone/>
            </a:pPr>
            <a:r>
              <a:rPr lang="en-US" sz="1600" b="1" dirty="0"/>
              <a:t>char *message;</a:t>
            </a:r>
          </a:p>
          <a:p>
            <a:pPr marL="0" indent="0">
              <a:spcBef>
                <a:spcPts val="0"/>
              </a:spcBef>
              <a:buNone/>
            </a:pPr>
            <a:r>
              <a:rPr lang="en-US" sz="1600" b="1" dirty="0" err="1"/>
              <a:t>int</a:t>
            </a:r>
            <a:r>
              <a:rPr lang="en-US" sz="1600" b="1" dirty="0"/>
              <a:t> </a:t>
            </a:r>
            <a:r>
              <a:rPr lang="en-US" sz="1600" b="1" dirty="0" err="1"/>
              <a:t>message_type</a:t>
            </a:r>
            <a:r>
              <a:rPr lang="en-US" sz="1600" b="1" dirty="0"/>
              <a:t>;</a:t>
            </a:r>
          </a:p>
          <a:p>
            <a:pPr marL="0" indent="0">
              <a:spcBef>
                <a:spcPts val="0"/>
              </a:spcBef>
              <a:buNone/>
            </a:pPr>
            <a:r>
              <a:rPr lang="en-US" sz="1600" b="1" dirty="0"/>
              <a:t> </a:t>
            </a:r>
          </a:p>
          <a:p>
            <a:pPr marL="0" indent="0">
              <a:spcBef>
                <a:spcPts val="0"/>
              </a:spcBef>
              <a:buNone/>
            </a:pPr>
            <a:r>
              <a:rPr lang="en-US" sz="1600" b="1" dirty="0">
                <a:solidFill>
                  <a:srgbClr val="00B050"/>
                </a:solidFill>
              </a:rPr>
              <a:t>/* Initialize message and </a:t>
            </a:r>
            <a:r>
              <a:rPr lang="en-US" sz="1600" b="1" dirty="0" err="1">
                <a:solidFill>
                  <a:srgbClr val="00B050"/>
                </a:solidFill>
              </a:rPr>
              <a:t>message_type</a:t>
            </a:r>
            <a:r>
              <a:rPr lang="en-US" sz="1600" b="1" dirty="0">
                <a:solidFill>
                  <a:srgbClr val="00B050"/>
                </a:solidFill>
              </a:rPr>
              <a:t> */</a:t>
            </a:r>
          </a:p>
          <a:p>
            <a:pPr marL="0" indent="0">
              <a:spcBef>
                <a:spcPts val="0"/>
              </a:spcBef>
              <a:buNone/>
            </a:pPr>
            <a:r>
              <a:rPr lang="en-US" sz="1600" b="1" dirty="0"/>
              <a:t> </a:t>
            </a:r>
          </a:p>
          <a:p>
            <a:pPr marL="0" indent="0">
              <a:spcBef>
                <a:spcPts val="0"/>
              </a:spcBef>
              <a:buNone/>
            </a:pPr>
            <a:r>
              <a:rPr lang="en-US" sz="1600" b="1" dirty="0"/>
              <a:t>if (</a:t>
            </a:r>
            <a:r>
              <a:rPr lang="en-US" sz="1600" b="1" dirty="0" err="1"/>
              <a:t>message_type</a:t>
            </a:r>
            <a:r>
              <a:rPr lang="en-US" sz="1600" b="1" dirty="0"/>
              <a:t> == value_1) {</a:t>
            </a:r>
          </a:p>
          <a:p>
            <a:pPr marL="0" indent="0">
              <a:spcBef>
                <a:spcPts val="0"/>
              </a:spcBef>
              <a:buNone/>
            </a:pPr>
            <a:r>
              <a:rPr lang="en-US" sz="1600" b="1" dirty="0"/>
              <a:t>  </a:t>
            </a:r>
            <a:r>
              <a:rPr lang="en-US" sz="1600" b="1" dirty="0">
                <a:solidFill>
                  <a:srgbClr val="00B050"/>
                </a:solidFill>
              </a:rPr>
              <a:t>/* Process message type 1 */</a:t>
            </a:r>
          </a:p>
          <a:p>
            <a:pPr marL="0" indent="0">
              <a:spcBef>
                <a:spcPts val="0"/>
              </a:spcBef>
              <a:buNone/>
            </a:pPr>
            <a:r>
              <a:rPr lang="en-US" sz="1600" b="1" dirty="0"/>
              <a:t>  free(message);</a:t>
            </a:r>
          </a:p>
          <a:p>
            <a:pPr marL="0" indent="0">
              <a:spcBef>
                <a:spcPts val="0"/>
              </a:spcBef>
              <a:buNone/>
            </a:pPr>
            <a:r>
              <a:rPr lang="en-US" sz="1600" b="1" dirty="0"/>
              <a:t>}</a:t>
            </a:r>
          </a:p>
          <a:p>
            <a:pPr marL="0" indent="0">
              <a:spcBef>
                <a:spcPts val="0"/>
              </a:spcBef>
              <a:buNone/>
            </a:pPr>
            <a:r>
              <a:rPr lang="en-US" sz="1600" b="1" dirty="0"/>
              <a:t>/* ...*/</a:t>
            </a:r>
          </a:p>
          <a:p>
            <a:pPr marL="0" indent="0">
              <a:spcBef>
                <a:spcPts val="0"/>
              </a:spcBef>
              <a:buNone/>
            </a:pPr>
            <a:r>
              <a:rPr lang="en-US" sz="1600" b="1" dirty="0"/>
              <a:t>if (</a:t>
            </a:r>
            <a:r>
              <a:rPr lang="en-US" sz="1600" b="1" dirty="0" err="1"/>
              <a:t>message_type</a:t>
            </a:r>
            <a:r>
              <a:rPr lang="en-US" sz="1600" b="1" dirty="0"/>
              <a:t> == value_2) {</a:t>
            </a:r>
          </a:p>
          <a:p>
            <a:pPr marL="0" indent="0">
              <a:spcBef>
                <a:spcPts val="0"/>
              </a:spcBef>
              <a:buNone/>
            </a:pPr>
            <a:r>
              <a:rPr lang="en-US" sz="1600" b="1" dirty="0"/>
              <a:t>   </a:t>
            </a:r>
            <a:r>
              <a:rPr lang="en-US" sz="1600" b="1" dirty="0">
                <a:solidFill>
                  <a:srgbClr val="00B050"/>
                </a:solidFill>
              </a:rPr>
              <a:t>/* Process message type 2 */</a:t>
            </a:r>
          </a:p>
          <a:p>
            <a:pPr marL="0" indent="0">
              <a:spcBef>
                <a:spcPts val="0"/>
              </a:spcBef>
              <a:buNone/>
            </a:pPr>
            <a:r>
              <a:rPr lang="en-US" sz="1600" b="1" dirty="0"/>
              <a:t>  free(message);</a:t>
            </a:r>
          </a:p>
          <a:p>
            <a:pPr marL="0" indent="0">
              <a:spcBef>
                <a:spcPts val="0"/>
              </a:spcBef>
              <a:buNone/>
            </a:pPr>
            <a:r>
              <a:rPr lang="en-US" sz="1600" b="1" dirty="0"/>
              <a:t>}</a:t>
            </a:r>
          </a:p>
        </p:txBody>
      </p:sp>
      <p:sp>
        <p:nvSpPr>
          <p:cNvPr id="4" name="Content Placeholder 2"/>
          <p:cNvSpPr txBox="1">
            <a:spLocks/>
          </p:cNvSpPr>
          <p:nvPr/>
        </p:nvSpPr>
        <p:spPr>
          <a:xfrm>
            <a:off x="4651612" y="1929301"/>
            <a:ext cx="4191000" cy="4373563"/>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D02124"/>
              </a:buClr>
              <a:buFont typeface="Lucida Grande"/>
              <a:buChar char="»"/>
              <a:defRPr sz="2000" kern="1200">
                <a:solidFill>
                  <a:schemeClr val="tx1"/>
                </a:solidFill>
                <a:latin typeface="Arial"/>
                <a:ea typeface="+mn-ea"/>
                <a:cs typeface="Arial"/>
              </a:defRPr>
            </a:lvl1pPr>
            <a:lvl2pPr marL="742950" indent="-285750" algn="l" defTabSz="457200" rtl="0" eaLnBrk="1" latinLnBrk="0" hangingPunct="1">
              <a:spcBef>
                <a:spcPct val="20000"/>
              </a:spcBef>
              <a:buClr>
                <a:srgbClr val="D02124"/>
              </a:buClr>
              <a:buSzPct val="100000"/>
              <a:buFont typeface="Arial"/>
              <a:buChar char="•"/>
              <a:defRPr sz="2000" kern="1200">
                <a:solidFill>
                  <a:schemeClr val="tx1"/>
                </a:solidFill>
                <a:latin typeface="Arial"/>
                <a:ea typeface="+mn-ea"/>
                <a:cs typeface="Arial"/>
              </a:defRPr>
            </a:lvl2pPr>
            <a:lvl3pPr marL="1143000" indent="-228600" algn="l" defTabSz="457200" rtl="0" eaLnBrk="1" latinLnBrk="0" hangingPunct="1">
              <a:spcBef>
                <a:spcPct val="20000"/>
              </a:spcBef>
              <a:buClr>
                <a:srgbClr val="D02124"/>
              </a:buClr>
              <a:buSzPct val="80000"/>
              <a:buFont typeface="Lucida Grande"/>
              <a:buChar char="-"/>
              <a:defRPr sz="2000" kern="1200" baseline="0">
                <a:solidFill>
                  <a:schemeClr val="tx1"/>
                </a:solidFill>
                <a:latin typeface="Arial"/>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0"/>
              </a:spcBef>
              <a:buFont typeface="Lucida Grande"/>
              <a:buNone/>
            </a:pPr>
            <a:r>
              <a:rPr lang="en-US" sz="1600" b="1" dirty="0"/>
              <a:t>char *message;</a:t>
            </a:r>
          </a:p>
          <a:p>
            <a:pPr marL="0" indent="0">
              <a:spcBef>
                <a:spcPts val="0"/>
              </a:spcBef>
              <a:buFont typeface="Lucida Grande"/>
              <a:buNone/>
            </a:pPr>
            <a:r>
              <a:rPr lang="en-US" sz="1600" b="1" dirty="0" err="1"/>
              <a:t>int</a:t>
            </a:r>
            <a:r>
              <a:rPr lang="en-US" sz="1600" b="1" dirty="0"/>
              <a:t> </a:t>
            </a:r>
            <a:r>
              <a:rPr lang="en-US" sz="1600" b="1" dirty="0" err="1"/>
              <a:t>message_type</a:t>
            </a:r>
            <a:r>
              <a:rPr lang="en-US" sz="1600" b="1" dirty="0"/>
              <a:t>;</a:t>
            </a:r>
          </a:p>
          <a:p>
            <a:pPr marL="0" indent="0">
              <a:spcBef>
                <a:spcPts val="0"/>
              </a:spcBef>
              <a:buFont typeface="Lucida Grande"/>
              <a:buNone/>
            </a:pPr>
            <a:r>
              <a:rPr lang="en-US" sz="1600" b="1" dirty="0"/>
              <a:t> </a:t>
            </a:r>
          </a:p>
          <a:p>
            <a:pPr marL="0" indent="0">
              <a:spcBef>
                <a:spcPts val="0"/>
              </a:spcBef>
              <a:buFont typeface="Lucida Grande"/>
              <a:buNone/>
            </a:pPr>
            <a:r>
              <a:rPr lang="en-US" sz="1600" b="1" dirty="0">
                <a:solidFill>
                  <a:srgbClr val="00B050"/>
                </a:solidFill>
              </a:rPr>
              <a:t>/* Initialize message and </a:t>
            </a:r>
            <a:r>
              <a:rPr lang="en-US" sz="1600" b="1" dirty="0" err="1">
                <a:solidFill>
                  <a:srgbClr val="00B050"/>
                </a:solidFill>
              </a:rPr>
              <a:t>message_type</a:t>
            </a:r>
            <a:r>
              <a:rPr lang="en-US" sz="1600" b="1" dirty="0">
                <a:solidFill>
                  <a:srgbClr val="00B050"/>
                </a:solidFill>
              </a:rPr>
              <a:t> */</a:t>
            </a:r>
          </a:p>
          <a:p>
            <a:pPr marL="0" indent="0">
              <a:spcBef>
                <a:spcPts val="0"/>
              </a:spcBef>
              <a:buFont typeface="Lucida Grande"/>
              <a:buNone/>
            </a:pPr>
            <a:r>
              <a:rPr lang="en-US" sz="1600" b="1" dirty="0"/>
              <a:t> </a:t>
            </a:r>
          </a:p>
          <a:p>
            <a:pPr marL="0" indent="0">
              <a:spcBef>
                <a:spcPts val="0"/>
              </a:spcBef>
              <a:buFont typeface="Lucida Grande"/>
              <a:buNone/>
            </a:pPr>
            <a:r>
              <a:rPr lang="en-US" sz="1600" b="1" dirty="0"/>
              <a:t>if (</a:t>
            </a:r>
            <a:r>
              <a:rPr lang="en-US" sz="1600" b="1" dirty="0" err="1"/>
              <a:t>message_type</a:t>
            </a:r>
            <a:r>
              <a:rPr lang="en-US" sz="1600" b="1" dirty="0"/>
              <a:t> == value_1) {</a:t>
            </a:r>
          </a:p>
          <a:p>
            <a:pPr marL="0" indent="0">
              <a:spcBef>
                <a:spcPts val="0"/>
              </a:spcBef>
              <a:buFont typeface="Lucida Grande"/>
              <a:buNone/>
            </a:pPr>
            <a:r>
              <a:rPr lang="en-US" sz="1600" b="1" dirty="0"/>
              <a:t>  </a:t>
            </a:r>
            <a:r>
              <a:rPr lang="en-US" sz="1600" b="1" dirty="0">
                <a:solidFill>
                  <a:srgbClr val="00B050"/>
                </a:solidFill>
              </a:rPr>
              <a:t>/* Process message type 1 */</a:t>
            </a:r>
          </a:p>
          <a:p>
            <a:pPr marL="0" indent="0">
              <a:spcBef>
                <a:spcPts val="0"/>
              </a:spcBef>
              <a:buFont typeface="Lucida Grande"/>
              <a:buNone/>
            </a:pPr>
            <a:r>
              <a:rPr lang="en-US" sz="1600" b="1" dirty="0"/>
              <a:t>  free(message);</a:t>
            </a:r>
          </a:p>
          <a:p>
            <a:pPr marL="0" indent="0">
              <a:spcBef>
                <a:spcPts val="0"/>
              </a:spcBef>
              <a:buFont typeface="Lucida Grande"/>
              <a:buNone/>
            </a:pPr>
            <a:r>
              <a:rPr lang="en-US" sz="1600" b="1" dirty="0"/>
              <a:t>  message = NULL</a:t>
            </a:r>
          </a:p>
          <a:p>
            <a:pPr marL="0" indent="0">
              <a:spcBef>
                <a:spcPts val="0"/>
              </a:spcBef>
              <a:buFont typeface="Lucida Grande"/>
              <a:buNone/>
            </a:pPr>
            <a:r>
              <a:rPr lang="en-US" sz="1600" b="1" dirty="0"/>
              <a:t>}</a:t>
            </a:r>
          </a:p>
          <a:p>
            <a:pPr marL="0" indent="0">
              <a:spcBef>
                <a:spcPts val="0"/>
              </a:spcBef>
              <a:buFont typeface="Lucida Grande"/>
              <a:buNone/>
            </a:pPr>
            <a:r>
              <a:rPr lang="en-US" sz="1600" b="1" dirty="0"/>
              <a:t>/* ...*/</a:t>
            </a:r>
          </a:p>
          <a:p>
            <a:pPr marL="0" indent="0">
              <a:spcBef>
                <a:spcPts val="0"/>
              </a:spcBef>
              <a:buFont typeface="Lucida Grande"/>
              <a:buNone/>
            </a:pPr>
            <a:r>
              <a:rPr lang="en-US" sz="1600" b="1" dirty="0"/>
              <a:t>if (</a:t>
            </a:r>
            <a:r>
              <a:rPr lang="en-US" sz="1600" b="1" dirty="0" err="1"/>
              <a:t>message_type</a:t>
            </a:r>
            <a:r>
              <a:rPr lang="en-US" sz="1600" b="1" dirty="0"/>
              <a:t> == value_2) {</a:t>
            </a:r>
          </a:p>
          <a:p>
            <a:pPr marL="0" indent="0">
              <a:spcBef>
                <a:spcPts val="0"/>
              </a:spcBef>
              <a:buFont typeface="Lucida Grande"/>
              <a:buNone/>
            </a:pPr>
            <a:r>
              <a:rPr lang="en-US" sz="1600" b="1" dirty="0"/>
              <a:t>   </a:t>
            </a:r>
            <a:r>
              <a:rPr lang="en-US" sz="1600" b="1" dirty="0">
                <a:solidFill>
                  <a:srgbClr val="00B050"/>
                </a:solidFill>
              </a:rPr>
              <a:t>/* Process message type 2 */</a:t>
            </a:r>
          </a:p>
          <a:p>
            <a:pPr marL="0" indent="0">
              <a:spcBef>
                <a:spcPts val="0"/>
              </a:spcBef>
              <a:buFont typeface="Lucida Grande"/>
              <a:buNone/>
            </a:pPr>
            <a:r>
              <a:rPr lang="en-US" sz="1600" b="1" dirty="0"/>
              <a:t>  free(message);</a:t>
            </a:r>
          </a:p>
          <a:p>
            <a:pPr marL="0" indent="0">
              <a:spcBef>
                <a:spcPts val="0"/>
              </a:spcBef>
              <a:buFont typeface="Lucida Grande"/>
              <a:buNone/>
            </a:pPr>
            <a:r>
              <a:rPr lang="en-US" sz="1600" b="1" dirty="0"/>
              <a:t>  message = NULL</a:t>
            </a:r>
          </a:p>
          <a:p>
            <a:pPr marL="0" indent="0">
              <a:spcBef>
                <a:spcPts val="0"/>
              </a:spcBef>
              <a:buFont typeface="Lucida Grande"/>
              <a:buNone/>
            </a:pPr>
            <a:r>
              <a:rPr lang="en-US" sz="1600" b="1" dirty="0"/>
              <a:t>}</a:t>
            </a:r>
          </a:p>
        </p:txBody>
      </p:sp>
      <p:sp>
        <p:nvSpPr>
          <p:cNvPr id="5" name="TextBox 4"/>
          <p:cNvSpPr txBox="1"/>
          <p:nvPr/>
        </p:nvSpPr>
        <p:spPr>
          <a:xfrm>
            <a:off x="1251018" y="1533811"/>
            <a:ext cx="1172116" cy="369332"/>
          </a:xfrm>
          <a:prstGeom prst="rect">
            <a:avLst/>
          </a:prstGeom>
          <a:noFill/>
        </p:spPr>
        <p:txBody>
          <a:bodyPr wrap="none" rtlCol="0">
            <a:spAutoFit/>
          </a:bodyPr>
          <a:lstStyle/>
          <a:p>
            <a:r>
              <a:rPr lang="en-US" b="1" dirty="0">
                <a:solidFill>
                  <a:srgbClr val="C00000"/>
                </a:solidFill>
              </a:rPr>
              <a:t>Incorrect</a:t>
            </a:r>
          </a:p>
        </p:txBody>
      </p:sp>
      <p:sp>
        <p:nvSpPr>
          <p:cNvPr id="6" name="TextBox 5"/>
          <p:cNvSpPr txBox="1"/>
          <p:nvPr/>
        </p:nvSpPr>
        <p:spPr>
          <a:xfrm>
            <a:off x="5943600" y="1521301"/>
            <a:ext cx="1005403" cy="369332"/>
          </a:xfrm>
          <a:prstGeom prst="rect">
            <a:avLst/>
          </a:prstGeom>
          <a:noFill/>
        </p:spPr>
        <p:txBody>
          <a:bodyPr wrap="none" rtlCol="0">
            <a:spAutoFit/>
          </a:bodyPr>
          <a:lstStyle/>
          <a:p>
            <a:r>
              <a:rPr lang="en-US" b="1" dirty="0">
                <a:solidFill>
                  <a:srgbClr val="00B050"/>
                </a:solidFill>
              </a:rPr>
              <a:t>Correct</a:t>
            </a:r>
          </a:p>
        </p:txBody>
      </p:sp>
      <p:cxnSp>
        <p:nvCxnSpPr>
          <p:cNvPr id="7" name="Straight Connector 6"/>
          <p:cNvCxnSpPr/>
          <p:nvPr/>
        </p:nvCxnSpPr>
        <p:spPr>
          <a:xfrm>
            <a:off x="4572000" y="1718477"/>
            <a:ext cx="0" cy="4545719"/>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9576922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47"/>
            <a:ext cx="8229600" cy="954107"/>
          </a:xfrm>
        </p:spPr>
        <p:txBody>
          <a:bodyPr/>
          <a:lstStyle/>
          <a:p>
            <a:r>
              <a:rPr lang="en-US" dirty="0"/>
              <a:t>Use null pointers where possible – C++</a:t>
            </a:r>
          </a:p>
        </p:txBody>
      </p:sp>
      <p:sp>
        <p:nvSpPr>
          <p:cNvPr id="3" name="Content Placeholder 2"/>
          <p:cNvSpPr>
            <a:spLocks noGrp="1"/>
          </p:cNvSpPr>
          <p:nvPr>
            <p:ph idx="1"/>
          </p:nvPr>
        </p:nvSpPr>
        <p:spPr>
          <a:xfrm>
            <a:off x="13648" y="1898595"/>
            <a:ext cx="4688006" cy="4373563"/>
          </a:xfrm>
        </p:spPr>
        <p:txBody>
          <a:bodyPr>
            <a:noAutofit/>
          </a:bodyPr>
          <a:lstStyle/>
          <a:p>
            <a:pPr marL="0" indent="0">
              <a:spcBef>
                <a:spcPts val="0"/>
              </a:spcBef>
              <a:buNone/>
            </a:pPr>
            <a:r>
              <a:rPr lang="en-US" sz="1400" b="1" dirty="0"/>
              <a:t>void f(</a:t>
            </a:r>
            <a:r>
              <a:rPr lang="en-US" sz="1400" b="1" dirty="0" err="1"/>
              <a:t>int</a:t>
            </a:r>
            <a:r>
              <a:rPr lang="en-US" sz="1400" b="1" dirty="0"/>
              <a:t> </a:t>
            </a:r>
            <a:r>
              <a:rPr lang="en-US" sz="1400" b="1" dirty="0" err="1"/>
              <a:t>message_type</a:t>
            </a:r>
            <a:r>
              <a:rPr lang="en-US" sz="1400" b="1" dirty="0"/>
              <a:t>, </a:t>
            </a:r>
            <a:r>
              <a:rPr lang="en-US" sz="1400" b="1" dirty="0" err="1"/>
              <a:t>std</a:t>
            </a:r>
            <a:r>
              <a:rPr lang="en-US" sz="1400" b="1" dirty="0"/>
              <a:t>::</a:t>
            </a:r>
            <a:r>
              <a:rPr lang="en-US" sz="1400" b="1" dirty="0" err="1"/>
              <a:t>size_t</a:t>
            </a:r>
            <a:r>
              <a:rPr lang="en-US" sz="1400" b="1" dirty="0"/>
              <a:t> </a:t>
            </a:r>
            <a:r>
              <a:rPr lang="en-US" sz="1400" b="1" dirty="0" err="1"/>
              <a:t>message_size</a:t>
            </a:r>
            <a:r>
              <a:rPr lang="en-US" sz="1400" b="1" dirty="0"/>
              <a:t>) </a:t>
            </a:r>
          </a:p>
          <a:p>
            <a:pPr marL="0" indent="0">
              <a:spcBef>
                <a:spcPts val="0"/>
              </a:spcBef>
              <a:buNone/>
            </a:pPr>
            <a:r>
              <a:rPr lang="en-US" sz="1400" b="1" dirty="0"/>
              <a:t>{</a:t>
            </a:r>
          </a:p>
          <a:p>
            <a:pPr marL="0" indent="0">
              <a:spcBef>
                <a:spcPts val="0"/>
              </a:spcBef>
              <a:buNone/>
            </a:pPr>
            <a:r>
              <a:rPr lang="en-US" sz="1400" b="1" dirty="0"/>
              <a:t>  char *message = </a:t>
            </a:r>
            <a:r>
              <a:rPr lang="en-US" sz="1400" b="1" dirty="0" err="1"/>
              <a:t>std</a:t>
            </a:r>
            <a:r>
              <a:rPr lang="en-US" sz="1400" b="1" dirty="0"/>
              <a:t>::</a:t>
            </a:r>
            <a:r>
              <a:rPr lang="en-US" sz="1400" b="1" dirty="0" err="1"/>
              <a:t>malloc</a:t>
            </a:r>
            <a:r>
              <a:rPr lang="en-US" sz="1400" b="1" dirty="0"/>
              <a:t>(</a:t>
            </a:r>
            <a:r>
              <a:rPr lang="en-US" sz="1400" b="1" dirty="0" err="1"/>
              <a:t>message_size</a:t>
            </a:r>
            <a:r>
              <a:rPr lang="en-US" sz="1400" b="1" dirty="0"/>
              <a:t>);</a:t>
            </a:r>
          </a:p>
          <a:p>
            <a:pPr marL="0" indent="0">
              <a:spcBef>
                <a:spcPts val="0"/>
              </a:spcBef>
              <a:buNone/>
            </a:pPr>
            <a:r>
              <a:rPr lang="en-US" sz="1400" b="1" dirty="0"/>
              <a:t> </a:t>
            </a:r>
          </a:p>
          <a:p>
            <a:pPr marL="0" indent="0">
              <a:spcBef>
                <a:spcPts val="0"/>
              </a:spcBef>
              <a:buNone/>
            </a:pPr>
            <a:r>
              <a:rPr lang="en-US" sz="1400" b="1" dirty="0"/>
              <a:t> </a:t>
            </a:r>
            <a:r>
              <a:rPr lang="en-US" sz="1400" b="1" dirty="0">
                <a:solidFill>
                  <a:srgbClr val="00B050"/>
                </a:solidFill>
              </a:rPr>
              <a:t> // initialize message</a:t>
            </a:r>
          </a:p>
          <a:p>
            <a:pPr marL="0" indent="0">
              <a:spcBef>
                <a:spcPts val="0"/>
              </a:spcBef>
              <a:buNone/>
            </a:pPr>
            <a:r>
              <a:rPr lang="en-US" sz="1400" b="1" dirty="0"/>
              <a:t> </a:t>
            </a:r>
          </a:p>
          <a:p>
            <a:pPr marL="0" indent="0">
              <a:spcBef>
                <a:spcPts val="0"/>
              </a:spcBef>
              <a:buNone/>
            </a:pPr>
            <a:r>
              <a:rPr lang="en-US" sz="1400" b="1" dirty="0"/>
              <a:t>  if (</a:t>
            </a:r>
            <a:r>
              <a:rPr lang="en-US" sz="1400" b="1" dirty="0" err="1"/>
              <a:t>message_type</a:t>
            </a:r>
            <a:r>
              <a:rPr lang="en-US" sz="1400" b="1" dirty="0"/>
              <a:t> == value_1) {</a:t>
            </a:r>
          </a:p>
          <a:p>
            <a:pPr marL="0" indent="0">
              <a:spcBef>
                <a:spcPts val="0"/>
              </a:spcBef>
              <a:buNone/>
            </a:pPr>
            <a:r>
              <a:rPr lang="en-US" sz="1400" b="1" dirty="0"/>
              <a:t>   </a:t>
            </a:r>
            <a:r>
              <a:rPr lang="en-US" sz="1400" b="1" dirty="0">
                <a:solidFill>
                  <a:srgbClr val="00B050"/>
                </a:solidFill>
              </a:rPr>
              <a:t> // Process message type 1</a:t>
            </a:r>
          </a:p>
          <a:p>
            <a:pPr marL="0" indent="0">
              <a:spcBef>
                <a:spcPts val="0"/>
              </a:spcBef>
              <a:buNone/>
            </a:pPr>
            <a:r>
              <a:rPr lang="en-US" sz="1400" b="1" dirty="0"/>
              <a:t>    </a:t>
            </a:r>
            <a:r>
              <a:rPr lang="en-US" sz="1400" b="1" dirty="0" err="1"/>
              <a:t>std</a:t>
            </a:r>
            <a:r>
              <a:rPr lang="en-US" sz="1400" b="1" dirty="0"/>
              <a:t>::free(message);</a:t>
            </a:r>
          </a:p>
          <a:p>
            <a:pPr marL="0" indent="0">
              <a:spcBef>
                <a:spcPts val="0"/>
              </a:spcBef>
              <a:buNone/>
            </a:pPr>
            <a:r>
              <a:rPr lang="en-US" sz="1400" b="1" dirty="0"/>
              <a:t>  }</a:t>
            </a:r>
          </a:p>
          <a:p>
            <a:pPr marL="0" indent="0">
              <a:spcBef>
                <a:spcPts val="0"/>
              </a:spcBef>
              <a:buNone/>
            </a:pPr>
            <a:r>
              <a:rPr lang="en-US" sz="1400" b="1" dirty="0"/>
              <a:t> </a:t>
            </a:r>
          </a:p>
          <a:p>
            <a:pPr marL="0" indent="0">
              <a:spcBef>
                <a:spcPts val="0"/>
              </a:spcBef>
              <a:buNone/>
            </a:pPr>
            <a:r>
              <a:rPr lang="en-US" sz="1400" b="1" dirty="0"/>
              <a:t>  // ...</a:t>
            </a:r>
          </a:p>
          <a:p>
            <a:pPr marL="0" indent="0">
              <a:spcBef>
                <a:spcPts val="0"/>
              </a:spcBef>
              <a:buNone/>
            </a:pPr>
            <a:r>
              <a:rPr lang="en-US" sz="1400" b="1" dirty="0"/>
              <a:t>  if (</a:t>
            </a:r>
            <a:r>
              <a:rPr lang="en-US" sz="1400" b="1" dirty="0" err="1"/>
              <a:t>message_type</a:t>
            </a:r>
            <a:r>
              <a:rPr lang="en-US" sz="1400" b="1" dirty="0"/>
              <a:t> == value_2) {</a:t>
            </a:r>
          </a:p>
          <a:p>
            <a:pPr marL="0" indent="0">
              <a:spcBef>
                <a:spcPts val="0"/>
              </a:spcBef>
              <a:buNone/>
            </a:pPr>
            <a:r>
              <a:rPr lang="en-US" sz="1400" b="1" dirty="0"/>
              <a:t>   </a:t>
            </a:r>
            <a:r>
              <a:rPr lang="en-US" sz="1400" b="1" dirty="0">
                <a:solidFill>
                  <a:srgbClr val="00B050"/>
                </a:solidFill>
              </a:rPr>
              <a:t> // Process message type 2</a:t>
            </a:r>
          </a:p>
          <a:p>
            <a:pPr marL="0" indent="0">
              <a:spcBef>
                <a:spcPts val="0"/>
              </a:spcBef>
              <a:buNone/>
            </a:pPr>
            <a:r>
              <a:rPr lang="en-US" sz="1400" b="1" dirty="0"/>
              <a:t>    </a:t>
            </a:r>
            <a:r>
              <a:rPr lang="en-US" sz="1400" b="1" dirty="0" err="1"/>
              <a:t>std</a:t>
            </a:r>
            <a:r>
              <a:rPr lang="en-US" sz="1400" b="1" dirty="0"/>
              <a:t>::free(message);  </a:t>
            </a:r>
            <a:r>
              <a:rPr lang="en-US" sz="1400" b="1" dirty="0">
                <a:solidFill>
                  <a:srgbClr val="00B050"/>
                </a:solidFill>
              </a:rPr>
              <a:t> // potential double-free</a:t>
            </a:r>
          </a:p>
          <a:p>
            <a:pPr marL="0" indent="0">
              <a:spcBef>
                <a:spcPts val="0"/>
              </a:spcBef>
              <a:buNone/>
            </a:pPr>
            <a:r>
              <a:rPr lang="en-US" sz="1400" b="1" dirty="0"/>
              <a:t>  }</a:t>
            </a:r>
          </a:p>
          <a:p>
            <a:pPr marL="0" indent="0">
              <a:spcBef>
                <a:spcPts val="0"/>
              </a:spcBef>
              <a:buNone/>
            </a:pPr>
            <a:r>
              <a:rPr lang="en-US" sz="1400" b="1" dirty="0"/>
              <a:t>}</a:t>
            </a:r>
          </a:p>
        </p:txBody>
      </p:sp>
      <p:sp>
        <p:nvSpPr>
          <p:cNvPr id="4" name="Content Placeholder 2"/>
          <p:cNvSpPr txBox="1">
            <a:spLocks/>
          </p:cNvSpPr>
          <p:nvPr/>
        </p:nvSpPr>
        <p:spPr>
          <a:xfrm>
            <a:off x="4572000" y="1890633"/>
            <a:ext cx="4572000" cy="4373563"/>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D02124"/>
              </a:buClr>
              <a:buFont typeface="Lucida Grande"/>
              <a:buChar char="»"/>
              <a:defRPr sz="2000" kern="1200">
                <a:solidFill>
                  <a:schemeClr val="tx1"/>
                </a:solidFill>
                <a:latin typeface="Arial"/>
                <a:ea typeface="+mn-ea"/>
                <a:cs typeface="Arial"/>
              </a:defRPr>
            </a:lvl1pPr>
            <a:lvl2pPr marL="742950" indent="-285750" algn="l" defTabSz="457200" rtl="0" eaLnBrk="1" latinLnBrk="0" hangingPunct="1">
              <a:spcBef>
                <a:spcPct val="20000"/>
              </a:spcBef>
              <a:buClr>
                <a:srgbClr val="D02124"/>
              </a:buClr>
              <a:buSzPct val="100000"/>
              <a:buFont typeface="Arial"/>
              <a:buChar char="•"/>
              <a:defRPr sz="2000" kern="1200">
                <a:solidFill>
                  <a:schemeClr val="tx1"/>
                </a:solidFill>
                <a:latin typeface="Arial"/>
                <a:ea typeface="+mn-ea"/>
                <a:cs typeface="Arial"/>
              </a:defRPr>
            </a:lvl2pPr>
            <a:lvl3pPr marL="1143000" indent="-228600" algn="l" defTabSz="457200" rtl="0" eaLnBrk="1" latinLnBrk="0" hangingPunct="1">
              <a:spcBef>
                <a:spcPct val="20000"/>
              </a:spcBef>
              <a:buClr>
                <a:srgbClr val="D02124"/>
              </a:buClr>
              <a:buSzPct val="80000"/>
              <a:buFont typeface="Lucida Grande"/>
              <a:buChar char="-"/>
              <a:defRPr sz="2000" kern="1200" baseline="0">
                <a:solidFill>
                  <a:schemeClr val="tx1"/>
                </a:solidFill>
                <a:latin typeface="Arial"/>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0"/>
              </a:spcBef>
              <a:buNone/>
            </a:pPr>
            <a:r>
              <a:rPr lang="en-US" sz="1400" b="1" dirty="0"/>
              <a:t>void f(</a:t>
            </a:r>
            <a:r>
              <a:rPr lang="en-US" sz="1400" b="1" dirty="0" err="1"/>
              <a:t>int</a:t>
            </a:r>
            <a:r>
              <a:rPr lang="en-US" sz="1400" b="1" dirty="0"/>
              <a:t> </a:t>
            </a:r>
            <a:r>
              <a:rPr lang="en-US" sz="1400" b="1" dirty="0" err="1"/>
              <a:t>message_type</a:t>
            </a:r>
            <a:r>
              <a:rPr lang="en-US" sz="1400" b="1" dirty="0"/>
              <a:t>, </a:t>
            </a:r>
            <a:r>
              <a:rPr lang="en-US" sz="1400" b="1" dirty="0" err="1"/>
              <a:t>std</a:t>
            </a:r>
            <a:r>
              <a:rPr lang="en-US" sz="1400" b="1" dirty="0"/>
              <a:t>::</a:t>
            </a:r>
            <a:r>
              <a:rPr lang="en-US" sz="1400" b="1" dirty="0" err="1"/>
              <a:t>size_t</a:t>
            </a:r>
            <a:r>
              <a:rPr lang="en-US" sz="1400" b="1" dirty="0"/>
              <a:t> </a:t>
            </a:r>
            <a:r>
              <a:rPr lang="en-US" sz="1400" b="1" dirty="0" err="1"/>
              <a:t>message_size</a:t>
            </a:r>
            <a:r>
              <a:rPr lang="en-US" sz="1400" b="1" dirty="0"/>
              <a:t>) {</a:t>
            </a:r>
          </a:p>
          <a:p>
            <a:pPr marL="0" indent="0">
              <a:spcBef>
                <a:spcPts val="0"/>
              </a:spcBef>
              <a:buNone/>
            </a:pPr>
            <a:r>
              <a:rPr lang="en-US" sz="1400" b="1" dirty="0"/>
              <a:t>  char *message = </a:t>
            </a:r>
            <a:r>
              <a:rPr lang="en-US" sz="1400" b="1" dirty="0" err="1"/>
              <a:t>std</a:t>
            </a:r>
            <a:r>
              <a:rPr lang="en-US" sz="1400" b="1" dirty="0"/>
              <a:t>::</a:t>
            </a:r>
            <a:r>
              <a:rPr lang="en-US" sz="1400" b="1" dirty="0" err="1"/>
              <a:t>malloc</a:t>
            </a:r>
            <a:r>
              <a:rPr lang="en-US" sz="1400" b="1" dirty="0"/>
              <a:t>(</a:t>
            </a:r>
            <a:r>
              <a:rPr lang="en-US" sz="1400" b="1" dirty="0" err="1"/>
              <a:t>message_size</a:t>
            </a:r>
            <a:r>
              <a:rPr lang="en-US" sz="1400" b="1" dirty="0"/>
              <a:t>);</a:t>
            </a:r>
          </a:p>
          <a:p>
            <a:pPr marL="0" indent="0">
              <a:spcBef>
                <a:spcPts val="0"/>
              </a:spcBef>
              <a:buNone/>
            </a:pPr>
            <a:r>
              <a:rPr lang="en-US" sz="1400" b="1" dirty="0"/>
              <a:t> </a:t>
            </a:r>
          </a:p>
          <a:p>
            <a:pPr marL="0" indent="0">
              <a:spcBef>
                <a:spcPts val="0"/>
              </a:spcBef>
              <a:buNone/>
            </a:pPr>
            <a:r>
              <a:rPr lang="en-US" sz="1400" b="1" dirty="0"/>
              <a:t>  </a:t>
            </a:r>
            <a:r>
              <a:rPr lang="en-US" sz="1400" b="1" dirty="0">
                <a:solidFill>
                  <a:srgbClr val="00B050"/>
                </a:solidFill>
              </a:rPr>
              <a:t>// initialize message</a:t>
            </a:r>
          </a:p>
          <a:p>
            <a:pPr marL="0" indent="0">
              <a:spcBef>
                <a:spcPts val="0"/>
              </a:spcBef>
              <a:buNone/>
            </a:pPr>
            <a:r>
              <a:rPr lang="en-US" sz="1400" b="1" dirty="0"/>
              <a:t> </a:t>
            </a:r>
          </a:p>
          <a:p>
            <a:pPr marL="0" indent="0">
              <a:spcBef>
                <a:spcPts val="0"/>
              </a:spcBef>
              <a:buNone/>
            </a:pPr>
            <a:r>
              <a:rPr lang="en-US" sz="1400" b="1" dirty="0"/>
              <a:t>  if (</a:t>
            </a:r>
            <a:r>
              <a:rPr lang="en-US" sz="1400" b="1" dirty="0" err="1"/>
              <a:t>message_type</a:t>
            </a:r>
            <a:r>
              <a:rPr lang="en-US" sz="1400" b="1" dirty="0"/>
              <a:t> == value_1) {</a:t>
            </a:r>
          </a:p>
          <a:p>
            <a:pPr marL="0" indent="0">
              <a:spcBef>
                <a:spcPts val="0"/>
              </a:spcBef>
              <a:buNone/>
            </a:pPr>
            <a:r>
              <a:rPr lang="en-US" sz="1400" b="1" dirty="0"/>
              <a:t>    </a:t>
            </a:r>
            <a:r>
              <a:rPr lang="en-US" sz="1400" b="1" dirty="0">
                <a:solidFill>
                  <a:srgbClr val="00B050"/>
                </a:solidFill>
              </a:rPr>
              <a:t>// Process message type 1</a:t>
            </a:r>
          </a:p>
          <a:p>
            <a:pPr marL="0" indent="0">
              <a:spcBef>
                <a:spcPts val="0"/>
              </a:spcBef>
              <a:buNone/>
            </a:pPr>
            <a:r>
              <a:rPr lang="en-US" sz="1400" b="1" dirty="0"/>
              <a:t>    </a:t>
            </a:r>
            <a:r>
              <a:rPr lang="en-US" sz="1400" b="1" dirty="0" err="1"/>
              <a:t>std</a:t>
            </a:r>
            <a:r>
              <a:rPr lang="en-US" sz="1400" b="1" dirty="0"/>
              <a:t>::free(message);</a:t>
            </a:r>
          </a:p>
          <a:p>
            <a:pPr marL="0" indent="0">
              <a:spcBef>
                <a:spcPts val="0"/>
              </a:spcBef>
              <a:buNone/>
            </a:pPr>
            <a:r>
              <a:rPr lang="en-US" sz="1400" b="1" dirty="0"/>
              <a:t>    message = NULL;</a:t>
            </a:r>
          </a:p>
          <a:p>
            <a:pPr marL="0" indent="0">
              <a:spcBef>
                <a:spcPts val="0"/>
              </a:spcBef>
              <a:buNone/>
            </a:pPr>
            <a:r>
              <a:rPr lang="en-US" sz="1400" b="1" dirty="0"/>
              <a:t>  }</a:t>
            </a:r>
          </a:p>
          <a:p>
            <a:pPr marL="0" indent="0">
              <a:spcBef>
                <a:spcPts val="0"/>
              </a:spcBef>
              <a:buNone/>
            </a:pPr>
            <a:r>
              <a:rPr lang="en-US" sz="1400" b="1" dirty="0"/>
              <a:t> </a:t>
            </a:r>
          </a:p>
          <a:p>
            <a:pPr marL="0" indent="0">
              <a:spcBef>
                <a:spcPts val="0"/>
              </a:spcBef>
              <a:buNone/>
            </a:pPr>
            <a:r>
              <a:rPr lang="en-US" sz="1400" b="1" dirty="0"/>
              <a:t>  // ...</a:t>
            </a:r>
          </a:p>
          <a:p>
            <a:pPr marL="0" indent="0">
              <a:spcBef>
                <a:spcPts val="0"/>
              </a:spcBef>
              <a:buNone/>
            </a:pPr>
            <a:r>
              <a:rPr lang="en-US" sz="1400" b="1" dirty="0"/>
              <a:t>  if (</a:t>
            </a:r>
            <a:r>
              <a:rPr lang="en-US" sz="1400" b="1" dirty="0" err="1"/>
              <a:t>message_type</a:t>
            </a:r>
            <a:r>
              <a:rPr lang="en-US" sz="1400" b="1" dirty="0"/>
              <a:t> == value_2) {</a:t>
            </a:r>
          </a:p>
          <a:p>
            <a:pPr marL="0" indent="0">
              <a:spcBef>
                <a:spcPts val="0"/>
              </a:spcBef>
              <a:buNone/>
            </a:pPr>
            <a:r>
              <a:rPr lang="en-US" sz="1400" b="1" dirty="0"/>
              <a:t>    </a:t>
            </a:r>
            <a:r>
              <a:rPr lang="en-US" sz="1400" b="1" dirty="0">
                <a:solidFill>
                  <a:srgbClr val="00B050"/>
                </a:solidFill>
              </a:rPr>
              <a:t>// Process message type 2</a:t>
            </a:r>
          </a:p>
          <a:p>
            <a:pPr marL="0" indent="0">
              <a:spcBef>
                <a:spcPts val="0"/>
              </a:spcBef>
              <a:buNone/>
            </a:pPr>
            <a:r>
              <a:rPr lang="en-US" sz="1400" b="1" dirty="0"/>
              <a:t>    </a:t>
            </a:r>
            <a:r>
              <a:rPr lang="en-US" sz="1400" b="1" dirty="0" err="1"/>
              <a:t>std</a:t>
            </a:r>
            <a:r>
              <a:rPr lang="en-US" sz="1400" b="1" dirty="0"/>
              <a:t>::free(message);</a:t>
            </a:r>
          </a:p>
          <a:p>
            <a:pPr marL="0" indent="0">
              <a:spcBef>
                <a:spcPts val="0"/>
              </a:spcBef>
              <a:buNone/>
            </a:pPr>
            <a:r>
              <a:rPr lang="en-US" sz="1400" b="1" dirty="0"/>
              <a:t>    message = NULL;</a:t>
            </a:r>
          </a:p>
          <a:p>
            <a:pPr marL="0" indent="0">
              <a:spcBef>
                <a:spcPts val="0"/>
              </a:spcBef>
              <a:buNone/>
            </a:pPr>
            <a:r>
              <a:rPr lang="en-US" sz="1400" b="1" dirty="0"/>
              <a:t>  }</a:t>
            </a:r>
          </a:p>
          <a:p>
            <a:pPr marL="0" indent="0">
              <a:spcBef>
                <a:spcPts val="0"/>
              </a:spcBef>
              <a:buNone/>
            </a:pPr>
            <a:r>
              <a:rPr lang="en-US" sz="1400" b="1" dirty="0"/>
              <a:t>}</a:t>
            </a:r>
          </a:p>
          <a:p>
            <a:pPr marL="0" indent="0">
              <a:spcBef>
                <a:spcPts val="0"/>
              </a:spcBef>
              <a:buNone/>
            </a:pPr>
            <a:endParaRPr lang="en-US" sz="1400" b="1" dirty="0"/>
          </a:p>
        </p:txBody>
      </p:sp>
      <p:sp>
        <p:nvSpPr>
          <p:cNvPr id="5" name="TextBox 4"/>
          <p:cNvSpPr txBox="1"/>
          <p:nvPr/>
        </p:nvSpPr>
        <p:spPr>
          <a:xfrm>
            <a:off x="1251018" y="1533811"/>
            <a:ext cx="1172116" cy="369332"/>
          </a:xfrm>
          <a:prstGeom prst="rect">
            <a:avLst/>
          </a:prstGeom>
          <a:noFill/>
        </p:spPr>
        <p:txBody>
          <a:bodyPr wrap="none" rtlCol="0">
            <a:spAutoFit/>
          </a:bodyPr>
          <a:lstStyle/>
          <a:p>
            <a:r>
              <a:rPr lang="en-US" b="1" dirty="0">
                <a:solidFill>
                  <a:srgbClr val="C00000"/>
                </a:solidFill>
              </a:rPr>
              <a:t>Incorrect</a:t>
            </a:r>
          </a:p>
        </p:txBody>
      </p:sp>
      <p:sp>
        <p:nvSpPr>
          <p:cNvPr id="6" name="TextBox 5"/>
          <p:cNvSpPr txBox="1"/>
          <p:nvPr/>
        </p:nvSpPr>
        <p:spPr>
          <a:xfrm>
            <a:off x="5943600" y="1521301"/>
            <a:ext cx="1005403" cy="369332"/>
          </a:xfrm>
          <a:prstGeom prst="rect">
            <a:avLst/>
          </a:prstGeom>
          <a:noFill/>
        </p:spPr>
        <p:txBody>
          <a:bodyPr wrap="none" rtlCol="0">
            <a:spAutoFit/>
          </a:bodyPr>
          <a:lstStyle/>
          <a:p>
            <a:r>
              <a:rPr lang="en-US" b="1" dirty="0">
                <a:solidFill>
                  <a:srgbClr val="00B050"/>
                </a:solidFill>
              </a:rPr>
              <a:t>Correct</a:t>
            </a:r>
          </a:p>
        </p:txBody>
      </p:sp>
      <p:cxnSp>
        <p:nvCxnSpPr>
          <p:cNvPr id="8" name="Straight Connector 7"/>
          <p:cNvCxnSpPr/>
          <p:nvPr/>
        </p:nvCxnSpPr>
        <p:spPr>
          <a:xfrm>
            <a:off x="4572000" y="1718477"/>
            <a:ext cx="0" cy="4545719"/>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9486277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28600"/>
            <a:ext cx="8229600" cy="954107"/>
          </a:xfrm>
        </p:spPr>
        <p:txBody>
          <a:bodyPr/>
          <a:lstStyle/>
          <a:p>
            <a:r>
              <a:rPr lang="en-US" dirty="0"/>
              <a:t>Allocate and Free Memory in the same module – C </a:t>
            </a:r>
          </a:p>
        </p:txBody>
      </p:sp>
      <p:sp>
        <p:nvSpPr>
          <p:cNvPr id="3" name="Content Placeholder 2"/>
          <p:cNvSpPr>
            <a:spLocks noGrp="1"/>
          </p:cNvSpPr>
          <p:nvPr>
            <p:ph idx="1"/>
          </p:nvPr>
        </p:nvSpPr>
        <p:spPr>
          <a:xfrm>
            <a:off x="653955" y="1447800"/>
            <a:ext cx="4191000" cy="5029200"/>
          </a:xfrm>
        </p:spPr>
        <p:txBody>
          <a:bodyPr>
            <a:normAutofit/>
          </a:bodyPr>
          <a:lstStyle/>
          <a:p>
            <a:pPr marL="0" indent="0">
              <a:spcBef>
                <a:spcPts val="0"/>
              </a:spcBef>
              <a:buNone/>
            </a:pPr>
            <a:r>
              <a:rPr lang="en-US" sz="1200" b="1" dirty="0" err="1"/>
              <a:t>enum</a:t>
            </a:r>
            <a:r>
              <a:rPr lang="en-US" sz="1200" b="1" dirty="0"/>
              <a:t> { MIN_SIZE_ALLOWED = 32 };</a:t>
            </a:r>
          </a:p>
          <a:p>
            <a:pPr marL="0" indent="0">
              <a:spcBef>
                <a:spcPts val="0"/>
              </a:spcBef>
              <a:buNone/>
            </a:pPr>
            <a:r>
              <a:rPr lang="en-US" sz="1200" b="1" dirty="0"/>
              <a:t> </a:t>
            </a:r>
          </a:p>
          <a:p>
            <a:pPr marL="0" indent="0">
              <a:spcBef>
                <a:spcPts val="0"/>
              </a:spcBef>
              <a:buNone/>
            </a:pPr>
            <a:r>
              <a:rPr lang="en-US" sz="1200" b="1" dirty="0" err="1"/>
              <a:t>int</a:t>
            </a:r>
            <a:r>
              <a:rPr lang="en-US" sz="1200" b="1" dirty="0"/>
              <a:t> </a:t>
            </a:r>
            <a:r>
              <a:rPr lang="en-US" sz="1200" b="1" dirty="0" err="1"/>
              <a:t>verify_size</a:t>
            </a:r>
            <a:r>
              <a:rPr lang="en-US" sz="1200" b="1" dirty="0"/>
              <a:t>(char *list, </a:t>
            </a:r>
            <a:r>
              <a:rPr lang="en-US" sz="1200" b="1" dirty="0" err="1"/>
              <a:t>size_t</a:t>
            </a:r>
            <a:r>
              <a:rPr lang="en-US" sz="1200" b="1" dirty="0"/>
              <a:t> size) {</a:t>
            </a:r>
          </a:p>
          <a:p>
            <a:pPr marL="0" indent="0">
              <a:spcBef>
                <a:spcPts val="0"/>
              </a:spcBef>
              <a:buNone/>
            </a:pPr>
            <a:r>
              <a:rPr lang="en-US" sz="1200" b="1" dirty="0"/>
              <a:t>  if (size &lt; MIN_SIZE_ALLOWED) {</a:t>
            </a:r>
          </a:p>
          <a:p>
            <a:pPr marL="0" indent="0">
              <a:spcBef>
                <a:spcPts val="0"/>
              </a:spcBef>
              <a:buNone/>
            </a:pPr>
            <a:r>
              <a:rPr lang="en-US" sz="1200" b="1" dirty="0"/>
              <a:t>   </a:t>
            </a:r>
            <a:r>
              <a:rPr lang="en-US" sz="1200" b="1" dirty="0">
                <a:solidFill>
                  <a:srgbClr val="00B050"/>
                </a:solidFill>
              </a:rPr>
              <a:t> /* Handle error condition */</a:t>
            </a:r>
          </a:p>
          <a:p>
            <a:pPr marL="0" indent="0">
              <a:spcBef>
                <a:spcPts val="0"/>
              </a:spcBef>
              <a:buNone/>
            </a:pPr>
            <a:r>
              <a:rPr lang="en-US" sz="1200" b="1" dirty="0"/>
              <a:t>    </a:t>
            </a:r>
            <a:r>
              <a:rPr lang="en-US" sz="1200" b="1" dirty="0">
                <a:solidFill>
                  <a:srgbClr val="C00000"/>
                </a:solidFill>
              </a:rPr>
              <a:t>free</a:t>
            </a:r>
            <a:r>
              <a:rPr lang="en-US" sz="1200" b="1" dirty="0"/>
              <a:t>(list);</a:t>
            </a:r>
          </a:p>
          <a:p>
            <a:pPr marL="0" indent="0">
              <a:spcBef>
                <a:spcPts val="0"/>
              </a:spcBef>
              <a:buNone/>
            </a:pPr>
            <a:r>
              <a:rPr lang="en-US" sz="1200" b="1" dirty="0"/>
              <a:t>    return -1;</a:t>
            </a:r>
          </a:p>
          <a:p>
            <a:pPr marL="0" indent="0">
              <a:spcBef>
                <a:spcPts val="0"/>
              </a:spcBef>
              <a:buNone/>
            </a:pPr>
            <a:r>
              <a:rPr lang="en-US" sz="1200" b="1" dirty="0"/>
              <a:t>  }</a:t>
            </a:r>
          </a:p>
          <a:p>
            <a:pPr marL="0" indent="0">
              <a:spcBef>
                <a:spcPts val="0"/>
              </a:spcBef>
              <a:buNone/>
            </a:pPr>
            <a:r>
              <a:rPr lang="en-US" sz="1200" b="1" dirty="0"/>
              <a:t>  return 0;</a:t>
            </a:r>
          </a:p>
          <a:p>
            <a:pPr marL="0" indent="0">
              <a:spcBef>
                <a:spcPts val="0"/>
              </a:spcBef>
              <a:buNone/>
            </a:pPr>
            <a:r>
              <a:rPr lang="en-US" sz="1200" b="1" dirty="0"/>
              <a:t>}</a:t>
            </a:r>
          </a:p>
          <a:p>
            <a:pPr marL="0" indent="0">
              <a:buNone/>
            </a:pPr>
            <a:r>
              <a:rPr lang="en-US" sz="1200" b="1" dirty="0"/>
              <a:t> </a:t>
            </a:r>
          </a:p>
          <a:p>
            <a:pPr marL="0" indent="0">
              <a:buNone/>
            </a:pPr>
            <a:r>
              <a:rPr lang="en-US" sz="1200" b="1" dirty="0"/>
              <a:t>void </a:t>
            </a:r>
            <a:r>
              <a:rPr lang="en-US" sz="1200" b="1" dirty="0" err="1"/>
              <a:t>process_list</a:t>
            </a:r>
            <a:r>
              <a:rPr lang="en-US" sz="1200" b="1" dirty="0"/>
              <a:t>(</a:t>
            </a:r>
            <a:r>
              <a:rPr lang="en-US" sz="1200" b="1" dirty="0" err="1"/>
              <a:t>size_t</a:t>
            </a:r>
            <a:r>
              <a:rPr lang="en-US" sz="1200" b="1" dirty="0"/>
              <a:t> number) {</a:t>
            </a:r>
          </a:p>
          <a:p>
            <a:pPr marL="0" indent="0">
              <a:buNone/>
            </a:pPr>
            <a:r>
              <a:rPr lang="en-US" sz="1200" b="1" dirty="0"/>
              <a:t>  char *list = (char *)</a:t>
            </a:r>
            <a:r>
              <a:rPr lang="en-US" sz="1200" b="1" dirty="0" err="1"/>
              <a:t>malloc</a:t>
            </a:r>
            <a:r>
              <a:rPr lang="en-US" sz="1200" b="1" dirty="0"/>
              <a:t>(number);</a:t>
            </a:r>
          </a:p>
          <a:p>
            <a:pPr marL="0" indent="0">
              <a:buNone/>
            </a:pPr>
            <a:r>
              <a:rPr lang="en-US" sz="1200" b="1" dirty="0"/>
              <a:t>  if (list == NULL) {</a:t>
            </a:r>
          </a:p>
          <a:p>
            <a:pPr marL="0" indent="0">
              <a:buNone/>
            </a:pPr>
            <a:r>
              <a:rPr lang="en-US" sz="1200" b="1" dirty="0"/>
              <a:t>    </a:t>
            </a:r>
            <a:r>
              <a:rPr lang="en-US" sz="1200" b="1" dirty="0">
                <a:solidFill>
                  <a:srgbClr val="00B050"/>
                </a:solidFill>
              </a:rPr>
              <a:t>/* Handle allocation error */</a:t>
            </a:r>
          </a:p>
          <a:p>
            <a:pPr marL="0" indent="0">
              <a:buNone/>
            </a:pPr>
            <a:r>
              <a:rPr lang="en-US" sz="1200" b="1" dirty="0"/>
              <a:t>  }</a:t>
            </a:r>
          </a:p>
          <a:p>
            <a:pPr marL="0" indent="0">
              <a:buNone/>
            </a:pPr>
            <a:r>
              <a:rPr lang="en-US" sz="1200" b="1" dirty="0"/>
              <a:t> </a:t>
            </a:r>
          </a:p>
          <a:p>
            <a:pPr marL="0" indent="0">
              <a:buNone/>
            </a:pPr>
            <a:r>
              <a:rPr lang="en-US" sz="1200" b="1" dirty="0"/>
              <a:t>  if (</a:t>
            </a:r>
            <a:r>
              <a:rPr lang="en-US" sz="1200" b="1" dirty="0" err="1"/>
              <a:t>verify_size</a:t>
            </a:r>
            <a:r>
              <a:rPr lang="en-US" sz="1200" b="1" dirty="0"/>
              <a:t>(list, number) == -1) {</a:t>
            </a:r>
          </a:p>
          <a:p>
            <a:pPr marL="0" indent="0">
              <a:buNone/>
            </a:pPr>
            <a:r>
              <a:rPr lang="en-US" sz="1200" b="1" dirty="0"/>
              <a:t>      </a:t>
            </a:r>
            <a:r>
              <a:rPr lang="en-US" sz="1200" b="1" dirty="0">
                <a:solidFill>
                  <a:srgbClr val="C00000"/>
                </a:solidFill>
              </a:rPr>
              <a:t>free</a:t>
            </a:r>
            <a:r>
              <a:rPr lang="en-US" sz="1200" b="1" dirty="0"/>
              <a:t>(list);</a:t>
            </a:r>
          </a:p>
          <a:p>
            <a:pPr marL="0" indent="0">
              <a:buNone/>
            </a:pPr>
            <a:r>
              <a:rPr lang="en-US" sz="1200" b="1" dirty="0"/>
              <a:t>      return;</a:t>
            </a:r>
          </a:p>
          <a:p>
            <a:pPr marL="0" indent="0">
              <a:buNone/>
            </a:pPr>
            <a:r>
              <a:rPr lang="en-US" sz="1200" b="1" dirty="0"/>
              <a:t>  }</a:t>
            </a:r>
          </a:p>
          <a:p>
            <a:pPr marL="0" indent="0">
              <a:buNone/>
            </a:pPr>
            <a:r>
              <a:rPr lang="en-US" sz="1200" b="1" dirty="0"/>
              <a:t>  </a:t>
            </a:r>
            <a:r>
              <a:rPr lang="en-US" sz="1200" b="1" dirty="0">
                <a:solidFill>
                  <a:srgbClr val="00B050"/>
                </a:solidFill>
              </a:rPr>
              <a:t>/* Continue processing list */</a:t>
            </a:r>
            <a:endParaRPr lang="en-US" sz="1200" b="1" dirty="0"/>
          </a:p>
          <a:p>
            <a:pPr marL="0" indent="0">
              <a:buNone/>
            </a:pPr>
            <a:r>
              <a:rPr lang="en-US" sz="1200" b="1" dirty="0"/>
              <a:t>  </a:t>
            </a:r>
            <a:r>
              <a:rPr lang="en-US" sz="1200" b="1" dirty="0">
                <a:solidFill>
                  <a:srgbClr val="C00000"/>
                </a:solidFill>
              </a:rPr>
              <a:t>free</a:t>
            </a:r>
            <a:r>
              <a:rPr lang="en-US" sz="1200" b="1" dirty="0"/>
              <a:t>(list);</a:t>
            </a:r>
          </a:p>
          <a:p>
            <a:pPr marL="0" indent="0">
              <a:buNone/>
            </a:pPr>
            <a:r>
              <a:rPr lang="en-US" sz="1200" b="1" dirty="0"/>
              <a:t>}</a:t>
            </a:r>
          </a:p>
        </p:txBody>
      </p:sp>
      <p:sp>
        <p:nvSpPr>
          <p:cNvPr id="7" name="Content Placeholder 2"/>
          <p:cNvSpPr txBox="1">
            <a:spLocks/>
          </p:cNvSpPr>
          <p:nvPr/>
        </p:nvSpPr>
        <p:spPr>
          <a:xfrm>
            <a:off x="4648200" y="1447800"/>
            <a:ext cx="4191000" cy="5029200"/>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D02124"/>
              </a:buClr>
              <a:buFont typeface="Lucida Grande"/>
              <a:buChar char="»"/>
              <a:defRPr sz="2000" kern="1200">
                <a:solidFill>
                  <a:schemeClr val="tx1"/>
                </a:solidFill>
                <a:latin typeface="Arial"/>
                <a:ea typeface="+mn-ea"/>
                <a:cs typeface="Arial"/>
              </a:defRPr>
            </a:lvl1pPr>
            <a:lvl2pPr marL="742950" indent="-285750" algn="l" defTabSz="457200" rtl="0" eaLnBrk="1" latinLnBrk="0" hangingPunct="1">
              <a:spcBef>
                <a:spcPct val="20000"/>
              </a:spcBef>
              <a:buClr>
                <a:srgbClr val="D02124"/>
              </a:buClr>
              <a:buSzPct val="100000"/>
              <a:buFont typeface="Arial"/>
              <a:buChar char="•"/>
              <a:defRPr sz="2000" kern="1200">
                <a:solidFill>
                  <a:schemeClr val="tx1"/>
                </a:solidFill>
                <a:latin typeface="Arial"/>
                <a:ea typeface="+mn-ea"/>
                <a:cs typeface="Arial"/>
              </a:defRPr>
            </a:lvl2pPr>
            <a:lvl3pPr marL="1143000" indent="-228600" algn="l" defTabSz="457200" rtl="0" eaLnBrk="1" latinLnBrk="0" hangingPunct="1">
              <a:spcBef>
                <a:spcPct val="20000"/>
              </a:spcBef>
              <a:buClr>
                <a:srgbClr val="D02124"/>
              </a:buClr>
              <a:buSzPct val="80000"/>
              <a:buFont typeface="Lucida Grande"/>
              <a:buChar char="-"/>
              <a:defRPr sz="2000" kern="1200" baseline="0">
                <a:solidFill>
                  <a:schemeClr val="tx1"/>
                </a:solidFill>
                <a:latin typeface="Arial"/>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0"/>
              </a:spcBef>
              <a:buFont typeface="Lucida Grande"/>
              <a:buNone/>
            </a:pPr>
            <a:r>
              <a:rPr lang="en-US" sz="1200" b="1" dirty="0" err="1"/>
              <a:t>enum</a:t>
            </a:r>
            <a:r>
              <a:rPr lang="en-US" sz="1200" b="1" dirty="0"/>
              <a:t> { MIN_SIZE_ALLOWED = 32 };</a:t>
            </a:r>
          </a:p>
          <a:p>
            <a:pPr marL="0" indent="0">
              <a:spcBef>
                <a:spcPts val="0"/>
              </a:spcBef>
              <a:buFont typeface="Lucida Grande"/>
              <a:buNone/>
            </a:pPr>
            <a:r>
              <a:rPr lang="en-US" sz="1200" b="1" dirty="0"/>
              <a:t> </a:t>
            </a:r>
          </a:p>
          <a:p>
            <a:pPr marL="0" indent="0">
              <a:spcBef>
                <a:spcPts val="0"/>
              </a:spcBef>
              <a:buFont typeface="Lucida Grande"/>
              <a:buNone/>
            </a:pPr>
            <a:r>
              <a:rPr lang="en-US" sz="1200" b="1" dirty="0" err="1"/>
              <a:t>int</a:t>
            </a:r>
            <a:r>
              <a:rPr lang="en-US" sz="1200" b="1" dirty="0"/>
              <a:t> </a:t>
            </a:r>
            <a:r>
              <a:rPr lang="en-US" sz="1200" b="1" dirty="0" err="1"/>
              <a:t>verify_size</a:t>
            </a:r>
            <a:r>
              <a:rPr lang="en-US" sz="1200" b="1" dirty="0"/>
              <a:t>(char *list, </a:t>
            </a:r>
            <a:r>
              <a:rPr lang="en-US" sz="1200" b="1" dirty="0" err="1"/>
              <a:t>size_t</a:t>
            </a:r>
            <a:r>
              <a:rPr lang="en-US" sz="1200" b="1" dirty="0"/>
              <a:t> size) {</a:t>
            </a:r>
          </a:p>
          <a:p>
            <a:pPr marL="0" indent="0">
              <a:spcBef>
                <a:spcPts val="0"/>
              </a:spcBef>
              <a:buFont typeface="Lucida Grande"/>
              <a:buNone/>
            </a:pPr>
            <a:r>
              <a:rPr lang="en-US" sz="1200" b="1" dirty="0"/>
              <a:t>  if (size &lt; MIN_SIZE_ALLOWED) {</a:t>
            </a:r>
          </a:p>
          <a:p>
            <a:pPr marL="0" indent="0">
              <a:spcBef>
                <a:spcPts val="0"/>
              </a:spcBef>
              <a:buFont typeface="Lucida Grande"/>
              <a:buNone/>
            </a:pPr>
            <a:r>
              <a:rPr lang="en-US" sz="1200" b="1" dirty="0"/>
              <a:t>   </a:t>
            </a:r>
            <a:r>
              <a:rPr lang="en-US" sz="1200" b="1" dirty="0">
                <a:solidFill>
                  <a:srgbClr val="00B050"/>
                </a:solidFill>
              </a:rPr>
              <a:t> /* Handle error condition */</a:t>
            </a:r>
          </a:p>
          <a:p>
            <a:pPr marL="0" indent="0">
              <a:spcBef>
                <a:spcPts val="0"/>
              </a:spcBef>
              <a:buFont typeface="Lucida Grande"/>
              <a:buNone/>
            </a:pPr>
            <a:r>
              <a:rPr lang="en-US" sz="1200" b="1" dirty="0"/>
              <a:t>     return -1;</a:t>
            </a:r>
          </a:p>
          <a:p>
            <a:pPr marL="0" indent="0">
              <a:spcBef>
                <a:spcPts val="0"/>
              </a:spcBef>
              <a:buFont typeface="Lucida Grande"/>
              <a:buNone/>
            </a:pPr>
            <a:r>
              <a:rPr lang="en-US" sz="1200" b="1" dirty="0"/>
              <a:t>  }</a:t>
            </a:r>
          </a:p>
          <a:p>
            <a:pPr marL="0" indent="0">
              <a:spcBef>
                <a:spcPts val="0"/>
              </a:spcBef>
              <a:buFont typeface="Lucida Grande"/>
              <a:buNone/>
            </a:pPr>
            <a:r>
              <a:rPr lang="en-US" sz="1200" b="1" dirty="0"/>
              <a:t>  return 0;</a:t>
            </a:r>
          </a:p>
          <a:p>
            <a:pPr marL="0" indent="0">
              <a:spcBef>
                <a:spcPts val="0"/>
              </a:spcBef>
              <a:buFont typeface="Lucida Grande"/>
              <a:buNone/>
            </a:pPr>
            <a:r>
              <a:rPr lang="en-US" sz="1200" b="1" dirty="0"/>
              <a:t>}</a:t>
            </a:r>
          </a:p>
          <a:p>
            <a:pPr marL="0" indent="0">
              <a:buFont typeface="Lucida Grande"/>
              <a:buNone/>
            </a:pPr>
            <a:r>
              <a:rPr lang="en-US" sz="1200" b="1" dirty="0"/>
              <a:t> </a:t>
            </a:r>
          </a:p>
          <a:p>
            <a:pPr marL="0" indent="0">
              <a:buFont typeface="Lucida Grande"/>
              <a:buNone/>
            </a:pPr>
            <a:r>
              <a:rPr lang="en-US" sz="1200" b="1" dirty="0"/>
              <a:t>void </a:t>
            </a:r>
            <a:r>
              <a:rPr lang="en-US" sz="1200" b="1" dirty="0" err="1"/>
              <a:t>process_list</a:t>
            </a:r>
            <a:r>
              <a:rPr lang="en-US" sz="1200" b="1" dirty="0"/>
              <a:t>(</a:t>
            </a:r>
            <a:r>
              <a:rPr lang="en-US" sz="1200" b="1" dirty="0" err="1"/>
              <a:t>size_t</a:t>
            </a:r>
            <a:r>
              <a:rPr lang="en-US" sz="1200" b="1" dirty="0"/>
              <a:t> number) {</a:t>
            </a:r>
          </a:p>
          <a:p>
            <a:pPr marL="0" indent="0">
              <a:buFont typeface="Lucida Grande"/>
              <a:buNone/>
            </a:pPr>
            <a:r>
              <a:rPr lang="en-US" sz="1200" b="1" dirty="0"/>
              <a:t>  char *list = (char *)</a:t>
            </a:r>
            <a:r>
              <a:rPr lang="en-US" sz="1200" b="1" dirty="0" err="1"/>
              <a:t>malloc</a:t>
            </a:r>
            <a:r>
              <a:rPr lang="en-US" sz="1200" b="1" dirty="0"/>
              <a:t>(number);</a:t>
            </a:r>
          </a:p>
          <a:p>
            <a:pPr marL="0" indent="0">
              <a:buFont typeface="Lucida Grande"/>
              <a:buNone/>
            </a:pPr>
            <a:r>
              <a:rPr lang="en-US" sz="1200" b="1" dirty="0"/>
              <a:t>  if (list == NULL) {</a:t>
            </a:r>
          </a:p>
          <a:p>
            <a:pPr marL="0" indent="0">
              <a:buFont typeface="Lucida Grande"/>
              <a:buNone/>
            </a:pPr>
            <a:r>
              <a:rPr lang="en-US" sz="1200" b="1" dirty="0"/>
              <a:t>    </a:t>
            </a:r>
            <a:r>
              <a:rPr lang="en-US" sz="1200" b="1" dirty="0">
                <a:solidFill>
                  <a:srgbClr val="00B050"/>
                </a:solidFill>
              </a:rPr>
              <a:t>/* Handle allocation error */</a:t>
            </a:r>
          </a:p>
          <a:p>
            <a:pPr marL="0" indent="0">
              <a:buFont typeface="Lucida Grande"/>
              <a:buNone/>
            </a:pPr>
            <a:r>
              <a:rPr lang="en-US" sz="1200" b="1" dirty="0"/>
              <a:t>  }</a:t>
            </a:r>
          </a:p>
          <a:p>
            <a:pPr marL="0" indent="0">
              <a:buFont typeface="Lucida Grande"/>
              <a:buNone/>
            </a:pPr>
            <a:r>
              <a:rPr lang="en-US" sz="1200" b="1" dirty="0"/>
              <a:t> </a:t>
            </a:r>
          </a:p>
          <a:p>
            <a:pPr marL="0" indent="0">
              <a:buFont typeface="Lucida Grande"/>
              <a:buNone/>
            </a:pPr>
            <a:r>
              <a:rPr lang="en-US" sz="1200" b="1" dirty="0"/>
              <a:t>  if (</a:t>
            </a:r>
            <a:r>
              <a:rPr lang="en-US" sz="1200" b="1" dirty="0" err="1"/>
              <a:t>verify_size</a:t>
            </a:r>
            <a:r>
              <a:rPr lang="en-US" sz="1200" b="1" dirty="0"/>
              <a:t>(list, number) == -1) {</a:t>
            </a:r>
          </a:p>
          <a:p>
            <a:pPr marL="0" indent="0">
              <a:buFont typeface="Lucida Grande"/>
              <a:buNone/>
            </a:pPr>
            <a:r>
              <a:rPr lang="en-US" sz="1200" b="1" dirty="0"/>
              <a:t>      </a:t>
            </a:r>
            <a:r>
              <a:rPr lang="en-US" sz="1200" b="1" dirty="0">
                <a:solidFill>
                  <a:srgbClr val="C00000"/>
                </a:solidFill>
              </a:rPr>
              <a:t>free</a:t>
            </a:r>
            <a:r>
              <a:rPr lang="en-US" sz="1200" b="1" dirty="0"/>
              <a:t>(list);</a:t>
            </a:r>
          </a:p>
          <a:p>
            <a:pPr marL="0" indent="0">
              <a:buFont typeface="Lucida Grande"/>
              <a:buNone/>
            </a:pPr>
            <a:r>
              <a:rPr lang="en-US" sz="1200" b="1" dirty="0"/>
              <a:t>      return;</a:t>
            </a:r>
          </a:p>
          <a:p>
            <a:pPr marL="0" indent="0">
              <a:buFont typeface="Lucida Grande"/>
              <a:buNone/>
            </a:pPr>
            <a:r>
              <a:rPr lang="en-US" sz="1200" b="1" dirty="0"/>
              <a:t>  }</a:t>
            </a:r>
          </a:p>
          <a:p>
            <a:pPr marL="0" indent="0">
              <a:buFont typeface="Lucida Grande"/>
              <a:buNone/>
            </a:pPr>
            <a:r>
              <a:rPr lang="en-US" sz="1200" b="1" dirty="0"/>
              <a:t>  </a:t>
            </a:r>
            <a:r>
              <a:rPr lang="en-US" sz="1200" b="1" dirty="0">
                <a:solidFill>
                  <a:srgbClr val="00B050"/>
                </a:solidFill>
              </a:rPr>
              <a:t>/* Continue processing list */</a:t>
            </a:r>
            <a:endParaRPr lang="en-US" sz="1200" b="1" dirty="0"/>
          </a:p>
          <a:p>
            <a:pPr marL="0" indent="0">
              <a:buFont typeface="Lucida Grande"/>
              <a:buNone/>
            </a:pPr>
            <a:r>
              <a:rPr lang="en-US" sz="1200" b="1" dirty="0"/>
              <a:t>  </a:t>
            </a:r>
            <a:r>
              <a:rPr lang="en-US" sz="1200" b="1" dirty="0">
                <a:solidFill>
                  <a:srgbClr val="C00000"/>
                </a:solidFill>
              </a:rPr>
              <a:t>free</a:t>
            </a:r>
            <a:r>
              <a:rPr lang="en-US" sz="1200" b="1" dirty="0"/>
              <a:t>(list);</a:t>
            </a:r>
          </a:p>
          <a:p>
            <a:pPr marL="0" indent="0">
              <a:buFont typeface="Lucida Grande"/>
              <a:buNone/>
            </a:pPr>
            <a:r>
              <a:rPr lang="en-US" sz="1200" b="1" dirty="0"/>
              <a:t>}</a:t>
            </a:r>
          </a:p>
        </p:txBody>
      </p:sp>
      <p:sp>
        <p:nvSpPr>
          <p:cNvPr id="8" name="TextBox 7"/>
          <p:cNvSpPr txBox="1"/>
          <p:nvPr/>
        </p:nvSpPr>
        <p:spPr>
          <a:xfrm>
            <a:off x="1263555" y="1078468"/>
            <a:ext cx="1172116" cy="369332"/>
          </a:xfrm>
          <a:prstGeom prst="rect">
            <a:avLst/>
          </a:prstGeom>
          <a:noFill/>
        </p:spPr>
        <p:txBody>
          <a:bodyPr wrap="none" rtlCol="0">
            <a:spAutoFit/>
          </a:bodyPr>
          <a:lstStyle/>
          <a:p>
            <a:r>
              <a:rPr lang="en-US" b="1" dirty="0">
                <a:solidFill>
                  <a:srgbClr val="C00000"/>
                </a:solidFill>
              </a:rPr>
              <a:t>Incorrect</a:t>
            </a:r>
          </a:p>
        </p:txBody>
      </p:sp>
      <p:sp>
        <p:nvSpPr>
          <p:cNvPr id="9" name="TextBox 8"/>
          <p:cNvSpPr txBox="1"/>
          <p:nvPr/>
        </p:nvSpPr>
        <p:spPr>
          <a:xfrm>
            <a:off x="5728656" y="1065958"/>
            <a:ext cx="1005403" cy="369332"/>
          </a:xfrm>
          <a:prstGeom prst="rect">
            <a:avLst/>
          </a:prstGeom>
          <a:noFill/>
        </p:spPr>
        <p:txBody>
          <a:bodyPr wrap="none" rtlCol="0">
            <a:spAutoFit/>
          </a:bodyPr>
          <a:lstStyle/>
          <a:p>
            <a:r>
              <a:rPr lang="en-US" b="1" dirty="0">
                <a:solidFill>
                  <a:srgbClr val="00B050"/>
                </a:solidFill>
              </a:rPr>
              <a:t>Correct</a:t>
            </a:r>
          </a:p>
        </p:txBody>
      </p:sp>
      <p:cxnSp>
        <p:nvCxnSpPr>
          <p:cNvPr id="10" name="Straight Connector 9"/>
          <p:cNvCxnSpPr/>
          <p:nvPr/>
        </p:nvCxnSpPr>
        <p:spPr>
          <a:xfrm>
            <a:off x="4267200" y="1435290"/>
            <a:ext cx="0" cy="4545719"/>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4142528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1371600"/>
            <a:ext cx="4343400" cy="5141893"/>
          </a:xfrm>
        </p:spPr>
        <p:txBody>
          <a:bodyPr>
            <a:normAutofit/>
          </a:bodyPr>
          <a:lstStyle/>
          <a:p>
            <a:pPr marL="0" indent="0">
              <a:buNone/>
            </a:pPr>
            <a:r>
              <a:rPr lang="en-US" sz="1200" b="1" dirty="0" err="1"/>
              <a:t>enum</a:t>
            </a:r>
            <a:r>
              <a:rPr lang="en-US" sz="1200" b="1" dirty="0"/>
              <a:t> { MIN_SIZE_ALLOWED = 32 };</a:t>
            </a:r>
          </a:p>
          <a:p>
            <a:pPr marL="0" indent="0">
              <a:lnSpc>
                <a:spcPct val="110000"/>
              </a:lnSpc>
              <a:spcBef>
                <a:spcPts val="0"/>
              </a:spcBef>
              <a:buNone/>
            </a:pPr>
            <a:r>
              <a:rPr lang="en-US" sz="1200" b="1" dirty="0"/>
              <a:t> </a:t>
            </a:r>
          </a:p>
          <a:p>
            <a:pPr marL="0" indent="0">
              <a:lnSpc>
                <a:spcPct val="110000"/>
              </a:lnSpc>
              <a:spcBef>
                <a:spcPts val="0"/>
              </a:spcBef>
              <a:buNone/>
            </a:pPr>
            <a:r>
              <a:rPr lang="en-US" sz="1200" b="1" dirty="0" err="1"/>
              <a:t>int</a:t>
            </a:r>
            <a:r>
              <a:rPr lang="en-US" sz="1200" b="1" dirty="0"/>
              <a:t> </a:t>
            </a:r>
            <a:r>
              <a:rPr lang="en-US" sz="1200" b="1" dirty="0" err="1"/>
              <a:t>verify_size</a:t>
            </a:r>
            <a:r>
              <a:rPr lang="en-US" sz="1200" b="1" dirty="0"/>
              <a:t>(char *list, </a:t>
            </a:r>
            <a:r>
              <a:rPr lang="en-US" sz="1200" b="1" dirty="0" err="1"/>
              <a:t>size_t</a:t>
            </a:r>
            <a:r>
              <a:rPr lang="en-US" sz="1200" b="1" dirty="0"/>
              <a:t> size) {</a:t>
            </a:r>
          </a:p>
          <a:p>
            <a:pPr marL="0" indent="0">
              <a:lnSpc>
                <a:spcPct val="110000"/>
              </a:lnSpc>
              <a:spcBef>
                <a:spcPts val="0"/>
              </a:spcBef>
              <a:buNone/>
            </a:pPr>
            <a:r>
              <a:rPr lang="en-US" sz="1200" b="1" dirty="0"/>
              <a:t>  if (size &lt; MIN_SIZE_ALLOWED) {</a:t>
            </a:r>
          </a:p>
          <a:p>
            <a:pPr marL="0" indent="0">
              <a:lnSpc>
                <a:spcPct val="110000"/>
              </a:lnSpc>
              <a:spcBef>
                <a:spcPts val="0"/>
              </a:spcBef>
              <a:buNone/>
            </a:pPr>
            <a:r>
              <a:rPr lang="en-US" sz="1200" b="1" dirty="0"/>
              <a:t>    </a:t>
            </a:r>
            <a:r>
              <a:rPr lang="en-US" sz="1200" b="1" dirty="0">
                <a:solidFill>
                  <a:srgbClr val="00B050"/>
                </a:solidFill>
              </a:rPr>
              <a:t>/* Handle Error Condition */</a:t>
            </a:r>
          </a:p>
          <a:p>
            <a:pPr marL="0" indent="0">
              <a:lnSpc>
                <a:spcPct val="110000"/>
              </a:lnSpc>
              <a:spcBef>
                <a:spcPts val="0"/>
              </a:spcBef>
              <a:buNone/>
            </a:pPr>
            <a:r>
              <a:rPr lang="en-US" sz="1200" b="1" dirty="0"/>
              <a:t>    </a:t>
            </a:r>
            <a:r>
              <a:rPr lang="en-US" sz="1200" b="1" dirty="0">
                <a:solidFill>
                  <a:srgbClr val="C00000"/>
                </a:solidFill>
              </a:rPr>
              <a:t>delete[] list</a:t>
            </a:r>
            <a:r>
              <a:rPr lang="en-US" sz="1200" b="1" dirty="0"/>
              <a:t>;</a:t>
            </a:r>
          </a:p>
          <a:p>
            <a:pPr marL="0" indent="0">
              <a:lnSpc>
                <a:spcPct val="110000"/>
              </a:lnSpc>
              <a:spcBef>
                <a:spcPts val="0"/>
              </a:spcBef>
              <a:buNone/>
            </a:pPr>
            <a:r>
              <a:rPr lang="en-US" sz="1200" b="1" dirty="0"/>
              <a:t>    return -1;</a:t>
            </a:r>
          </a:p>
          <a:p>
            <a:pPr marL="0" indent="0">
              <a:lnSpc>
                <a:spcPct val="110000"/>
              </a:lnSpc>
              <a:spcBef>
                <a:spcPts val="0"/>
              </a:spcBef>
              <a:buNone/>
            </a:pPr>
            <a:r>
              <a:rPr lang="en-US" sz="1200" b="1" dirty="0"/>
              <a:t>  }</a:t>
            </a:r>
          </a:p>
          <a:p>
            <a:pPr marL="0" indent="0">
              <a:lnSpc>
                <a:spcPct val="110000"/>
              </a:lnSpc>
              <a:spcBef>
                <a:spcPts val="0"/>
              </a:spcBef>
              <a:buNone/>
            </a:pPr>
            <a:r>
              <a:rPr lang="en-US" sz="1200" b="1" dirty="0"/>
              <a:t>  return 0;</a:t>
            </a:r>
          </a:p>
          <a:p>
            <a:pPr marL="0" indent="0">
              <a:lnSpc>
                <a:spcPct val="110000"/>
              </a:lnSpc>
              <a:spcBef>
                <a:spcPts val="0"/>
              </a:spcBef>
              <a:buNone/>
            </a:pPr>
            <a:r>
              <a:rPr lang="en-US" sz="1200" b="1" dirty="0"/>
              <a:t>}</a:t>
            </a:r>
          </a:p>
          <a:p>
            <a:pPr marL="0" indent="0">
              <a:lnSpc>
                <a:spcPct val="110000"/>
              </a:lnSpc>
              <a:spcBef>
                <a:spcPts val="0"/>
              </a:spcBef>
              <a:buNone/>
            </a:pPr>
            <a:r>
              <a:rPr lang="en-US" sz="1200" b="1" dirty="0"/>
              <a:t> </a:t>
            </a:r>
          </a:p>
          <a:p>
            <a:pPr marL="0" indent="0">
              <a:lnSpc>
                <a:spcPct val="110000"/>
              </a:lnSpc>
              <a:spcBef>
                <a:spcPts val="0"/>
              </a:spcBef>
              <a:buNone/>
            </a:pPr>
            <a:r>
              <a:rPr lang="en-US" sz="1200" b="1" dirty="0"/>
              <a:t>void </a:t>
            </a:r>
            <a:r>
              <a:rPr lang="en-US" sz="1200" b="1" dirty="0" err="1"/>
              <a:t>process_list</a:t>
            </a:r>
            <a:r>
              <a:rPr lang="en-US" sz="1200" b="1" dirty="0"/>
              <a:t>(</a:t>
            </a:r>
            <a:r>
              <a:rPr lang="en-US" sz="1200" b="1" dirty="0" err="1"/>
              <a:t>size_t</a:t>
            </a:r>
            <a:r>
              <a:rPr lang="en-US" sz="1200" b="1" dirty="0"/>
              <a:t> number) {</a:t>
            </a:r>
          </a:p>
          <a:p>
            <a:pPr marL="0" indent="0">
              <a:lnSpc>
                <a:spcPct val="110000"/>
              </a:lnSpc>
              <a:spcBef>
                <a:spcPts val="0"/>
              </a:spcBef>
              <a:buNone/>
            </a:pPr>
            <a:r>
              <a:rPr lang="en-US" sz="1200" b="1" dirty="0"/>
              <a:t>  char *list = new char[number];</a:t>
            </a:r>
          </a:p>
          <a:p>
            <a:pPr marL="0" indent="0">
              <a:lnSpc>
                <a:spcPct val="110000"/>
              </a:lnSpc>
              <a:spcBef>
                <a:spcPts val="0"/>
              </a:spcBef>
              <a:buNone/>
            </a:pPr>
            <a:r>
              <a:rPr lang="en-US" sz="1200" b="1" dirty="0"/>
              <a:t> </a:t>
            </a:r>
          </a:p>
          <a:p>
            <a:pPr marL="0" indent="0">
              <a:lnSpc>
                <a:spcPct val="110000"/>
              </a:lnSpc>
              <a:spcBef>
                <a:spcPts val="0"/>
              </a:spcBef>
              <a:buNone/>
            </a:pPr>
            <a:r>
              <a:rPr lang="en-US" sz="1200" b="1" dirty="0"/>
              <a:t>  if (list == NULL) {</a:t>
            </a:r>
          </a:p>
          <a:p>
            <a:pPr marL="0" indent="0">
              <a:lnSpc>
                <a:spcPct val="110000"/>
              </a:lnSpc>
              <a:spcBef>
                <a:spcPts val="0"/>
              </a:spcBef>
              <a:buNone/>
            </a:pPr>
            <a:r>
              <a:rPr lang="en-US" sz="1200" b="1" dirty="0"/>
              <a:t>    </a:t>
            </a:r>
            <a:r>
              <a:rPr lang="en-US" sz="1200" b="1" dirty="0">
                <a:solidFill>
                  <a:srgbClr val="00B050"/>
                </a:solidFill>
              </a:rPr>
              <a:t>/* Handle Allocation Error */</a:t>
            </a:r>
          </a:p>
          <a:p>
            <a:pPr marL="0" indent="0">
              <a:lnSpc>
                <a:spcPct val="110000"/>
              </a:lnSpc>
              <a:spcBef>
                <a:spcPts val="0"/>
              </a:spcBef>
              <a:buNone/>
            </a:pPr>
            <a:r>
              <a:rPr lang="en-US" sz="1200" b="1" dirty="0"/>
              <a:t>  }</a:t>
            </a:r>
          </a:p>
          <a:p>
            <a:pPr marL="0" indent="0">
              <a:lnSpc>
                <a:spcPct val="110000"/>
              </a:lnSpc>
              <a:spcBef>
                <a:spcPts val="0"/>
              </a:spcBef>
              <a:buNone/>
            </a:pPr>
            <a:r>
              <a:rPr lang="en-US" sz="1200" b="1" dirty="0"/>
              <a:t> </a:t>
            </a:r>
          </a:p>
          <a:p>
            <a:pPr marL="0" indent="0">
              <a:lnSpc>
                <a:spcPct val="110000"/>
              </a:lnSpc>
              <a:spcBef>
                <a:spcPts val="0"/>
              </a:spcBef>
              <a:buNone/>
            </a:pPr>
            <a:r>
              <a:rPr lang="en-US" sz="1200" b="1" dirty="0"/>
              <a:t>  if (</a:t>
            </a:r>
            <a:r>
              <a:rPr lang="en-US" sz="1200" b="1" dirty="0" err="1"/>
              <a:t>verify_size</a:t>
            </a:r>
            <a:r>
              <a:rPr lang="en-US" sz="1200" b="1" dirty="0"/>
              <a:t>(list, number) == -1) {</a:t>
            </a:r>
          </a:p>
          <a:p>
            <a:pPr marL="0" indent="0">
              <a:lnSpc>
                <a:spcPct val="110000"/>
              </a:lnSpc>
              <a:spcBef>
                <a:spcPts val="0"/>
              </a:spcBef>
              <a:buNone/>
            </a:pPr>
            <a:r>
              <a:rPr lang="en-US" sz="1200" b="1" dirty="0"/>
              <a:t>     </a:t>
            </a:r>
            <a:r>
              <a:rPr lang="en-US" sz="1200" b="1" dirty="0">
                <a:solidFill>
                  <a:srgbClr val="C00000"/>
                </a:solidFill>
              </a:rPr>
              <a:t> delete[] list;</a:t>
            </a:r>
          </a:p>
          <a:p>
            <a:pPr marL="0" indent="0">
              <a:lnSpc>
                <a:spcPct val="110000"/>
              </a:lnSpc>
              <a:spcBef>
                <a:spcPts val="0"/>
              </a:spcBef>
              <a:buNone/>
            </a:pPr>
            <a:r>
              <a:rPr lang="en-US" sz="1200" b="1" dirty="0"/>
              <a:t>      return;</a:t>
            </a:r>
          </a:p>
          <a:p>
            <a:pPr marL="0" indent="0">
              <a:lnSpc>
                <a:spcPct val="110000"/>
              </a:lnSpc>
              <a:spcBef>
                <a:spcPts val="0"/>
              </a:spcBef>
              <a:buNone/>
            </a:pPr>
            <a:r>
              <a:rPr lang="en-US" sz="1200" b="1" dirty="0"/>
              <a:t>  }</a:t>
            </a:r>
          </a:p>
          <a:p>
            <a:pPr marL="0" indent="0">
              <a:lnSpc>
                <a:spcPct val="110000"/>
              </a:lnSpc>
              <a:spcBef>
                <a:spcPts val="0"/>
              </a:spcBef>
              <a:buNone/>
            </a:pPr>
            <a:r>
              <a:rPr lang="en-US" sz="1200" b="1" dirty="0"/>
              <a:t> </a:t>
            </a:r>
            <a:r>
              <a:rPr lang="en-US" sz="1200" b="1" dirty="0">
                <a:solidFill>
                  <a:srgbClr val="00B050"/>
                </a:solidFill>
              </a:rPr>
              <a:t> /* Continue Processing list */</a:t>
            </a:r>
          </a:p>
          <a:p>
            <a:pPr marL="0" indent="0">
              <a:lnSpc>
                <a:spcPct val="110000"/>
              </a:lnSpc>
              <a:spcBef>
                <a:spcPts val="0"/>
              </a:spcBef>
              <a:buNone/>
            </a:pPr>
            <a:r>
              <a:rPr lang="en-US" sz="1200" b="1" dirty="0"/>
              <a:t>  </a:t>
            </a:r>
            <a:r>
              <a:rPr lang="en-US" sz="1200" b="1" dirty="0">
                <a:solidFill>
                  <a:srgbClr val="C00000"/>
                </a:solidFill>
              </a:rPr>
              <a:t>delete[] list;</a:t>
            </a:r>
          </a:p>
          <a:p>
            <a:pPr marL="0" indent="0">
              <a:lnSpc>
                <a:spcPct val="110000"/>
              </a:lnSpc>
              <a:spcBef>
                <a:spcPts val="0"/>
              </a:spcBef>
              <a:buNone/>
            </a:pPr>
            <a:r>
              <a:rPr lang="en-US" sz="1200" b="1" dirty="0"/>
              <a:t>}</a:t>
            </a:r>
          </a:p>
          <a:p>
            <a:pPr marL="0" indent="0">
              <a:lnSpc>
                <a:spcPct val="110000"/>
              </a:lnSpc>
              <a:spcBef>
                <a:spcPts val="0"/>
              </a:spcBef>
              <a:buNone/>
            </a:pPr>
            <a:endParaRPr lang="en-US" sz="1200" b="1" dirty="0"/>
          </a:p>
        </p:txBody>
      </p:sp>
      <p:sp>
        <p:nvSpPr>
          <p:cNvPr id="4" name="Title 1"/>
          <p:cNvSpPr txBox="1">
            <a:spLocks/>
          </p:cNvSpPr>
          <p:nvPr/>
        </p:nvSpPr>
        <p:spPr>
          <a:xfrm>
            <a:off x="381000" y="228600"/>
            <a:ext cx="8229600" cy="954107"/>
          </a:xfrm>
          <a:prstGeom prst="rect">
            <a:avLst/>
          </a:prstGeom>
        </p:spPr>
        <p:txBody>
          <a:bodyPr vert="horz" lIns="91440" tIns="45720" rIns="91440" bIns="45720" rtlCol="0" anchor="ctr">
            <a:spAutoFit/>
          </a:bodyPr>
          <a:lstStyle>
            <a:lvl1pPr algn="l" defTabSz="457200" rtl="0" eaLnBrk="1" latinLnBrk="0" hangingPunct="1">
              <a:spcBef>
                <a:spcPct val="0"/>
              </a:spcBef>
              <a:buNone/>
              <a:defRPr sz="2800" b="1" kern="1200" cap="all">
                <a:solidFill>
                  <a:srgbClr val="CF2124"/>
                </a:solidFill>
                <a:latin typeface="Arial"/>
                <a:ea typeface="+mj-ea"/>
                <a:cs typeface="Arial"/>
              </a:defRPr>
            </a:lvl1pPr>
          </a:lstStyle>
          <a:p>
            <a:r>
              <a:rPr lang="en-US" dirty="0"/>
              <a:t>Allocate and Free Memory in the same module – C++</a:t>
            </a:r>
          </a:p>
        </p:txBody>
      </p:sp>
      <p:sp>
        <p:nvSpPr>
          <p:cNvPr id="5" name="Content Placeholder 2"/>
          <p:cNvSpPr txBox="1">
            <a:spLocks/>
          </p:cNvSpPr>
          <p:nvPr/>
        </p:nvSpPr>
        <p:spPr>
          <a:xfrm>
            <a:off x="4691418" y="1371600"/>
            <a:ext cx="4343400" cy="4373563"/>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D02124"/>
              </a:buClr>
              <a:buFont typeface="Lucida Grande"/>
              <a:buChar char="»"/>
              <a:defRPr sz="2000" kern="1200">
                <a:solidFill>
                  <a:schemeClr val="tx1"/>
                </a:solidFill>
                <a:latin typeface="Arial"/>
                <a:ea typeface="+mn-ea"/>
                <a:cs typeface="Arial"/>
              </a:defRPr>
            </a:lvl1pPr>
            <a:lvl2pPr marL="742950" indent="-285750" algn="l" defTabSz="457200" rtl="0" eaLnBrk="1" latinLnBrk="0" hangingPunct="1">
              <a:spcBef>
                <a:spcPct val="20000"/>
              </a:spcBef>
              <a:buClr>
                <a:srgbClr val="D02124"/>
              </a:buClr>
              <a:buSzPct val="100000"/>
              <a:buFont typeface="Arial"/>
              <a:buChar char="•"/>
              <a:defRPr sz="2000" kern="1200">
                <a:solidFill>
                  <a:schemeClr val="tx1"/>
                </a:solidFill>
                <a:latin typeface="Arial"/>
                <a:ea typeface="+mn-ea"/>
                <a:cs typeface="Arial"/>
              </a:defRPr>
            </a:lvl2pPr>
            <a:lvl3pPr marL="1143000" indent="-228600" algn="l" defTabSz="457200" rtl="0" eaLnBrk="1" latinLnBrk="0" hangingPunct="1">
              <a:spcBef>
                <a:spcPct val="20000"/>
              </a:spcBef>
              <a:buClr>
                <a:srgbClr val="D02124"/>
              </a:buClr>
              <a:buSzPct val="80000"/>
              <a:buFont typeface="Lucida Grande"/>
              <a:buChar char="-"/>
              <a:defRPr sz="2000" kern="1200" baseline="0">
                <a:solidFill>
                  <a:schemeClr val="tx1"/>
                </a:solidFill>
                <a:latin typeface="Arial"/>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200" b="1" dirty="0" err="1"/>
              <a:t>enum</a:t>
            </a:r>
            <a:r>
              <a:rPr lang="en-US" sz="1200" b="1" dirty="0"/>
              <a:t> { MIN_SIZE_ALLOWED = 32 };</a:t>
            </a:r>
          </a:p>
          <a:p>
            <a:pPr marL="0" indent="0">
              <a:buNone/>
            </a:pPr>
            <a:r>
              <a:rPr lang="en-US" sz="1200" b="1" dirty="0"/>
              <a:t> </a:t>
            </a:r>
          </a:p>
          <a:p>
            <a:pPr marL="0" indent="0">
              <a:buNone/>
            </a:pPr>
            <a:r>
              <a:rPr lang="en-US" sz="1200" b="1" dirty="0" err="1"/>
              <a:t>int</a:t>
            </a:r>
            <a:r>
              <a:rPr lang="en-US" sz="1200" b="1" dirty="0"/>
              <a:t> </a:t>
            </a:r>
            <a:r>
              <a:rPr lang="en-US" sz="1200" b="1" dirty="0" err="1"/>
              <a:t>verify_size</a:t>
            </a:r>
            <a:r>
              <a:rPr lang="en-US" sz="1200" b="1" dirty="0"/>
              <a:t>(</a:t>
            </a:r>
            <a:r>
              <a:rPr lang="en-US" sz="1200" b="1" dirty="0" err="1"/>
              <a:t>const</a:t>
            </a:r>
            <a:r>
              <a:rPr lang="en-US" sz="1200" b="1" dirty="0"/>
              <a:t> char *list, </a:t>
            </a:r>
            <a:r>
              <a:rPr lang="en-US" sz="1200" b="1" dirty="0" err="1"/>
              <a:t>size_t</a:t>
            </a:r>
            <a:r>
              <a:rPr lang="en-US" sz="1200" b="1" dirty="0"/>
              <a:t> size) {</a:t>
            </a:r>
          </a:p>
          <a:p>
            <a:pPr marL="0" indent="0">
              <a:buNone/>
            </a:pPr>
            <a:r>
              <a:rPr lang="en-US" sz="1200" b="1" dirty="0"/>
              <a:t>  if (size &lt; MIN_SIZE_ALLOWED) {</a:t>
            </a:r>
          </a:p>
          <a:p>
            <a:pPr marL="0" indent="0">
              <a:buNone/>
            </a:pPr>
            <a:r>
              <a:rPr lang="en-US" sz="1200" b="1" dirty="0"/>
              <a:t>    </a:t>
            </a:r>
            <a:r>
              <a:rPr lang="en-US" sz="1200" b="1" dirty="0">
                <a:solidFill>
                  <a:srgbClr val="00B050"/>
                </a:solidFill>
              </a:rPr>
              <a:t>/* Handle Error Condition */</a:t>
            </a:r>
          </a:p>
          <a:p>
            <a:pPr marL="0" indent="0">
              <a:buNone/>
            </a:pPr>
            <a:r>
              <a:rPr lang="en-US" sz="1200" b="1" dirty="0"/>
              <a:t>    return -1;</a:t>
            </a:r>
          </a:p>
          <a:p>
            <a:pPr marL="0" indent="0">
              <a:buNone/>
            </a:pPr>
            <a:r>
              <a:rPr lang="en-US" sz="1200" b="1" dirty="0"/>
              <a:t>  }</a:t>
            </a:r>
          </a:p>
          <a:p>
            <a:pPr marL="0" indent="0">
              <a:buNone/>
            </a:pPr>
            <a:r>
              <a:rPr lang="en-US" sz="1200" b="1" dirty="0"/>
              <a:t>  return 0;</a:t>
            </a:r>
          </a:p>
          <a:p>
            <a:pPr marL="0" indent="0">
              <a:buNone/>
            </a:pPr>
            <a:r>
              <a:rPr lang="en-US" sz="1200" b="1" dirty="0"/>
              <a:t>}</a:t>
            </a:r>
          </a:p>
          <a:p>
            <a:pPr marL="0" indent="0">
              <a:buNone/>
            </a:pPr>
            <a:r>
              <a:rPr lang="en-US" sz="1200" b="1" dirty="0"/>
              <a:t> </a:t>
            </a:r>
          </a:p>
          <a:p>
            <a:pPr marL="0" indent="0">
              <a:buNone/>
            </a:pPr>
            <a:r>
              <a:rPr lang="en-US" sz="1200" b="1" dirty="0"/>
              <a:t>void </a:t>
            </a:r>
            <a:r>
              <a:rPr lang="en-US" sz="1200" b="1" dirty="0" err="1"/>
              <a:t>process_list</a:t>
            </a:r>
            <a:r>
              <a:rPr lang="en-US" sz="1200" b="1" dirty="0"/>
              <a:t>(</a:t>
            </a:r>
            <a:r>
              <a:rPr lang="en-US" sz="1200" b="1" dirty="0" err="1"/>
              <a:t>size_t</a:t>
            </a:r>
            <a:r>
              <a:rPr lang="en-US" sz="1200" b="1" dirty="0"/>
              <a:t> number) {</a:t>
            </a:r>
          </a:p>
          <a:p>
            <a:pPr marL="0" indent="0">
              <a:buNone/>
            </a:pPr>
            <a:r>
              <a:rPr lang="en-US" sz="1200" b="1" dirty="0"/>
              <a:t>  char *list = new char[number];</a:t>
            </a:r>
          </a:p>
          <a:p>
            <a:pPr marL="0" indent="0">
              <a:buNone/>
            </a:pPr>
            <a:r>
              <a:rPr lang="en-US" sz="1200" b="1" dirty="0"/>
              <a:t> </a:t>
            </a:r>
          </a:p>
          <a:p>
            <a:pPr marL="0" indent="0">
              <a:buNone/>
            </a:pPr>
            <a:r>
              <a:rPr lang="en-US" sz="1200" b="1" dirty="0"/>
              <a:t>  if (</a:t>
            </a:r>
            <a:r>
              <a:rPr lang="en-US" sz="1200" b="1" dirty="0" err="1"/>
              <a:t>verify_size</a:t>
            </a:r>
            <a:r>
              <a:rPr lang="en-US" sz="1200" b="1" dirty="0"/>
              <a:t>(list, number) == -1) {</a:t>
            </a:r>
          </a:p>
          <a:p>
            <a:pPr marL="0" indent="0">
              <a:buNone/>
            </a:pPr>
            <a:r>
              <a:rPr lang="en-US" sz="1200" b="1" dirty="0"/>
              <a:t>      </a:t>
            </a:r>
            <a:r>
              <a:rPr lang="en-US" sz="1200" b="1" dirty="0">
                <a:solidFill>
                  <a:srgbClr val="C00000"/>
                </a:solidFill>
              </a:rPr>
              <a:t>delete[] list;</a:t>
            </a:r>
          </a:p>
          <a:p>
            <a:pPr marL="0" indent="0">
              <a:buNone/>
            </a:pPr>
            <a:r>
              <a:rPr lang="en-US" sz="1200" b="1" dirty="0"/>
              <a:t>      return;</a:t>
            </a:r>
          </a:p>
          <a:p>
            <a:pPr marL="0" indent="0">
              <a:buNone/>
            </a:pPr>
            <a:r>
              <a:rPr lang="en-US" sz="1200" b="1" dirty="0"/>
              <a:t>  }</a:t>
            </a:r>
          </a:p>
          <a:p>
            <a:pPr marL="0" indent="0">
              <a:buNone/>
            </a:pPr>
            <a:r>
              <a:rPr lang="en-US" sz="1200" b="1" dirty="0"/>
              <a:t> </a:t>
            </a:r>
          </a:p>
          <a:p>
            <a:pPr marL="0" indent="0">
              <a:buNone/>
            </a:pPr>
            <a:r>
              <a:rPr lang="en-US" sz="1200" b="1" dirty="0"/>
              <a:t> </a:t>
            </a:r>
            <a:r>
              <a:rPr lang="en-US" sz="1200" b="1" dirty="0">
                <a:solidFill>
                  <a:srgbClr val="00B050"/>
                </a:solidFill>
              </a:rPr>
              <a:t> /* Continue Processing list */</a:t>
            </a:r>
          </a:p>
          <a:p>
            <a:pPr marL="0" indent="0">
              <a:buNone/>
            </a:pPr>
            <a:r>
              <a:rPr lang="en-US" sz="1200" b="1" dirty="0"/>
              <a:t> </a:t>
            </a:r>
          </a:p>
          <a:p>
            <a:pPr marL="0" indent="0">
              <a:buNone/>
            </a:pPr>
            <a:r>
              <a:rPr lang="en-US" sz="1200" b="1" dirty="0"/>
              <a:t>  </a:t>
            </a:r>
            <a:r>
              <a:rPr lang="en-US" sz="1200" b="1" dirty="0">
                <a:solidFill>
                  <a:srgbClr val="C00000"/>
                </a:solidFill>
              </a:rPr>
              <a:t>delete[] list;</a:t>
            </a:r>
          </a:p>
          <a:p>
            <a:pPr marL="0" indent="0">
              <a:buNone/>
            </a:pPr>
            <a:r>
              <a:rPr lang="en-US" sz="1200" b="1" dirty="0"/>
              <a:t>}</a:t>
            </a:r>
          </a:p>
        </p:txBody>
      </p:sp>
      <p:sp>
        <p:nvSpPr>
          <p:cNvPr id="6" name="TextBox 5"/>
          <p:cNvSpPr txBox="1"/>
          <p:nvPr/>
        </p:nvSpPr>
        <p:spPr>
          <a:xfrm>
            <a:off x="1263555" y="1078468"/>
            <a:ext cx="1172116" cy="369332"/>
          </a:xfrm>
          <a:prstGeom prst="rect">
            <a:avLst/>
          </a:prstGeom>
          <a:noFill/>
        </p:spPr>
        <p:txBody>
          <a:bodyPr wrap="none" rtlCol="0">
            <a:spAutoFit/>
          </a:bodyPr>
          <a:lstStyle/>
          <a:p>
            <a:r>
              <a:rPr lang="en-US" b="1" dirty="0">
                <a:solidFill>
                  <a:srgbClr val="C00000"/>
                </a:solidFill>
              </a:rPr>
              <a:t>Incorrect</a:t>
            </a:r>
          </a:p>
        </p:txBody>
      </p:sp>
      <p:sp>
        <p:nvSpPr>
          <p:cNvPr id="7" name="TextBox 6"/>
          <p:cNvSpPr txBox="1"/>
          <p:nvPr/>
        </p:nvSpPr>
        <p:spPr>
          <a:xfrm>
            <a:off x="5728656" y="1065958"/>
            <a:ext cx="1005403" cy="369332"/>
          </a:xfrm>
          <a:prstGeom prst="rect">
            <a:avLst/>
          </a:prstGeom>
          <a:noFill/>
        </p:spPr>
        <p:txBody>
          <a:bodyPr wrap="none" rtlCol="0">
            <a:spAutoFit/>
          </a:bodyPr>
          <a:lstStyle/>
          <a:p>
            <a:r>
              <a:rPr lang="en-US" b="1" dirty="0">
                <a:solidFill>
                  <a:srgbClr val="00B050"/>
                </a:solidFill>
              </a:rPr>
              <a:t>Correct</a:t>
            </a:r>
          </a:p>
        </p:txBody>
      </p:sp>
      <p:cxnSp>
        <p:nvCxnSpPr>
          <p:cNvPr id="8" name="Straight Connector 7"/>
          <p:cNvCxnSpPr/>
          <p:nvPr/>
        </p:nvCxnSpPr>
        <p:spPr>
          <a:xfrm>
            <a:off x="4191000" y="1447800"/>
            <a:ext cx="0" cy="4545719"/>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6016268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solidFill>
                  <a:srgbClr val="FFFFFF"/>
                </a:solidFill>
              </a:rPr>
              <a:t>Secure operating systems</a:t>
            </a:r>
          </a:p>
        </p:txBody>
      </p:sp>
      <p:sp>
        <p:nvSpPr>
          <p:cNvPr id="2" name="Content Placeholder 1"/>
          <p:cNvSpPr>
            <a:spLocks noGrp="1"/>
          </p:cNvSpPr>
          <p:nvPr>
            <p:ph sz="quarter" idx="10"/>
          </p:nvPr>
        </p:nvSpPr>
        <p:spPr/>
        <p:txBody>
          <a:bodyPr/>
          <a:lstStyle/>
          <a:p>
            <a:r>
              <a:rPr lang="en-US" b="1" dirty="0">
                <a:solidFill>
                  <a:srgbClr val="FFFFFF"/>
                </a:solidFill>
              </a:rPr>
              <a:t>HEAP BASED BUFFER OVERFLOWS</a:t>
            </a:r>
          </a:p>
        </p:txBody>
      </p:sp>
    </p:spTree>
    <p:extLst>
      <p:ext uri="{BB962C8B-B14F-4D97-AF65-F5344CB8AC3E}">
        <p14:creationId xmlns:p14="http://schemas.microsoft.com/office/powerpoint/2010/main" val="204567746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37CD2D3-8C62-4807-B7FF-42484569A3F4}"/>
              </a:ext>
            </a:extLst>
          </p:cNvPr>
          <p:cNvSpPr>
            <a:spLocks noGrp="1"/>
          </p:cNvSpPr>
          <p:nvPr>
            <p:ph type="title"/>
          </p:nvPr>
        </p:nvSpPr>
        <p:spPr>
          <a:xfrm>
            <a:off x="457200" y="919490"/>
            <a:ext cx="8229600" cy="523220"/>
          </a:xfrm>
        </p:spPr>
        <p:txBody>
          <a:bodyPr/>
          <a:lstStyle/>
          <a:p>
            <a:r>
              <a:rPr lang="en-US" dirty="0"/>
              <a:t>Memory Management Errors</a:t>
            </a:r>
          </a:p>
        </p:txBody>
      </p:sp>
      <p:sp>
        <p:nvSpPr>
          <p:cNvPr id="5" name="Content Placeholder 4">
            <a:extLst>
              <a:ext uri="{FF2B5EF4-FFF2-40B4-BE49-F238E27FC236}">
                <a16:creationId xmlns:a16="http://schemas.microsoft.com/office/drawing/2014/main" id="{0149F21E-0663-493C-BDEF-58F8E7ED26D9}"/>
              </a:ext>
            </a:extLst>
          </p:cNvPr>
          <p:cNvSpPr>
            <a:spLocks noGrp="1"/>
          </p:cNvSpPr>
          <p:nvPr>
            <p:ph idx="1"/>
          </p:nvPr>
        </p:nvSpPr>
        <p:spPr/>
        <p:txBody>
          <a:bodyPr/>
          <a:lstStyle/>
          <a:p>
            <a:r>
              <a:rPr lang="en-US" dirty="0"/>
              <a:t>Most common source of exploitable vulnerabilities in software code</a:t>
            </a:r>
          </a:p>
          <a:p>
            <a:pPr lvl="1"/>
            <a:r>
              <a:rPr lang="en-US" dirty="0"/>
              <a:t>Initialization errors</a:t>
            </a:r>
          </a:p>
          <a:p>
            <a:pPr lvl="1"/>
            <a:r>
              <a:rPr lang="en-US" dirty="0"/>
              <a:t>Improper use of allocation functions</a:t>
            </a:r>
          </a:p>
          <a:p>
            <a:pPr lvl="1"/>
            <a:r>
              <a:rPr lang="en-US" dirty="0"/>
              <a:t>Freeing the same memory multiple times</a:t>
            </a:r>
          </a:p>
          <a:p>
            <a:pPr lvl="1"/>
            <a:r>
              <a:rPr lang="en-US" dirty="0"/>
              <a:t>Not distinguishing between scalars and arrays</a:t>
            </a:r>
          </a:p>
          <a:p>
            <a:pPr lvl="1"/>
            <a:r>
              <a:rPr lang="en-US" dirty="0"/>
              <a:t>Using the wrong memory management functions</a:t>
            </a:r>
          </a:p>
          <a:p>
            <a:pPr lvl="1"/>
            <a:r>
              <a:rPr lang="en-US" dirty="0"/>
              <a:t>Writing to memory that has already been freed</a:t>
            </a:r>
          </a:p>
          <a:p>
            <a:pPr lvl="1"/>
            <a:r>
              <a:rPr lang="en-US" dirty="0"/>
              <a:t>Not checking </a:t>
            </a:r>
            <a:r>
              <a:rPr lang="en-US"/>
              <a:t>return values</a:t>
            </a:r>
            <a:endParaRPr lang="en-US" dirty="0"/>
          </a:p>
          <a:p>
            <a:endParaRPr lang="en-US" dirty="0"/>
          </a:p>
        </p:txBody>
      </p:sp>
    </p:spTree>
    <p:extLst>
      <p:ext uri="{BB962C8B-B14F-4D97-AF65-F5344CB8AC3E}">
        <p14:creationId xmlns:p14="http://schemas.microsoft.com/office/powerpoint/2010/main" val="27101723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457200" y="659933"/>
            <a:ext cx="8029575" cy="523220"/>
          </a:xfrm>
        </p:spPr>
        <p:txBody>
          <a:bodyPr/>
          <a:lstStyle/>
          <a:p>
            <a:r>
              <a:rPr lang="en-US" dirty="0"/>
              <a:t>Operating system threat</a:t>
            </a:r>
          </a:p>
        </p:txBody>
      </p:sp>
      <p:sp>
        <p:nvSpPr>
          <p:cNvPr id="4099" name="Rectangle 3"/>
          <p:cNvSpPr>
            <a:spLocks noGrp="1" noChangeArrowheads="1"/>
          </p:cNvSpPr>
          <p:nvPr>
            <p:ph type="body" idx="1"/>
          </p:nvPr>
        </p:nvSpPr>
        <p:spPr/>
        <p:txBody>
          <a:bodyPr>
            <a:normAutofit/>
          </a:bodyPr>
          <a:lstStyle/>
          <a:p>
            <a:r>
              <a:rPr lang="en-US" dirty="0"/>
              <a:t>Security Concepts</a:t>
            </a:r>
          </a:p>
          <a:p>
            <a:r>
              <a:rPr lang="en-US" dirty="0">
                <a:solidFill>
                  <a:srgbClr val="0000FF"/>
                </a:solidFill>
              </a:rPr>
              <a:t>C and C++</a:t>
            </a:r>
          </a:p>
          <a:p>
            <a:r>
              <a:rPr lang="en-US" dirty="0"/>
              <a:t>Development Platforms</a:t>
            </a:r>
          </a:p>
        </p:txBody>
      </p:sp>
    </p:spTree>
    <p:extLst>
      <p:ext uri="{BB962C8B-B14F-4D97-AF65-F5344CB8AC3E}">
        <p14:creationId xmlns:p14="http://schemas.microsoft.com/office/powerpoint/2010/main" val="1787204597"/>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C55BF6-2B41-447F-A044-B219053CF92C}"/>
              </a:ext>
            </a:extLst>
          </p:cNvPr>
          <p:cNvSpPr>
            <a:spLocks noGrp="1"/>
          </p:cNvSpPr>
          <p:nvPr>
            <p:ph type="title"/>
          </p:nvPr>
        </p:nvSpPr>
        <p:spPr>
          <a:xfrm>
            <a:off x="457200" y="919490"/>
            <a:ext cx="8229600" cy="523220"/>
          </a:xfrm>
        </p:spPr>
        <p:txBody>
          <a:bodyPr/>
          <a:lstStyle/>
          <a:p>
            <a:r>
              <a:rPr lang="en-US" dirty="0"/>
              <a:t>Static vs. dynamic memory allocation	</a:t>
            </a:r>
          </a:p>
        </p:txBody>
      </p:sp>
      <p:sp>
        <p:nvSpPr>
          <p:cNvPr id="3" name="Content Placeholder 2">
            <a:extLst>
              <a:ext uri="{FF2B5EF4-FFF2-40B4-BE49-F238E27FC236}">
                <a16:creationId xmlns:a16="http://schemas.microsoft.com/office/drawing/2014/main" id="{BB64D80C-E19A-402F-931D-425D943FDD7B}"/>
              </a:ext>
            </a:extLst>
          </p:cNvPr>
          <p:cNvSpPr>
            <a:spLocks noGrp="1"/>
          </p:cNvSpPr>
          <p:nvPr>
            <p:ph idx="1"/>
          </p:nvPr>
        </p:nvSpPr>
        <p:spPr/>
        <p:txBody>
          <a:bodyPr/>
          <a:lstStyle/>
          <a:p>
            <a:r>
              <a:rPr lang="en-US" dirty="0"/>
              <a:t>In a function call (i.e. in the stack) a set amount of memory on the stack (based on various factors)</a:t>
            </a:r>
          </a:p>
          <a:p>
            <a:r>
              <a:rPr lang="en-US" dirty="0"/>
              <a:t>In dynamic memory allocation (i.e. in the heap) memory is allocated based on calls to functions like malloc/</a:t>
            </a:r>
            <a:r>
              <a:rPr lang="en-US" dirty="0" err="1"/>
              <a:t>calloc</a:t>
            </a:r>
            <a:r>
              <a:rPr lang="en-US" dirty="0"/>
              <a:t>/</a:t>
            </a:r>
            <a:r>
              <a:rPr lang="en-US" dirty="0" err="1"/>
              <a:t>realloc</a:t>
            </a:r>
            <a:endParaRPr lang="en-US" dirty="0"/>
          </a:p>
          <a:p>
            <a:pPr lvl="1"/>
            <a:r>
              <a:rPr lang="en-US" dirty="0"/>
              <a:t>Memory allocation size may change during run time</a:t>
            </a:r>
          </a:p>
          <a:p>
            <a:r>
              <a:rPr lang="en-US" dirty="0"/>
              <a:t>Both static and dynamic buffers can be “smashed”</a:t>
            </a:r>
          </a:p>
          <a:p>
            <a:pPr lvl="1"/>
            <a:r>
              <a:rPr lang="en-US" dirty="0"/>
              <a:t>Results from improper bounds checking </a:t>
            </a:r>
          </a:p>
          <a:p>
            <a:pPr lvl="1"/>
            <a:r>
              <a:rPr lang="en-US" dirty="0"/>
              <a:t>Can result in an attacker seizing control of program execution</a:t>
            </a:r>
          </a:p>
          <a:p>
            <a:pPr lvl="1"/>
            <a:endParaRPr lang="en-US" dirty="0"/>
          </a:p>
        </p:txBody>
      </p:sp>
    </p:spTree>
    <p:extLst>
      <p:ext uri="{BB962C8B-B14F-4D97-AF65-F5344CB8AC3E}">
        <p14:creationId xmlns:p14="http://schemas.microsoft.com/office/powerpoint/2010/main" val="274977889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919490"/>
            <a:ext cx="8229600" cy="523220"/>
          </a:xfrm>
        </p:spPr>
        <p:txBody>
          <a:bodyPr/>
          <a:lstStyle/>
          <a:p>
            <a:r>
              <a:rPr lang="en-US" dirty="0"/>
              <a:t>Heap based buffer overflows</a:t>
            </a:r>
          </a:p>
        </p:txBody>
      </p:sp>
      <p:sp>
        <p:nvSpPr>
          <p:cNvPr id="5" name="Content Placeholder 4"/>
          <p:cNvSpPr>
            <a:spLocks noGrp="1"/>
          </p:cNvSpPr>
          <p:nvPr>
            <p:ph idx="1"/>
          </p:nvPr>
        </p:nvSpPr>
        <p:spPr/>
        <p:txBody>
          <a:bodyPr/>
          <a:lstStyle/>
          <a:p>
            <a:r>
              <a:rPr lang="en-US" dirty="0"/>
              <a:t>The heap contains dynamically allocated memory</a:t>
            </a:r>
          </a:p>
          <a:p>
            <a:pPr lvl="1"/>
            <a:r>
              <a:rPr lang="en-US" dirty="0"/>
              <a:t>Managed via </a:t>
            </a:r>
            <a:r>
              <a:rPr lang="en-US" dirty="0" err="1"/>
              <a:t>malloc</a:t>
            </a:r>
            <a:r>
              <a:rPr lang="en-US" dirty="0"/>
              <a:t>() and free() functions of the memory allocation library</a:t>
            </a:r>
          </a:p>
          <a:p>
            <a:pPr lvl="1"/>
            <a:r>
              <a:rPr lang="en-US" dirty="0"/>
              <a:t>A part of heap memory that has been processed by </a:t>
            </a:r>
            <a:r>
              <a:rPr lang="en-US" dirty="0" err="1"/>
              <a:t>malloc</a:t>
            </a:r>
            <a:r>
              <a:rPr lang="en-US" dirty="0"/>
              <a:t> is called a chunk</a:t>
            </a:r>
          </a:p>
          <a:p>
            <a:pPr lvl="1"/>
            <a:r>
              <a:rPr lang="en-US" dirty="0"/>
              <a:t>No return addresses: attackers must overwrite data pointers or function pointers (or in the case of C++ virtual table functions)</a:t>
            </a:r>
          </a:p>
          <a:p>
            <a:pPr lvl="1"/>
            <a:r>
              <a:rPr lang="en-US" dirty="0"/>
              <a:t>Most memory allocators (at least in Linux) save their memory management information in-band</a:t>
            </a:r>
          </a:p>
          <a:p>
            <a:pPr lvl="1"/>
            <a:r>
              <a:rPr lang="en-US" dirty="0"/>
              <a:t>Overflows can overwrite management information</a:t>
            </a:r>
          </a:p>
        </p:txBody>
      </p:sp>
    </p:spTree>
    <p:extLst>
      <p:ext uri="{BB962C8B-B14F-4D97-AF65-F5344CB8AC3E}">
        <p14:creationId xmlns:p14="http://schemas.microsoft.com/office/powerpoint/2010/main" val="204897419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19490"/>
            <a:ext cx="8229600" cy="523220"/>
          </a:xfrm>
        </p:spPr>
        <p:txBody>
          <a:bodyPr/>
          <a:lstStyle/>
          <a:p>
            <a:r>
              <a:rPr lang="en-US" dirty="0"/>
              <a:t>Heap overflows</a:t>
            </a:r>
          </a:p>
        </p:txBody>
      </p:sp>
      <p:sp>
        <p:nvSpPr>
          <p:cNvPr id="3" name="Content Placeholder 2"/>
          <p:cNvSpPr>
            <a:spLocks noGrp="1"/>
          </p:cNvSpPr>
          <p:nvPr>
            <p:ph idx="1"/>
          </p:nvPr>
        </p:nvSpPr>
        <p:spPr/>
        <p:txBody>
          <a:bodyPr/>
          <a:lstStyle/>
          <a:p>
            <a:r>
              <a:rPr lang="en-US" dirty="0"/>
              <a:t>Overflowing buffers on heap can change pointers that point to important data</a:t>
            </a:r>
          </a:p>
          <a:p>
            <a:pPr lvl="1"/>
            <a:r>
              <a:rPr lang="en-US" dirty="0"/>
              <a:t>Can result in illegitimate privilege elevation</a:t>
            </a:r>
          </a:p>
          <a:p>
            <a:pPr lvl="2"/>
            <a:r>
              <a:rPr lang="en-US" dirty="0"/>
              <a:t>if program with overflow has </a:t>
            </a:r>
            <a:r>
              <a:rPr lang="en-US" dirty="0" err="1"/>
              <a:t>sysadm</a:t>
            </a:r>
            <a:r>
              <a:rPr lang="en-US" dirty="0"/>
              <a:t>/root rights, attacker can use it to write into a normally inaccessible file </a:t>
            </a:r>
          </a:p>
          <a:p>
            <a:pPr lvl="2"/>
            <a:r>
              <a:rPr lang="en-US" dirty="0"/>
              <a:t>Example: replace a filename pointer with a pointer into a memory location containing the name of a system file (for example, instead of temporary file, write into AUTOEXEC.BAT) </a:t>
            </a:r>
          </a:p>
          <a:p>
            <a:r>
              <a:rPr lang="en-US" dirty="0"/>
              <a:t>Sometimes can transfer execution to attack code</a:t>
            </a:r>
          </a:p>
        </p:txBody>
      </p:sp>
    </p:spTree>
    <p:extLst>
      <p:ext uri="{BB962C8B-B14F-4D97-AF65-F5344CB8AC3E}">
        <p14:creationId xmlns:p14="http://schemas.microsoft.com/office/powerpoint/2010/main" val="158097586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DE346C-DAF3-4103-840A-AF11FE35EAC2}"/>
              </a:ext>
            </a:extLst>
          </p:cNvPr>
          <p:cNvSpPr>
            <a:spLocks noGrp="1"/>
          </p:cNvSpPr>
          <p:nvPr>
            <p:ph type="title"/>
          </p:nvPr>
        </p:nvSpPr>
        <p:spPr>
          <a:xfrm>
            <a:off x="457200" y="919490"/>
            <a:ext cx="8229600" cy="523220"/>
          </a:xfrm>
        </p:spPr>
        <p:txBody>
          <a:bodyPr/>
          <a:lstStyle/>
          <a:p>
            <a:r>
              <a:rPr lang="en-US" dirty="0" err="1"/>
              <a:t>DLMalloc</a:t>
            </a:r>
            <a:endParaRPr lang="en-US" dirty="0"/>
          </a:p>
        </p:txBody>
      </p:sp>
      <p:sp>
        <p:nvSpPr>
          <p:cNvPr id="3" name="Content Placeholder 2">
            <a:extLst>
              <a:ext uri="{FF2B5EF4-FFF2-40B4-BE49-F238E27FC236}">
                <a16:creationId xmlns:a16="http://schemas.microsoft.com/office/drawing/2014/main" id="{FDC546DF-55F6-4751-8ADC-82849B3C387F}"/>
              </a:ext>
            </a:extLst>
          </p:cNvPr>
          <p:cNvSpPr>
            <a:spLocks noGrp="1"/>
          </p:cNvSpPr>
          <p:nvPr>
            <p:ph idx="1"/>
          </p:nvPr>
        </p:nvSpPr>
        <p:spPr/>
        <p:txBody>
          <a:bodyPr>
            <a:normAutofit/>
          </a:bodyPr>
          <a:lstStyle/>
          <a:p>
            <a:r>
              <a:rPr lang="en-US" dirty="0"/>
              <a:t>Memory allocator written by Doug Lea, professor of CS at SUNY</a:t>
            </a:r>
          </a:p>
          <a:p>
            <a:r>
              <a:rPr lang="en-US" dirty="0"/>
              <a:t>Goals of a good memory allocator</a:t>
            </a:r>
          </a:p>
          <a:p>
            <a:pPr lvl="1"/>
            <a:r>
              <a:rPr lang="en-US" altLang="en-US" sz="1800" dirty="0">
                <a:solidFill>
                  <a:srgbClr val="000000"/>
                </a:solidFill>
                <a:latin typeface="+mn-lt"/>
                <a:cs typeface="Times New Roman" panose="02020603050405020304" pitchFamily="18" charset="0"/>
              </a:rPr>
              <a:t>Maximizing Compatibility</a:t>
            </a:r>
          </a:p>
          <a:p>
            <a:pPr lvl="1"/>
            <a:r>
              <a:rPr lang="en-US" altLang="en-US" sz="1800" dirty="0">
                <a:solidFill>
                  <a:srgbClr val="000000"/>
                </a:solidFill>
                <a:latin typeface="+mn-lt"/>
                <a:cs typeface="Times New Roman" panose="02020603050405020304" pitchFamily="18" charset="0"/>
              </a:rPr>
              <a:t>Maximizing Portability</a:t>
            </a:r>
          </a:p>
          <a:p>
            <a:pPr lvl="1"/>
            <a:r>
              <a:rPr lang="en-US" altLang="en-US" sz="1800" dirty="0">
                <a:solidFill>
                  <a:srgbClr val="000000"/>
                </a:solidFill>
                <a:latin typeface="+mn-lt"/>
                <a:cs typeface="Times New Roman" panose="02020603050405020304" pitchFamily="18" charset="0"/>
              </a:rPr>
              <a:t>Minimizing Space</a:t>
            </a:r>
          </a:p>
          <a:p>
            <a:pPr lvl="1"/>
            <a:r>
              <a:rPr lang="en-US" altLang="en-US" sz="1800" dirty="0">
                <a:solidFill>
                  <a:srgbClr val="000000"/>
                </a:solidFill>
                <a:latin typeface="+mn-lt"/>
                <a:cs typeface="Times New Roman" panose="02020603050405020304" pitchFamily="18" charset="0"/>
              </a:rPr>
              <a:t>Minimizing Time</a:t>
            </a:r>
          </a:p>
          <a:p>
            <a:pPr lvl="1"/>
            <a:r>
              <a:rPr lang="en-US" altLang="en-US" sz="1800" dirty="0">
                <a:solidFill>
                  <a:srgbClr val="000000"/>
                </a:solidFill>
                <a:latin typeface="+mn-lt"/>
                <a:cs typeface="Times New Roman" panose="02020603050405020304" pitchFamily="18" charset="0"/>
              </a:rPr>
              <a:t>Maximizing Tunability</a:t>
            </a:r>
          </a:p>
          <a:p>
            <a:pPr lvl="1"/>
            <a:r>
              <a:rPr lang="en-US" altLang="en-US" sz="1800" dirty="0">
                <a:solidFill>
                  <a:srgbClr val="000000"/>
                </a:solidFill>
                <a:latin typeface="+mn-lt"/>
                <a:cs typeface="Times New Roman" panose="02020603050405020304" pitchFamily="18" charset="0"/>
              </a:rPr>
              <a:t>Maximizing Locality</a:t>
            </a:r>
          </a:p>
          <a:p>
            <a:pPr lvl="1"/>
            <a:r>
              <a:rPr lang="en-US" altLang="en-US" sz="1800" dirty="0">
                <a:solidFill>
                  <a:srgbClr val="000000"/>
                </a:solidFill>
                <a:latin typeface="+mn-lt"/>
                <a:cs typeface="Times New Roman" panose="02020603050405020304" pitchFamily="18" charset="0"/>
              </a:rPr>
              <a:t>Maximizing Error Detection</a:t>
            </a:r>
          </a:p>
          <a:p>
            <a:pPr lvl="1"/>
            <a:r>
              <a:rPr lang="en-US" altLang="en-US" sz="1800" dirty="0">
                <a:solidFill>
                  <a:srgbClr val="000000"/>
                </a:solidFill>
                <a:latin typeface="+mn-lt"/>
                <a:cs typeface="Times New Roman" panose="02020603050405020304" pitchFamily="18" charset="0"/>
              </a:rPr>
              <a:t>Minimizing Anomalies</a:t>
            </a:r>
          </a:p>
          <a:p>
            <a:r>
              <a:rPr lang="en-US" altLang="en-US" sz="1800" dirty="0">
                <a:solidFill>
                  <a:srgbClr val="000000"/>
                </a:solidFill>
                <a:latin typeface="+mn-lt"/>
                <a:cs typeface="Times New Roman" panose="02020603050405020304" pitchFamily="18" charset="0"/>
              </a:rPr>
              <a:t>For more details, see: </a:t>
            </a:r>
            <a:r>
              <a:rPr lang="en-US" altLang="en-US" sz="1800" dirty="0">
                <a:solidFill>
                  <a:srgbClr val="000000"/>
                </a:solidFill>
                <a:latin typeface="+mn-lt"/>
                <a:cs typeface="Times New Roman" panose="02020603050405020304" pitchFamily="18" charset="0"/>
                <a:hlinkClick r:id="rId3"/>
              </a:rPr>
              <a:t>http://gee.cs.oswego.edu/dl/html/malloc.html</a:t>
            </a:r>
            <a:endParaRPr lang="en-US" altLang="en-US" sz="1800" dirty="0">
              <a:solidFill>
                <a:srgbClr val="000000"/>
              </a:solidFill>
              <a:latin typeface="+mn-lt"/>
              <a:cs typeface="Times New Roman" panose="02020603050405020304" pitchFamily="18" charset="0"/>
            </a:endParaRPr>
          </a:p>
          <a:p>
            <a:pPr marL="0" indent="0">
              <a:buNone/>
            </a:pPr>
            <a:endParaRPr lang="en-US" altLang="en-US" sz="1800" dirty="0">
              <a:solidFill>
                <a:srgbClr val="000000"/>
              </a:solidFill>
              <a:latin typeface="+mn-lt"/>
              <a:cs typeface="Times New Roman" panose="02020603050405020304" pitchFamily="18" charset="0"/>
            </a:endParaRPr>
          </a:p>
        </p:txBody>
      </p:sp>
      <p:sp>
        <p:nvSpPr>
          <p:cNvPr id="6" name="Rectangle 3">
            <a:extLst>
              <a:ext uri="{FF2B5EF4-FFF2-40B4-BE49-F238E27FC236}">
                <a16:creationId xmlns:a16="http://schemas.microsoft.com/office/drawing/2014/main" id="{FB09A124-BBC8-4D54-8163-602E58197BFF}"/>
              </a:ext>
            </a:extLst>
          </p:cNvPr>
          <p:cNvSpPr>
            <a:spLocks noChangeArrowheads="1"/>
          </p:cNvSpPr>
          <p:nvPr/>
        </p:nvSpPr>
        <p:spPr bwMode="auto">
          <a:xfrm>
            <a:off x="0" y="-323165"/>
            <a:ext cx="184731" cy="646331"/>
          </a:xfrm>
          <a:prstGeom prst="rect">
            <a:avLst/>
          </a:prstGeom>
          <a:solidFill>
            <a:srgbClr val="FFFF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60186474"/>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C05478-BC1D-4121-8E18-9648517B9ED3}"/>
              </a:ext>
            </a:extLst>
          </p:cNvPr>
          <p:cNvSpPr>
            <a:spLocks noGrp="1"/>
          </p:cNvSpPr>
          <p:nvPr>
            <p:ph type="title"/>
          </p:nvPr>
        </p:nvSpPr>
        <p:spPr>
          <a:xfrm>
            <a:off x="457200" y="919490"/>
            <a:ext cx="8229600" cy="523220"/>
          </a:xfrm>
        </p:spPr>
        <p:txBody>
          <a:bodyPr/>
          <a:lstStyle/>
          <a:p>
            <a:r>
              <a:rPr lang="en-US" dirty="0"/>
              <a:t>Linux heap layout</a:t>
            </a:r>
          </a:p>
        </p:txBody>
      </p:sp>
      <p:sp>
        <p:nvSpPr>
          <p:cNvPr id="3" name="Content Placeholder 2">
            <a:extLst>
              <a:ext uri="{FF2B5EF4-FFF2-40B4-BE49-F238E27FC236}">
                <a16:creationId xmlns:a16="http://schemas.microsoft.com/office/drawing/2014/main" id="{BD30B2F0-3AFE-4F9B-9B4C-019629FC3654}"/>
              </a:ext>
            </a:extLst>
          </p:cNvPr>
          <p:cNvSpPr>
            <a:spLocks noGrp="1"/>
          </p:cNvSpPr>
          <p:nvPr>
            <p:ph idx="1"/>
          </p:nvPr>
        </p:nvSpPr>
        <p:spPr/>
        <p:txBody>
          <a:bodyPr/>
          <a:lstStyle/>
          <a:p>
            <a:r>
              <a:rPr lang="en-US" dirty="0"/>
              <a:t>Heap chunk management information is stored ‘in-band’ with user data</a:t>
            </a:r>
          </a:p>
          <a:p>
            <a:r>
              <a:rPr lang="en-US" dirty="0"/>
              <a:t>Writing past the end of a chunk boundary may overwrite the next chunk’s management fields</a:t>
            </a:r>
          </a:p>
          <a:p>
            <a:r>
              <a:rPr lang="en-US" dirty="0"/>
              <a:t>Fields include</a:t>
            </a:r>
          </a:p>
          <a:p>
            <a:pPr lvl="1"/>
            <a:r>
              <a:rPr lang="en-US" dirty="0"/>
              <a:t>PREV_SIZE (4 bytes long – assuming 32-bit machine)</a:t>
            </a:r>
          </a:p>
          <a:p>
            <a:pPr lvl="1"/>
            <a:r>
              <a:rPr lang="en-US" dirty="0"/>
              <a:t>SIZE (4 bytes long)</a:t>
            </a:r>
          </a:p>
          <a:p>
            <a:pPr lvl="1"/>
            <a:r>
              <a:rPr lang="en-US" dirty="0"/>
              <a:t>‘</a:t>
            </a:r>
            <a:r>
              <a:rPr lang="en-US" dirty="0" err="1"/>
              <a:t>bd</a:t>
            </a:r>
            <a:r>
              <a:rPr lang="en-US" dirty="0"/>
              <a:t>’ and ‘</a:t>
            </a:r>
            <a:r>
              <a:rPr lang="en-US" dirty="0" err="1"/>
              <a:t>fd</a:t>
            </a:r>
            <a:r>
              <a:rPr lang="en-US" dirty="0"/>
              <a:t>’ pointers which are added when the chunk is marked as unallocated</a:t>
            </a:r>
          </a:p>
          <a:p>
            <a:pPr lvl="2"/>
            <a:r>
              <a:rPr lang="en-US" dirty="0"/>
              <a:t>Part of a doubly-linked list</a:t>
            </a:r>
          </a:p>
          <a:p>
            <a:pPr lvl="2"/>
            <a:r>
              <a:rPr lang="en-US" dirty="0"/>
              <a:t>User to consolidate unallocated heap chunks when they are freed</a:t>
            </a:r>
          </a:p>
        </p:txBody>
      </p:sp>
    </p:spTree>
    <p:extLst>
      <p:ext uri="{BB962C8B-B14F-4D97-AF65-F5344CB8AC3E}">
        <p14:creationId xmlns:p14="http://schemas.microsoft.com/office/powerpoint/2010/main" val="161902411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Heap management in </a:t>
            </a:r>
            <a:r>
              <a:rPr lang="en-US" dirty="0" err="1"/>
              <a:t>dlmalloc</a:t>
            </a:r>
            <a:endParaRPr lang="en-US" dirty="0"/>
          </a:p>
        </p:txBody>
      </p:sp>
      <p:sp>
        <p:nvSpPr>
          <p:cNvPr id="5" name="Rectangle 4"/>
          <p:cNvSpPr/>
          <p:nvPr/>
        </p:nvSpPr>
        <p:spPr>
          <a:xfrm>
            <a:off x="3370014" y="1752600"/>
            <a:ext cx="2667000" cy="2356366"/>
          </a:xfrm>
          <a:prstGeom prst="rect">
            <a:avLst/>
          </a:prstGeom>
          <a:gradFill>
            <a:gsLst>
              <a:gs pos="0">
                <a:schemeClr val="accent2">
                  <a:lumMod val="60000"/>
                  <a:lumOff val="40000"/>
                </a:schemeClr>
              </a:gs>
              <a:gs pos="100000">
                <a:schemeClr val="accent2">
                  <a:lumMod val="20000"/>
                  <a:lumOff val="80000"/>
                </a:schemeClr>
              </a:gs>
            </a:gsLst>
          </a:gradFill>
          <a:ln>
            <a:noFill/>
            <a:miter lim="800000"/>
          </a:ln>
          <a:effectLst>
            <a:innerShdw blurRad="63500" dist="50800" dir="2700000">
              <a:prstClr val="black">
                <a:alpha val="50000"/>
              </a:prstClr>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6" name="Straight Connector 5"/>
          <p:cNvCxnSpPr/>
          <p:nvPr/>
        </p:nvCxnSpPr>
        <p:spPr>
          <a:xfrm>
            <a:off x="3370014" y="2133600"/>
            <a:ext cx="26670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a:off x="3370014" y="2514600"/>
            <a:ext cx="26670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2209800" y="1567934"/>
            <a:ext cx="979755" cy="369332"/>
          </a:xfrm>
          <a:prstGeom prst="rect">
            <a:avLst/>
          </a:prstGeom>
          <a:noFill/>
        </p:spPr>
        <p:txBody>
          <a:bodyPr wrap="none" rtlCol="0">
            <a:spAutoFit/>
          </a:bodyPr>
          <a:lstStyle/>
          <a:p>
            <a:r>
              <a:rPr lang="en-US" dirty="0"/>
              <a:t>Chunk1</a:t>
            </a:r>
          </a:p>
        </p:txBody>
      </p:sp>
      <p:sp>
        <p:nvSpPr>
          <p:cNvPr id="9" name="TextBox 8"/>
          <p:cNvSpPr txBox="1"/>
          <p:nvPr/>
        </p:nvSpPr>
        <p:spPr>
          <a:xfrm>
            <a:off x="3638703" y="1766247"/>
            <a:ext cx="2129622" cy="369332"/>
          </a:xfrm>
          <a:prstGeom prst="rect">
            <a:avLst/>
          </a:prstGeom>
          <a:noFill/>
        </p:spPr>
        <p:txBody>
          <a:bodyPr wrap="none" rtlCol="0">
            <a:spAutoFit/>
          </a:bodyPr>
          <a:lstStyle/>
          <a:p>
            <a:r>
              <a:rPr lang="en-US" dirty="0"/>
              <a:t>Size of prev. chunk</a:t>
            </a:r>
          </a:p>
        </p:txBody>
      </p:sp>
      <p:sp>
        <p:nvSpPr>
          <p:cNvPr id="10" name="TextBox 9"/>
          <p:cNvSpPr txBox="1"/>
          <p:nvPr/>
        </p:nvSpPr>
        <p:spPr>
          <a:xfrm>
            <a:off x="3854563" y="2145268"/>
            <a:ext cx="1697901" cy="369332"/>
          </a:xfrm>
          <a:prstGeom prst="rect">
            <a:avLst/>
          </a:prstGeom>
          <a:noFill/>
        </p:spPr>
        <p:txBody>
          <a:bodyPr wrap="none" rtlCol="0">
            <a:spAutoFit/>
          </a:bodyPr>
          <a:lstStyle/>
          <a:p>
            <a:r>
              <a:rPr lang="en-US" dirty="0"/>
              <a:t>Size of chunk1</a:t>
            </a:r>
          </a:p>
        </p:txBody>
      </p:sp>
      <p:sp>
        <p:nvSpPr>
          <p:cNvPr id="11" name="TextBox 10"/>
          <p:cNvSpPr txBox="1"/>
          <p:nvPr/>
        </p:nvSpPr>
        <p:spPr>
          <a:xfrm>
            <a:off x="4111043" y="2983468"/>
            <a:ext cx="1184940" cy="369332"/>
          </a:xfrm>
          <a:prstGeom prst="rect">
            <a:avLst/>
          </a:prstGeom>
          <a:noFill/>
        </p:spPr>
        <p:txBody>
          <a:bodyPr wrap="none" rtlCol="0">
            <a:spAutoFit/>
          </a:bodyPr>
          <a:lstStyle/>
          <a:p>
            <a:r>
              <a:rPr lang="en-US" dirty="0"/>
              <a:t>User data</a:t>
            </a:r>
          </a:p>
        </p:txBody>
      </p:sp>
    </p:spTree>
    <p:extLst>
      <p:ext uri="{BB962C8B-B14F-4D97-AF65-F5344CB8AC3E}">
        <p14:creationId xmlns:p14="http://schemas.microsoft.com/office/powerpoint/2010/main" val="154364762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Heap management in </a:t>
            </a:r>
            <a:r>
              <a:rPr lang="en-US" dirty="0" err="1"/>
              <a:t>dlmalloc</a:t>
            </a:r>
            <a:endParaRPr lang="en-US" dirty="0"/>
          </a:p>
        </p:txBody>
      </p:sp>
      <p:sp>
        <p:nvSpPr>
          <p:cNvPr id="5" name="Rectangle 4"/>
          <p:cNvSpPr/>
          <p:nvPr/>
        </p:nvSpPr>
        <p:spPr>
          <a:xfrm>
            <a:off x="3370014" y="1752600"/>
            <a:ext cx="2667000" cy="2356366"/>
          </a:xfrm>
          <a:prstGeom prst="rect">
            <a:avLst/>
          </a:prstGeom>
          <a:gradFill>
            <a:gsLst>
              <a:gs pos="0">
                <a:schemeClr val="accent2">
                  <a:lumMod val="60000"/>
                  <a:lumOff val="40000"/>
                </a:schemeClr>
              </a:gs>
              <a:gs pos="100000">
                <a:schemeClr val="accent2">
                  <a:lumMod val="20000"/>
                  <a:lumOff val="80000"/>
                </a:schemeClr>
              </a:gs>
            </a:gsLst>
          </a:gradFill>
          <a:ln>
            <a:noFill/>
            <a:miter lim="800000"/>
          </a:ln>
          <a:effectLst>
            <a:innerShdw blurRad="63500" dist="50800" dir="2700000">
              <a:prstClr val="black">
                <a:alpha val="50000"/>
              </a:prstClr>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6" name="Straight Connector 5"/>
          <p:cNvCxnSpPr/>
          <p:nvPr/>
        </p:nvCxnSpPr>
        <p:spPr>
          <a:xfrm>
            <a:off x="3370014" y="2133600"/>
            <a:ext cx="26670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a:off x="3370014" y="2514600"/>
            <a:ext cx="26670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2366571" y="1610978"/>
            <a:ext cx="979755" cy="369332"/>
          </a:xfrm>
          <a:prstGeom prst="rect">
            <a:avLst/>
          </a:prstGeom>
          <a:noFill/>
        </p:spPr>
        <p:txBody>
          <a:bodyPr wrap="none" rtlCol="0">
            <a:spAutoFit/>
          </a:bodyPr>
          <a:lstStyle/>
          <a:p>
            <a:r>
              <a:rPr lang="en-US" dirty="0"/>
              <a:t>Chunk1</a:t>
            </a:r>
          </a:p>
        </p:txBody>
      </p:sp>
      <p:sp>
        <p:nvSpPr>
          <p:cNvPr id="9" name="TextBox 8"/>
          <p:cNvSpPr txBox="1"/>
          <p:nvPr/>
        </p:nvSpPr>
        <p:spPr>
          <a:xfrm>
            <a:off x="3638703" y="1766247"/>
            <a:ext cx="2129622" cy="369332"/>
          </a:xfrm>
          <a:prstGeom prst="rect">
            <a:avLst/>
          </a:prstGeom>
          <a:noFill/>
        </p:spPr>
        <p:txBody>
          <a:bodyPr wrap="none" rtlCol="0">
            <a:spAutoFit/>
          </a:bodyPr>
          <a:lstStyle/>
          <a:p>
            <a:r>
              <a:rPr lang="en-US" dirty="0"/>
              <a:t>Size of prev. chunk</a:t>
            </a:r>
          </a:p>
        </p:txBody>
      </p:sp>
      <p:sp>
        <p:nvSpPr>
          <p:cNvPr id="10" name="TextBox 9"/>
          <p:cNvSpPr txBox="1"/>
          <p:nvPr/>
        </p:nvSpPr>
        <p:spPr>
          <a:xfrm>
            <a:off x="3854563" y="2145268"/>
            <a:ext cx="1697901" cy="369332"/>
          </a:xfrm>
          <a:prstGeom prst="rect">
            <a:avLst/>
          </a:prstGeom>
          <a:noFill/>
        </p:spPr>
        <p:txBody>
          <a:bodyPr wrap="none" rtlCol="0">
            <a:spAutoFit/>
          </a:bodyPr>
          <a:lstStyle/>
          <a:p>
            <a:r>
              <a:rPr lang="en-US" dirty="0"/>
              <a:t>Size of chunk1</a:t>
            </a:r>
          </a:p>
        </p:txBody>
      </p:sp>
      <p:cxnSp>
        <p:nvCxnSpPr>
          <p:cNvPr id="12" name="Straight Connector 11"/>
          <p:cNvCxnSpPr/>
          <p:nvPr/>
        </p:nvCxnSpPr>
        <p:spPr>
          <a:xfrm>
            <a:off x="3370013" y="2819400"/>
            <a:ext cx="26670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3370012" y="3124200"/>
            <a:ext cx="26670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3918684" y="3352800"/>
            <a:ext cx="1569660" cy="369332"/>
          </a:xfrm>
          <a:prstGeom prst="rect">
            <a:avLst/>
          </a:prstGeom>
          <a:noFill/>
        </p:spPr>
        <p:txBody>
          <a:bodyPr wrap="none" rtlCol="0">
            <a:spAutoFit/>
          </a:bodyPr>
          <a:lstStyle/>
          <a:p>
            <a:r>
              <a:rPr lang="en-US" dirty="0"/>
              <a:t>Old user data</a:t>
            </a:r>
          </a:p>
        </p:txBody>
      </p:sp>
      <p:sp>
        <p:nvSpPr>
          <p:cNvPr id="2" name="TextBox 1"/>
          <p:cNvSpPr txBox="1"/>
          <p:nvPr/>
        </p:nvSpPr>
        <p:spPr>
          <a:xfrm>
            <a:off x="3803265" y="2505095"/>
            <a:ext cx="1800493" cy="369332"/>
          </a:xfrm>
          <a:prstGeom prst="rect">
            <a:avLst/>
          </a:prstGeom>
          <a:noFill/>
        </p:spPr>
        <p:txBody>
          <a:bodyPr wrap="none" rtlCol="0">
            <a:spAutoFit/>
          </a:bodyPr>
          <a:lstStyle/>
          <a:p>
            <a:r>
              <a:rPr lang="en-US" dirty="0"/>
              <a:t>Forward pointer</a:t>
            </a:r>
          </a:p>
        </p:txBody>
      </p:sp>
      <p:sp>
        <p:nvSpPr>
          <p:cNvPr id="15" name="TextBox 14"/>
          <p:cNvSpPr txBox="1"/>
          <p:nvPr/>
        </p:nvSpPr>
        <p:spPr>
          <a:xfrm>
            <a:off x="3719911" y="2771691"/>
            <a:ext cx="1967205" cy="369332"/>
          </a:xfrm>
          <a:prstGeom prst="rect">
            <a:avLst/>
          </a:prstGeom>
          <a:noFill/>
        </p:spPr>
        <p:txBody>
          <a:bodyPr wrap="none" rtlCol="0">
            <a:spAutoFit/>
          </a:bodyPr>
          <a:lstStyle/>
          <a:p>
            <a:r>
              <a:rPr lang="en-US" dirty="0"/>
              <a:t>Backward pointer</a:t>
            </a:r>
          </a:p>
        </p:txBody>
      </p:sp>
      <p:sp>
        <p:nvSpPr>
          <p:cNvPr id="3" name="TextBox 2"/>
          <p:cNvSpPr txBox="1"/>
          <p:nvPr/>
        </p:nvSpPr>
        <p:spPr>
          <a:xfrm>
            <a:off x="539553" y="1210868"/>
            <a:ext cx="5573962" cy="400110"/>
          </a:xfrm>
          <a:prstGeom prst="rect">
            <a:avLst/>
          </a:prstGeom>
          <a:noFill/>
        </p:spPr>
        <p:txBody>
          <a:bodyPr wrap="none" rtlCol="0">
            <a:spAutoFit/>
          </a:bodyPr>
          <a:lstStyle/>
          <a:p>
            <a:pPr marL="342900" indent="-342900">
              <a:buClr>
                <a:srgbClr val="CF2124"/>
              </a:buClr>
              <a:buFont typeface="Calibri" pitchFamily="34" charset="0"/>
              <a:buChar char="»"/>
            </a:pPr>
            <a:r>
              <a:rPr lang="en-US" sz="2000" dirty="0"/>
              <a:t>Free Chunk: doubly linked list of free chunks</a:t>
            </a:r>
          </a:p>
        </p:txBody>
      </p:sp>
    </p:spTree>
    <p:extLst>
      <p:ext uri="{BB962C8B-B14F-4D97-AF65-F5344CB8AC3E}">
        <p14:creationId xmlns:p14="http://schemas.microsoft.com/office/powerpoint/2010/main" val="246547965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919490"/>
            <a:ext cx="8229600" cy="523220"/>
          </a:xfrm>
        </p:spPr>
        <p:txBody>
          <a:bodyPr/>
          <a:lstStyle/>
          <a:p>
            <a:r>
              <a:rPr lang="en-US" dirty="0"/>
              <a:t>Heap management in </a:t>
            </a:r>
            <a:r>
              <a:rPr lang="en-US" dirty="0" err="1"/>
              <a:t>dlmalloc</a:t>
            </a:r>
            <a:endParaRPr lang="en-US" dirty="0"/>
          </a:p>
        </p:txBody>
      </p:sp>
      <p:sp>
        <p:nvSpPr>
          <p:cNvPr id="4" name="Content Placeholder 3"/>
          <p:cNvSpPr>
            <a:spLocks noGrp="1"/>
          </p:cNvSpPr>
          <p:nvPr>
            <p:ph idx="1"/>
          </p:nvPr>
        </p:nvSpPr>
        <p:spPr/>
        <p:txBody>
          <a:bodyPr/>
          <a:lstStyle/>
          <a:p>
            <a:r>
              <a:rPr lang="en-US" dirty="0"/>
              <a:t>Removing a chunk from the doubly linked list of free chunks:</a:t>
            </a:r>
          </a:p>
          <a:p>
            <a:pPr marL="457200" lvl="1" indent="0">
              <a:buNone/>
            </a:pPr>
            <a:r>
              <a:rPr lang="en-US" dirty="0">
                <a:latin typeface="Courier New" panose="02070309020205020404" pitchFamily="49" charset="0"/>
                <a:cs typeface="Courier New" panose="02070309020205020404" pitchFamily="49" charset="0"/>
              </a:rPr>
              <a:t>#define unlink(P, BK, FD) {</a:t>
            </a:r>
          </a:p>
          <a:p>
            <a:pPr marL="457200" lvl="1" indent="0">
              <a:buNone/>
            </a:pPr>
            <a:r>
              <a:rPr lang="en-US" dirty="0">
                <a:latin typeface="Courier New" panose="02070309020205020404" pitchFamily="49" charset="0"/>
                <a:cs typeface="Courier New" panose="02070309020205020404" pitchFamily="49" charset="0"/>
              </a:rPr>
              <a:t>	BK = P-&gt;</a:t>
            </a:r>
            <a:r>
              <a:rPr lang="en-US" dirty="0" err="1">
                <a:latin typeface="Courier New" panose="02070309020205020404" pitchFamily="49" charset="0"/>
                <a:cs typeface="Courier New" panose="02070309020205020404" pitchFamily="49" charset="0"/>
              </a:rPr>
              <a:t>bk</a:t>
            </a:r>
            <a:r>
              <a:rPr lang="en-US" dirty="0">
                <a:latin typeface="Courier New" panose="02070309020205020404" pitchFamily="49" charset="0"/>
                <a:cs typeface="Courier New" panose="02070309020205020404" pitchFamily="49" charset="0"/>
              </a:rPr>
              <a:t>;</a:t>
            </a:r>
          </a:p>
          <a:p>
            <a:pPr marL="457200" lvl="1" indent="0">
              <a:buNone/>
            </a:pPr>
            <a:r>
              <a:rPr lang="en-US" dirty="0">
                <a:latin typeface="Courier New" panose="02070309020205020404" pitchFamily="49" charset="0"/>
                <a:cs typeface="Courier New" panose="02070309020205020404" pitchFamily="49" charset="0"/>
              </a:rPr>
              <a:t>	FD = P-&gt;</a:t>
            </a:r>
            <a:r>
              <a:rPr lang="en-US" dirty="0" err="1">
                <a:latin typeface="Courier New" panose="02070309020205020404" pitchFamily="49" charset="0"/>
                <a:cs typeface="Courier New" panose="02070309020205020404" pitchFamily="49" charset="0"/>
              </a:rPr>
              <a:t>fd</a:t>
            </a:r>
            <a:r>
              <a:rPr lang="en-US" dirty="0">
                <a:latin typeface="Courier New" panose="02070309020205020404" pitchFamily="49" charset="0"/>
                <a:cs typeface="Courier New" panose="02070309020205020404" pitchFamily="49" charset="0"/>
              </a:rPr>
              <a:t>;</a:t>
            </a:r>
          </a:p>
          <a:p>
            <a:pPr marL="457200" lvl="1" indent="0">
              <a:buNone/>
            </a:pPr>
            <a:r>
              <a:rPr lang="en-US" dirty="0">
                <a:latin typeface="Courier New" panose="02070309020205020404" pitchFamily="49" charset="0"/>
                <a:cs typeface="Courier New" panose="02070309020205020404" pitchFamily="49" charset="0"/>
              </a:rPr>
              <a:t>	FD-&gt;</a:t>
            </a:r>
            <a:r>
              <a:rPr lang="en-US" dirty="0" err="1">
                <a:latin typeface="Courier New" panose="02070309020205020404" pitchFamily="49" charset="0"/>
                <a:cs typeface="Courier New" panose="02070309020205020404" pitchFamily="49" charset="0"/>
              </a:rPr>
              <a:t>bk</a:t>
            </a:r>
            <a:r>
              <a:rPr lang="en-US" dirty="0">
                <a:latin typeface="Courier New" panose="02070309020205020404" pitchFamily="49" charset="0"/>
                <a:cs typeface="Courier New" panose="02070309020205020404" pitchFamily="49" charset="0"/>
              </a:rPr>
              <a:t> = BK;</a:t>
            </a:r>
          </a:p>
          <a:p>
            <a:pPr marL="457200" lvl="1" indent="0">
              <a:buNone/>
            </a:pPr>
            <a:r>
              <a:rPr lang="en-US" dirty="0">
                <a:latin typeface="Courier New" panose="02070309020205020404" pitchFamily="49" charset="0"/>
                <a:cs typeface="Courier New" panose="02070309020205020404" pitchFamily="49" charset="0"/>
              </a:rPr>
              <a:t>	BK-&gt;</a:t>
            </a:r>
            <a:r>
              <a:rPr lang="en-US" dirty="0" err="1">
                <a:latin typeface="Courier New" panose="02070309020205020404" pitchFamily="49" charset="0"/>
                <a:cs typeface="Courier New" panose="02070309020205020404" pitchFamily="49" charset="0"/>
              </a:rPr>
              <a:t>fd</a:t>
            </a:r>
            <a:r>
              <a:rPr lang="en-US" dirty="0">
                <a:latin typeface="Courier New" panose="02070309020205020404" pitchFamily="49" charset="0"/>
                <a:cs typeface="Courier New" panose="02070309020205020404" pitchFamily="49" charset="0"/>
              </a:rPr>
              <a:t> = FD;</a:t>
            </a:r>
          </a:p>
          <a:p>
            <a:pPr marL="457200" lvl="1" indent="0">
              <a:buNone/>
            </a:pPr>
            <a:r>
              <a:rPr lang="en-US" dirty="0">
                <a:latin typeface="Courier New" panose="02070309020205020404" pitchFamily="49" charset="0"/>
                <a:cs typeface="Courier New" panose="02070309020205020404" pitchFamily="49" charset="0"/>
              </a:rPr>
              <a:t>}</a:t>
            </a:r>
            <a:r>
              <a:rPr lang="en-US" dirty="0"/>
              <a:t> </a:t>
            </a:r>
          </a:p>
          <a:p>
            <a:r>
              <a:rPr lang="en-US" dirty="0"/>
              <a:t>This is:</a:t>
            </a:r>
          </a:p>
          <a:p>
            <a:pPr marL="0" indent="0">
              <a:buNone/>
            </a:pPr>
            <a:r>
              <a:rPr lang="en-US" dirty="0"/>
              <a:t>	P-&gt;</a:t>
            </a:r>
            <a:r>
              <a:rPr lang="en-US" dirty="0" err="1"/>
              <a:t>fd</a:t>
            </a:r>
            <a:r>
              <a:rPr lang="en-US" dirty="0"/>
              <a:t>-&gt;</a:t>
            </a:r>
            <a:r>
              <a:rPr lang="en-US" dirty="0" err="1"/>
              <a:t>bk</a:t>
            </a:r>
            <a:r>
              <a:rPr lang="en-US" dirty="0"/>
              <a:t> = P-&gt;</a:t>
            </a:r>
            <a:r>
              <a:rPr lang="en-US" dirty="0" err="1"/>
              <a:t>bk</a:t>
            </a:r>
            <a:r>
              <a:rPr lang="en-US" dirty="0"/>
              <a:t>;</a:t>
            </a:r>
          </a:p>
          <a:p>
            <a:pPr marL="0" indent="0">
              <a:buNone/>
            </a:pPr>
            <a:r>
              <a:rPr lang="en-US" dirty="0"/>
              <a:t>	P-&gt;</a:t>
            </a:r>
            <a:r>
              <a:rPr lang="en-US" dirty="0" err="1"/>
              <a:t>bk</a:t>
            </a:r>
            <a:r>
              <a:rPr lang="en-US" dirty="0"/>
              <a:t>-&gt;</a:t>
            </a:r>
            <a:r>
              <a:rPr lang="en-US" dirty="0" err="1"/>
              <a:t>fd</a:t>
            </a:r>
            <a:r>
              <a:rPr lang="en-US" dirty="0"/>
              <a:t> = P-&gt;</a:t>
            </a:r>
            <a:r>
              <a:rPr lang="en-US" dirty="0" err="1"/>
              <a:t>fd</a:t>
            </a:r>
            <a:r>
              <a:rPr lang="en-US" dirty="0"/>
              <a:t>;</a:t>
            </a:r>
          </a:p>
        </p:txBody>
      </p:sp>
    </p:spTree>
    <p:extLst>
      <p:ext uri="{BB962C8B-B14F-4D97-AF65-F5344CB8AC3E}">
        <p14:creationId xmlns:p14="http://schemas.microsoft.com/office/powerpoint/2010/main" val="187685791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2" name="Group 71"/>
          <p:cNvGrpSpPr/>
          <p:nvPr/>
        </p:nvGrpSpPr>
        <p:grpSpPr>
          <a:xfrm>
            <a:off x="5942471" y="1768389"/>
            <a:ext cx="454031" cy="1167297"/>
            <a:chOff x="2821005" y="1771350"/>
            <a:chExt cx="454031" cy="1167297"/>
          </a:xfrm>
        </p:grpSpPr>
        <p:cxnSp>
          <p:nvCxnSpPr>
            <p:cNvPr id="73" name="Straight Connector 72"/>
            <p:cNvCxnSpPr/>
            <p:nvPr/>
          </p:nvCxnSpPr>
          <p:spPr>
            <a:xfrm flipH="1">
              <a:off x="2951755" y="2938647"/>
              <a:ext cx="323281"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74" name="Straight Connector 73"/>
            <p:cNvCxnSpPr/>
            <p:nvPr/>
          </p:nvCxnSpPr>
          <p:spPr>
            <a:xfrm flipV="1">
              <a:off x="2951755" y="1771350"/>
              <a:ext cx="0" cy="1167297"/>
            </a:xfrm>
            <a:prstGeom prst="line">
              <a:avLst/>
            </a:prstGeom>
          </p:spPr>
          <p:style>
            <a:lnRef idx="2">
              <a:schemeClr val="accent1"/>
            </a:lnRef>
            <a:fillRef idx="0">
              <a:schemeClr val="accent1"/>
            </a:fillRef>
            <a:effectRef idx="1">
              <a:schemeClr val="accent1"/>
            </a:effectRef>
            <a:fontRef idx="minor">
              <a:schemeClr val="tx1"/>
            </a:fontRef>
          </p:style>
        </p:cxnSp>
        <p:cxnSp>
          <p:nvCxnSpPr>
            <p:cNvPr id="75" name="Straight Connector 74"/>
            <p:cNvCxnSpPr/>
            <p:nvPr/>
          </p:nvCxnSpPr>
          <p:spPr>
            <a:xfrm flipH="1">
              <a:off x="2821005" y="1777042"/>
              <a:ext cx="117727" cy="60"/>
            </a:xfrm>
            <a:prstGeom prst="line">
              <a:avLst/>
            </a:prstGeom>
            <a:ln>
              <a:tailEnd type="triangle"/>
            </a:ln>
          </p:spPr>
          <p:style>
            <a:lnRef idx="2">
              <a:schemeClr val="accent1"/>
            </a:lnRef>
            <a:fillRef idx="0">
              <a:schemeClr val="accent1"/>
            </a:fillRef>
            <a:effectRef idx="1">
              <a:schemeClr val="accent1"/>
            </a:effectRef>
            <a:fontRef idx="minor">
              <a:schemeClr val="tx1"/>
            </a:fontRef>
          </p:style>
        </p:cxnSp>
      </p:grpSp>
      <p:sp>
        <p:nvSpPr>
          <p:cNvPr id="4" name="Title 3"/>
          <p:cNvSpPr>
            <a:spLocks noGrp="1"/>
          </p:cNvSpPr>
          <p:nvPr>
            <p:ph type="title"/>
          </p:nvPr>
        </p:nvSpPr>
        <p:spPr/>
        <p:txBody>
          <a:bodyPr/>
          <a:lstStyle/>
          <a:p>
            <a:r>
              <a:rPr lang="en-US" dirty="0"/>
              <a:t>Heap management in </a:t>
            </a:r>
            <a:r>
              <a:rPr lang="en-US" dirty="0" err="1"/>
              <a:t>dlmalloc</a:t>
            </a:r>
            <a:endParaRPr lang="en-US" dirty="0"/>
          </a:p>
        </p:txBody>
      </p:sp>
      <p:grpSp>
        <p:nvGrpSpPr>
          <p:cNvPr id="16" name="Group 15"/>
          <p:cNvGrpSpPr/>
          <p:nvPr/>
        </p:nvGrpSpPr>
        <p:grpSpPr>
          <a:xfrm>
            <a:off x="188511" y="1415665"/>
            <a:ext cx="2667002" cy="2712051"/>
            <a:chOff x="3370012" y="1396915"/>
            <a:chExt cx="2667002" cy="2712051"/>
          </a:xfrm>
        </p:grpSpPr>
        <p:sp>
          <p:nvSpPr>
            <p:cNvPr id="5" name="Rectangle 4"/>
            <p:cNvSpPr/>
            <p:nvPr/>
          </p:nvSpPr>
          <p:spPr>
            <a:xfrm>
              <a:off x="3370014" y="1752600"/>
              <a:ext cx="2667000" cy="2356366"/>
            </a:xfrm>
            <a:prstGeom prst="rect">
              <a:avLst/>
            </a:prstGeom>
            <a:gradFill>
              <a:gsLst>
                <a:gs pos="0">
                  <a:schemeClr val="accent2">
                    <a:lumMod val="60000"/>
                    <a:lumOff val="40000"/>
                  </a:schemeClr>
                </a:gs>
                <a:gs pos="100000">
                  <a:schemeClr val="accent2">
                    <a:lumMod val="20000"/>
                    <a:lumOff val="80000"/>
                  </a:schemeClr>
                </a:gs>
              </a:gsLst>
            </a:gradFill>
            <a:ln>
              <a:noFill/>
              <a:miter lim="800000"/>
            </a:ln>
            <a:effectLst>
              <a:innerShdw blurRad="63500" dist="50800" dir="2700000">
                <a:prstClr val="black">
                  <a:alpha val="50000"/>
                </a:prstClr>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6" name="Straight Connector 5"/>
            <p:cNvCxnSpPr/>
            <p:nvPr/>
          </p:nvCxnSpPr>
          <p:spPr>
            <a:xfrm>
              <a:off x="3370014" y="2133600"/>
              <a:ext cx="26670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a:off x="3370014" y="2514600"/>
              <a:ext cx="26670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4213636" y="1396915"/>
              <a:ext cx="979755" cy="369332"/>
            </a:xfrm>
            <a:prstGeom prst="rect">
              <a:avLst/>
            </a:prstGeom>
            <a:noFill/>
          </p:spPr>
          <p:txBody>
            <a:bodyPr wrap="none" rtlCol="0">
              <a:spAutoFit/>
            </a:bodyPr>
            <a:lstStyle/>
            <a:p>
              <a:r>
                <a:rPr lang="en-US" dirty="0"/>
                <a:t>Chunk1</a:t>
              </a:r>
            </a:p>
          </p:txBody>
        </p:sp>
        <p:sp>
          <p:nvSpPr>
            <p:cNvPr id="9" name="TextBox 8"/>
            <p:cNvSpPr txBox="1"/>
            <p:nvPr/>
          </p:nvSpPr>
          <p:spPr>
            <a:xfrm>
              <a:off x="3638703" y="1766247"/>
              <a:ext cx="2129622" cy="369332"/>
            </a:xfrm>
            <a:prstGeom prst="rect">
              <a:avLst/>
            </a:prstGeom>
            <a:noFill/>
          </p:spPr>
          <p:txBody>
            <a:bodyPr wrap="none" rtlCol="0">
              <a:spAutoFit/>
            </a:bodyPr>
            <a:lstStyle/>
            <a:p>
              <a:r>
                <a:rPr lang="en-US" dirty="0"/>
                <a:t>Size of prev. chunk</a:t>
              </a:r>
            </a:p>
          </p:txBody>
        </p:sp>
        <p:sp>
          <p:nvSpPr>
            <p:cNvPr id="10" name="TextBox 9"/>
            <p:cNvSpPr txBox="1"/>
            <p:nvPr/>
          </p:nvSpPr>
          <p:spPr>
            <a:xfrm>
              <a:off x="3854563" y="2145268"/>
              <a:ext cx="1697901" cy="369332"/>
            </a:xfrm>
            <a:prstGeom prst="rect">
              <a:avLst/>
            </a:prstGeom>
            <a:noFill/>
          </p:spPr>
          <p:txBody>
            <a:bodyPr wrap="none" rtlCol="0">
              <a:spAutoFit/>
            </a:bodyPr>
            <a:lstStyle/>
            <a:p>
              <a:r>
                <a:rPr lang="en-US" dirty="0"/>
                <a:t>Size of chunk1</a:t>
              </a:r>
            </a:p>
          </p:txBody>
        </p:sp>
        <p:cxnSp>
          <p:nvCxnSpPr>
            <p:cNvPr id="11" name="Straight Connector 10"/>
            <p:cNvCxnSpPr/>
            <p:nvPr/>
          </p:nvCxnSpPr>
          <p:spPr>
            <a:xfrm>
              <a:off x="3370013" y="2819400"/>
              <a:ext cx="26670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3370012" y="3124200"/>
              <a:ext cx="26670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3918684" y="3352800"/>
              <a:ext cx="1569660" cy="369332"/>
            </a:xfrm>
            <a:prstGeom prst="rect">
              <a:avLst/>
            </a:prstGeom>
            <a:noFill/>
          </p:spPr>
          <p:txBody>
            <a:bodyPr wrap="none" rtlCol="0">
              <a:spAutoFit/>
            </a:bodyPr>
            <a:lstStyle/>
            <a:p>
              <a:r>
                <a:rPr lang="en-US" dirty="0"/>
                <a:t>Old user data</a:t>
              </a:r>
            </a:p>
          </p:txBody>
        </p:sp>
        <p:sp>
          <p:nvSpPr>
            <p:cNvPr id="14" name="TextBox 13"/>
            <p:cNvSpPr txBox="1"/>
            <p:nvPr/>
          </p:nvSpPr>
          <p:spPr>
            <a:xfrm>
              <a:off x="3803265" y="2505095"/>
              <a:ext cx="1800493" cy="369332"/>
            </a:xfrm>
            <a:prstGeom prst="rect">
              <a:avLst/>
            </a:prstGeom>
            <a:noFill/>
          </p:spPr>
          <p:txBody>
            <a:bodyPr wrap="none" rtlCol="0">
              <a:spAutoFit/>
            </a:bodyPr>
            <a:lstStyle/>
            <a:p>
              <a:r>
                <a:rPr lang="en-US" dirty="0"/>
                <a:t>Forward pointer</a:t>
              </a:r>
            </a:p>
          </p:txBody>
        </p:sp>
        <p:sp>
          <p:nvSpPr>
            <p:cNvPr id="15" name="TextBox 14"/>
            <p:cNvSpPr txBox="1"/>
            <p:nvPr/>
          </p:nvSpPr>
          <p:spPr>
            <a:xfrm>
              <a:off x="3719911" y="2771691"/>
              <a:ext cx="1967205" cy="369332"/>
            </a:xfrm>
            <a:prstGeom prst="rect">
              <a:avLst/>
            </a:prstGeom>
            <a:noFill/>
          </p:spPr>
          <p:txBody>
            <a:bodyPr wrap="none" rtlCol="0">
              <a:spAutoFit/>
            </a:bodyPr>
            <a:lstStyle/>
            <a:p>
              <a:r>
                <a:rPr lang="en-US" dirty="0"/>
                <a:t>Backward pointer</a:t>
              </a:r>
            </a:p>
          </p:txBody>
        </p:sp>
      </p:grpSp>
      <p:grpSp>
        <p:nvGrpSpPr>
          <p:cNvPr id="17" name="Group 16"/>
          <p:cNvGrpSpPr/>
          <p:nvPr/>
        </p:nvGrpSpPr>
        <p:grpSpPr>
          <a:xfrm>
            <a:off x="3275034" y="1404779"/>
            <a:ext cx="2667002" cy="2712051"/>
            <a:chOff x="3370012" y="1396915"/>
            <a:chExt cx="2667002" cy="2712051"/>
          </a:xfrm>
        </p:grpSpPr>
        <p:sp>
          <p:nvSpPr>
            <p:cNvPr id="18" name="Rectangle 17"/>
            <p:cNvSpPr/>
            <p:nvPr/>
          </p:nvSpPr>
          <p:spPr>
            <a:xfrm>
              <a:off x="3370014" y="1752600"/>
              <a:ext cx="2667000" cy="2356366"/>
            </a:xfrm>
            <a:prstGeom prst="rect">
              <a:avLst/>
            </a:prstGeom>
            <a:gradFill>
              <a:gsLst>
                <a:gs pos="0">
                  <a:schemeClr val="accent2">
                    <a:lumMod val="60000"/>
                    <a:lumOff val="40000"/>
                  </a:schemeClr>
                </a:gs>
                <a:gs pos="100000">
                  <a:schemeClr val="accent2">
                    <a:lumMod val="20000"/>
                    <a:lumOff val="80000"/>
                  </a:schemeClr>
                </a:gs>
              </a:gsLst>
            </a:gradFill>
            <a:ln>
              <a:noFill/>
              <a:miter lim="800000"/>
            </a:ln>
            <a:effectLst>
              <a:innerShdw blurRad="63500" dist="50800" dir="2700000">
                <a:prstClr val="black">
                  <a:alpha val="50000"/>
                </a:prstClr>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19" name="Straight Connector 18"/>
            <p:cNvCxnSpPr/>
            <p:nvPr/>
          </p:nvCxnSpPr>
          <p:spPr>
            <a:xfrm>
              <a:off x="3370014" y="2133600"/>
              <a:ext cx="26670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3370014" y="2514600"/>
              <a:ext cx="26670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4213636" y="1396915"/>
              <a:ext cx="979755" cy="369332"/>
            </a:xfrm>
            <a:prstGeom prst="rect">
              <a:avLst/>
            </a:prstGeom>
            <a:noFill/>
          </p:spPr>
          <p:txBody>
            <a:bodyPr wrap="none" rtlCol="0">
              <a:spAutoFit/>
            </a:bodyPr>
            <a:lstStyle/>
            <a:p>
              <a:r>
                <a:rPr lang="en-US" dirty="0"/>
                <a:t>Chunk2</a:t>
              </a:r>
            </a:p>
          </p:txBody>
        </p:sp>
        <p:sp>
          <p:nvSpPr>
            <p:cNvPr id="22" name="TextBox 21"/>
            <p:cNvSpPr txBox="1"/>
            <p:nvPr/>
          </p:nvSpPr>
          <p:spPr>
            <a:xfrm>
              <a:off x="3638703" y="1766247"/>
              <a:ext cx="2129622" cy="369332"/>
            </a:xfrm>
            <a:prstGeom prst="rect">
              <a:avLst/>
            </a:prstGeom>
            <a:noFill/>
          </p:spPr>
          <p:txBody>
            <a:bodyPr wrap="none" rtlCol="0">
              <a:spAutoFit/>
            </a:bodyPr>
            <a:lstStyle/>
            <a:p>
              <a:r>
                <a:rPr lang="en-US" dirty="0"/>
                <a:t>Size of prev. chunk</a:t>
              </a:r>
            </a:p>
          </p:txBody>
        </p:sp>
        <p:sp>
          <p:nvSpPr>
            <p:cNvPr id="23" name="TextBox 22"/>
            <p:cNvSpPr txBox="1"/>
            <p:nvPr/>
          </p:nvSpPr>
          <p:spPr>
            <a:xfrm>
              <a:off x="3854563" y="2145268"/>
              <a:ext cx="1697901" cy="369332"/>
            </a:xfrm>
            <a:prstGeom prst="rect">
              <a:avLst/>
            </a:prstGeom>
            <a:noFill/>
          </p:spPr>
          <p:txBody>
            <a:bodyPr wrap="none" rtlCol="0">
              <a:spAutoFit/>
            </a:bodyPr>
            <a:lstStyle/>
            <a:p>
              <a:r>
                <a:rPr lang="en-US" dirty="0"/>
                <a:t>Size of chunk2</a:t>
              </a:r>
            </a:p>
          </p:txBody>
        </p:sp>
        <p:cxnSp>
          <p:nvCxnSpPr>
            <p:cNvPr id="24" name="Straight Connector 23"/>
            <p:cNvCxnSpPr/>
            <p:nvPr/>
          </p:nvCxnSpPr>
          <p:spPr>
            <a:xfrm>
              <a:off x="3370013" y="2819400"/>
              <a:ext cx="26670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a:off x="3370012" y="3124200"/>
              <a:ext cx="26670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26" name="TextBox 25"/>
            <p:cNvSpPr txBox="1"/>
            <p:nvPr/>
          </p:nvSpPr>
          <p:spPr>
            <a:xfrm>
              <a:off x="3918684" y="3352800"/>
              <a:ext cx="1569660" cy="369332"/>
            </a:xfrm>
            <a:prstGeom prst="rect">
              <a:avLst/>
            </a:prstGeom>
            <a:noFill/>
          </p:spPr>
          <p:txBody>
            <a:bodyPr wrap="none" rtlCol="0">
              <a:spAutoFit/>
            </a:bodyPr>
            <a:lstStyle/>
            <a:p>
              <a:r>
                <a:rPr lang="en-US" dirty="0"/>
                <a:t>Old user data</a:t>
              </a:r>
            </a:p>
          </p:txBody>
        </p:sp>
        <p:sp>
          <p:nvSpPr>
            <p:cNvPr id="27" name="TextBox 26"/>
            <p:cNvSpPr txBox="1"/>
            <p:nvPr/>
          </p:nvSpPr>
          <p:spPr>
            <a:xfrm>
              <a:off x="3803265" y="2505095"/>
              <a:ext cx="1800493" cy="369332"/>
            </a:xfrm>
            <a:prstGeom prst="rect">
              <a:avLst/>
            </a:prstGeom>
            <a:noFill/>
          </p:spPr>
          <p:txBody>
            <a:bodyPr wrap="none" rtlCol="0">
              <a:spAutoFit/>
            </a:bodyPr>
            <a:lstStyle/>
            <a:p>
              <a:r>
                <a:rPr lang="en-US" dirty="0"/>
                <a:t>Forward pointer</a:t>
              </a:r>
            </a:p>
          </p:txBody>
        </p:sp>
        <p:sp>
          <p:nvSpPr>
            <p:cNvPr id="28" name="TextBox 27"/>
            <p:cNvSpPr txBox="1"/>
            <p:nvPr/>
          </p:nvSpPr>
          <p:spPr>
            <a:xfrm>
              <a:off x="3719911" y="2771691"/>
              <a:ext cx="1967205" cy="369332"/>
            </a:xfrm>
            <a:prstGeom prst="rect">
              <a:avLst/>
            </a:prstGeom>
            <a:noFill/>
          </p:spPr>
          <p:txBody>
            <a:bodyPr wrap="none" rtlCol="0">
              <a:spAutoFit/>
            </a:bodyPr>
            <a:lstStyle/>
            <a:p>
              <a:r>
                <a:rPr lang="en-US" dirty="0"/>
                <a:t>Backward pointer</a:t>
              </a:r>
            </a:p>
          </p:txBody>
        </p:sp>
      </p:grpSp>
      <p:grpSp>
        <p:nvGrpSpPr>
          <p:cNvPr id="29" name="Group 28"/>
          <p:cNvGrpSpPr/>
          <p:nvPr/>
        </p:nvGrpSpPr>
        <p:grpSpPr>
          <a:xfrm>
            <a:off x="6368486" y="1362082"/>
            <a:ext cx="2667002" cy="2712051"/>
            <a:chOff x="3370012" y="1396915"/>
            <a:chExt cx="2667002" cy="2712051"/>
          </a:xfrm>
        </p:grpSpPr>
        <p:sp>
          <p:nvSpPr>
            <p:cNvPr id="30" name="Rectangle 29"/>
            <p:cNvSpPr/>
            <p:nvPr/>
          </p:nvSpPr>
          <p:spPr>
            <a:xfrm>
              <a:off x="3370014" y="1752600"/>
              <a:ext cx="2667000" cy="2356366"/>
            </a:xfrm>
            <a:prstGeom prst="rect">
              <a:avLst/>
            </a:prstGeom>
            <a:gradFill>
              <a:gsLst>
                <a:gs pos="0">
                  <a:schemeClr val="accent2">
                    <a:lumMod val="60000"/>
                    <a:lumOff val="40000"/>
                  </a:schemeClr>
                </a:gs>
                <a:gs pos="100000">
                  <a:schemeClr val="accent2">
                    <a:lumMod val="20000"/>
                    <a:lumOff val="80000"/>
                  </a:schemeClr>
                </a:gs>
              </a:gsLst>
            </a:gradFill>
            <a:ln>
              <a:noFill/>
              <a:miter lim="800000"/>
            </a:ln>
            <a:effectLst>
              <a:innerShdw blurRad="63500" dist="50800" dir="2700000">
                <a:prstClr val="black">
                  <a:alpha val="50000"/>
                </a:prstClr>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31" name="Straight Connector 30"/>
            <p:cNvCxnSpPr/>
            <p:nvPr/>
          </p:nvCxnSpPr>
          <p:spPr>
            <a:xfrm>
              <a:off x="3370014" y="2133600"/>
              <a:ext cx="26670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a:xfrm>
              <a:off x="3370014" y="2514600"/>
              <a:ext cx="26670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33" name="TextBox 32"/>
            <p:cNvSpPr txBox="1"/>
            <p:nvPr/>
          </p:nvSpPr>
          <p:spPr>
            <a:xfrm>
              <a:off x="4213636" y="1396915"/>
              <a:ext cx="979755" cy="369332"/>
            </a:xfrm>
            <a:prstGeom prst="rect">
              <a:avLst/>
            </a:prstGeom>
            <a:noFill/>
          </p:spPr>
          <p:txBody>
            <a:bodyPr wrap="none" rtlCol="0">
              <a:spAutoFit/>
            </a:bodyPr>
            <a:lstStyle/>
            <a:p>
              <a:r>
                <a:rPr lang="en-US" dirty="0"/>
                <a:t>Chunk3</a:t>
              </a:r>
            </a:p>
          </p:txBody>
        </p:sp>
        <p:sp>
          <p:nvSpPr>
            <p:cNvPr id="34" name="TextBox 33"/>
            <p:cNvSpPr txBox="1"/>
            <p:nvPr/>
          </p:nvSpPr>
          <p:spPr>
            <a:xfrm>
              <a:off x="3638703" y="1766247"/>
              <a:ext cx="2129622" cy="369332"/>
            </a:xfrm>
            <a:prstGeom prst="rect">
              <a:avLst/>
            </a:prstGeom>
            <a:noFill/>
          </p:spPr>
          <p:txBody>
            <a:bodyPr wrap="none" rtlCol="0">
              <a:spAutoFit/>
            </a:bodyPr>
            <a:lstStyle/>
            <a:p>
              <a:r>
                <a:rPr lang="en-US" dirty="0"/>
                <a:t>Size of prev. chunk</a:t>
              </a:r>
            </a:p>
          </p:txBody>
        </p:sp>
        <p:sp>
          <p:nvSpPr>
            <p:cNvPr id="35" name="TextBox 34"/>
            <p:cNvSpPr txBox="1"/>
            <p:nvPr/>
          </p:nvSpPr>
          <p:spPr>
            <a:xfrm>
              <a:off x="3854563" y="2145268"/>
              <a:ext cx="1697901" cy="369332"/>
            </a:xfrm>
            <a:prstGeom prst="rect">
              <a:avLst/>
            </a:prstGeom>
            <a:noFill/>
          </p:spPr>
          <p:txBody>
            <a:bodyPr wrap="none" rtlCol="0">
              <a:spAutoFit/>
            </a:bodyPr>
            <a:lstStyle/>
            <a:p>
              <a:r>
                <a:rPr lang="en-US" dirty="0"/>
                <a:t>Size of chunk3</a:t>
              </a:r>
            </a:p>
          </p:txBody>
        </p:sp>
        <p:cxnSp>
          <p:nvCxnSpPr>
            <p:cNvPr id="36" name="Straight Connector 35"/>
            <p:cNvCxnSpPr/>
            <p:nvPr/>
          </p:nvCxnSpPr>
          <p:spPr>
            <a:xfrm>
              <a:off x="3370013" y="2819400"/>
              <a:ext cx="26670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a:off x="3370012" y="3124200"/>
              <a:ext cx="26670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p:cNvSpPr txBox="1"/>
            <p:nvPr/>
          </p:nvSpPr>
          <p:spPr>
            <a:xfrm>
              <a:off x="3918684" y="3352800"/>
              <a:ext cx="1569660" cy="369332"/>
            </a:xfrm>
            <a:prstGeom prst="rect">
              <a:avLst/>
            </a:prstGeom>
            <a:noFill/>
          </p:spPr>
          <p:txBody>
            <a:bodyPr wrap="none" rtlCol="0">
              <a:spAutoFit/>
            </a:bodyPr>
            <a:lstStyle/>
            <a:p>
              <a:r>
                <a:rPr lang="en-US" dirty="0"/>
                <a:t>Old user data</a:t>
              </a:r>
            </a:p>
          </p:txBody>
        </p:sp>
        <p:sp>
          <p:nvSpPr>
            <p:cNvPr id="39" name="TextBox 38"/>
            <p:cNvSpPr txBox="1"/>
            <p:nvPr/>
          </p:nvSpPr>
          <p:spPr>
            <a:xfrm>
              <a:off x="3803265" y="2505095"/>
              <a:ext cx="1800493" cy="369332"/>
            </a:xfrm>
            <a:prstGeom prst="rect">
              <a:avLst/>
            </a:prstGeom>
            <a:noFill/>
          </p:spPr>
          <p:txBody>
            <a:bodyPr wrap="none" rtlCol="0">
              <a:spAutoFit/>
            </a:bodyPr>
            <a:lstStyle/>
            <a:p>
              <a:r>
                <a:rPr lang="en-US" dirty="0"/>
                <a:t>Forward pointer</a:t>
              </a:r>
            </a:p>
          </p:txBody>
        </p:sp>
        <p:sp>
          <p:nvSpPr>
            <p:cNvPr id="40" name="TextBox 39"/>
            <p:cNvSpPr txBox="1"/>
            <p:nvPr/>
          </p:nvSpPr>
          <p:spPr>
            <a:xfrm>
              <a:off x="3719911" y="2771691"/>
              <a:ext cx="1967205" cy="369332"/>
            </a:xfrm>
            <a:prstGeom prst="rect">
              <a:avLst/>
            </a:prstGeom>
            <a:noFill/>
          </p:spPr>
          <p:txBody>
            <a:bodyPr wrap="none" rtlCol="0">
              <a:spAutoFit/>
            </a:bodyPr>
            <a:lstStyle/>
            <a:p>
              <a:r>
                <a:rPr lang="en-US" dirty="0"/>
                <a:t>Backward pointer</a:t>
              </a:r>
            </a:p>
          </p:txBody>
        </p:sp>
      </p:grpSp>
      <p:grpSp>
        <p:nvGrpSpPr>
          <p:cNvPr id="52" name="Group 51"/>
          <p:cNvGrpSpPr/>
          <p:nvPr/>
        </p:nvGrpSpPr>
        <p:grpSpPr>
          <a:xfrm>
            <a:off x="2855511" y="1760464"/>
            <a:ext cx="419525" cy="937161"/>
            <a:chOff x="2855511" y="1958777"/>
            <a:chExt cx="419525" cy="738848"/>
          </a:xfrm>
        </p:grpSpPr>
        <p:cxnSp>
          <p:nvCxnSpPr>
            <p:cNvPr id="47" name="Straight Connector 46"/>
            <p:cNvCxnSpPr/>
            <p:nvPr/>
          </p:nvCxnSpPr>
          <p:spPr>
            <a:xfrm>
              <a:off x="2855511" y="2697625"/>
              <a:ext cx="192489"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p:nvCxnSpPr>
          <p:spPr>
            <a:xfrm flipV="1">
              <a:off x="3048000" y="1969663"/>
              <a:ext cx="0" cy="727962"/>
            </a:xfrm>
            <a:prstGeom prst="line">
              <a:avLst/>
            </a:prstGeom>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a:xfrm>
              <a:off x="3048000" y="1958777"/>
              <a:ext cx="227036" cy="0"/>
            </a:xfrm>
            <a:prstGeom prst="line">
              <a:avLst/>
            </a:prstGeom>
            <a:ln>
              <a:tailEnd type="triangle"/>
            </a:ln>
          </p:spPr>
          <p:style>
            <a:lnRef idx="2">
              <a:schemeClr val="accent1"/>
            </a:lnRef>
            <a:fillRef idx="0">
              <a:schemeClr val="accent1"/>
            </a:fillRef>
            <a:effectRef idx="1">
              <a:schemeClr val="accent1"/>
            </a:effectRef>
            <a:fontRef idx="minor">
              <a:schemeClr val="tx1"/>
            </a:fontRef>
          </p:style>
        </p:cxnSp>
      </p:grpSp>
      <p:grpSp>
        <p:nvGrpSpPr>
          <p:cNvPr id="53" name="Group 52"/>
          <p:cNvGrpSpPr/>
          <p:nvPr/>
        </p:nvGrpSpPr>
        <p:grpSpPr>
          <a:xfrm>
            <a:off x="5942034" y="1760464"/>
            <a:ext cx="419525" cy="957644"/>
            <a:chOff x="2855511" y="1958777"/>
            <a:chExt cx="419525" cy="738848"/>
          </a:xfrm>
        </p:grpSpPr>
        <p:cxnSp>
          <p:nvCxnSpPr>
            <p:cNvPr id="54" name="Straight Connector 53"/>
            <p:cNvCxnSpPr/>
            <p:nvPr/>
          </p:nvCxnSpPr>
          <p:spPr>
            <a:xfrm>
              <a:off x="2855511" y="2697625"/>
              <a:ext cx="192489"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p:nvCxnSpPr>
          <p:spPr>
            <a:xfrm flipV="1">
              <a:off x="3048000" y="1969663"/>
              <a:ext cx="0" cy="727962"/>
            </a:xfrm>
            <a:prstGeom prst="line">
              <a:avLst/>
            </a:prstGeom>
          </p:spPr>
          <p:style>
            <a:lnRef idx="2">
              <a:schemeClr val="accent1"/>
            </a:lnRef>
            <a:fillRef idx="0">
              <a:schemeClr val="accent1"/>
            </a:fillRef>
            <a:effectRef idx="1">
              <a:schemeClr val="accent1"/>
            </a:effectRef>
            <a:fontRef idx="minor">
              <a:schemeClr val="tx1"/>
            </a:fontRef>
          </p:style>
        </p:cxnSp>
        <p:cxnSp>
          <p:nvCxnSpPr>
            <p:cNvPr id="56" name="Straight Connector 55"/>
            <p:cNvCxnSpPr/>
            <p:nvPr/>
          </p:nvCxnSpPr>
          <p:spPr>
            <a:xfrm>
              <a:off x="3048000" y="1958777"/>
              <a:ext cx="227036" cy="0"/>
            </a:xfrm>
            <a:prstGeom prst="line">
              <a:avLst/>
            </a:prstGeom>
            <a:ln>
              <a:tailEnd type="triangle"/>
            </a:ln>
          </p:spPr>
          <p:style>
            <a:lnRef idx="2">
              <a:schemeClr val="accent1"/>
            </a:lnRef>
            <a:fillRef idx="0">
              <a:schemeClr val="accent1"/>
            </a:fillRef>
            <a:effectRef idx="1">
              <a:schemeClr val="accent1"/>
            </a:effectRef>
            <a:fontRef idx="minor">
              <a:schemeClr val="tx1"/>
            </a:fontRef>
          </p:style>
        </p:cxnSp>
      </p:grpSp>
      <p:grpSp>
        <p:nvGrpSpPr>
          <p:cNvPr id="71" name="Group 70"/>
          <p:cNvGrpSpPr/>
          <p:nvPr/>
        </p:nvGrpSpPr>
        <p:grpSpPr>
          <a:xfrm>
            <a:off x="2821005" y="1771350"/>
            <a:ext cx="454031" cy="1167297"/>
            <a:chOff x="2821005" y="1771350"/>
            <a:chExt cx="454031" cy="1167297"/>
          </a:xfrm>
        </p:grpSpPr>
        <p:cxnSp>
          <p:nvCxnSpPr>
            <p:cNvPr id="62" name="Straight Connector 61"/>
            <p:cNvCxnSpPr>
              <a:stCxn id="18" idx="1"/>
            </p:cNvCxnSpPr>
            <p:nvPr/>
          </p:nvCxnSpPr>
          <p:spPr>
            <a:xfrm flipH="1">
              <a:off x="2951755" y="2938647"/>
              <a:ext cx="323281"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66" name="Straight Connector 65"/>
            <p:cNvCxnSpPr/>
            <p:nvPr/>
          </p:nvCxnSpPr>
          <p:spPr>
            <a:xfrm flipV="1">
              <a:off x="2951755" y="1771350"/>
              <a:ext cx="0" cy="1167297"/>
            </a:xfrm>
            <a:prstGeom prst="line">
              <a:avLst/>
            </a:prstGeom>
          </p:spPr>
          <p:style>
            <a:lnRef idx="2">
              <a:schemeClr val="accent1"/>
            </a:lnRef>
            <a:fillRef idx="0">
              <a:schemeClr val="accent1"/>
            </a:fillRef>
            <a:effectRef idx="1">
              <a:schemeClr val="accent1"/>
            </a:effectRef>
            <a:fontRef idx="minor">
              <a:schemeClr val="tx1"/>
            </a:fontRef>
          </p:style>
        </p:cxnSp>
        <p:cxnSp>
          <p:nvCxnSpPr>
            <p:cNvPr id="68" name="Straight Connector 67"/>
            <p:cNvCxnSpPr/>
            <p:nvPr/>
          </p:nvCxnSpPr>
          <p:spPr>
            <a:xfrm flipH="1">
              <a:off x="2821005" y="1777042"/>
              <a:ext cx="117727" cy="60"/>
            </a:xfrm>
            <a:prstGeom prst="line">
              <a:avLst/>
            </a:prstGeom>
            <a:ln>
              <a:tailEnd type="triangle"/>
            </a:ln>
          </p:spPr>
          <p:style>
            <a:lnRef idx="2">
              <a:schemeClr val="accent1"/>
            </a:lnRef>
            <a:fillRef idx="0">
              <a:schemeClr val="accent1"/>
            </a:fillRef>
            <a:effectRef idx="1">
              <a:schemeClr val="accent1"/>
            </a:effectRef>
            <a:fontRef idx="minor">
              <a:schemeClr val="tx1"/>
            </a:fontRef>
          </p:style>
        </p:cxnSp>
      </p:grpSp>
      <p:sp>
        <p:nvSpPr>
          <p:cNvPr id="76" name="Rectangle 75"/>
          <p:cNvSpPr/>
          <p:nvPr/>
        </p:nvSpPr>
        <p:spPr>
          <a:xfrm>
            <a:off x="3275036" y="1774272"/>
            <a:ext cx="2666998" cy="2342558"/>
          </a:xfrm>
          <a:prstGeom prst="rect">
            <a:avLst/>
          </a:prstGeom>
          <a:gradFill>
            <a:gsLst>
              <a:gs pos="0">
                <a:schemeClr val="bg1">
                  <a:lumMod val="60000"/>
                  <a:lumOff val="40000"/>
                  <a:alpha val="40000"/>
                </a:schemeClr>
              </a:gs>
              <a:gs pos="100000">
                <a:schemeClr val="bg1">
                  <a:lumMod val="60000"/>
                  <a:lumOff val="40000"/>
                  <a:alpha val="4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89487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6"/>
                                        </p:tgtEl>
                                        <p:attrNameLst>
                                          <p:attrName>style.visibility</p:attrName>
                                        </p:attrNameLst>
                                      </p:cBhvr>
                                      <p:to>
                                        <p:strVal val="visible"/>
                                      </p:to>
                                    </p:set>
                                    <p:animEffect transition="in" filter="fade">
                                      <p:cBhvr>
                                        <p:cTn id="7" dur="500"/>
                                        <p:tgtEl>
                                          <p:spTgt spid="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Heap management in </a:t>
            </a:r>
            <a:r>
              <a:rPr lang="en-US" dirty="0" err="1"/>
              <a:t>dlmalloc</a:t>
            </a:r>
            <a:endParaRPr lang="en-US" dirty="0"/>
          </a:p>
        </p:txBody>
      </p:sp>
      <p:grpSp>
        <p:nvGrpSpPr>
          <p:cNvPr id="16" name="Group 15"/>
          <p:cNvGrpSpPr/>
          <p:nvPr/>
        </p:nvGrpSpPr>
        <p:grpSpPr>
          <a:xfrm>
            <a:off x="188511" y="1415665"/>
            <a:ext cx="2667002" cy="2712051"/>
            <a:chOff x="3370012" y="1396915"/>
            <a:chExt cx="2667002" cy="2712051"/>
          </a:xfrm>
        </p:grpSpPr>
        <p:sp>
          <p:nvSpPr>
            <p:cNvPr id="5" name="Rectangle 4"/>
            <p:cNvSpPr/>
            <p:nvPr/>
          </p:nvSpPr>
          <p:spPr>
            <a:xfrm>
              <a:off x="3370014" y="1752600"/>
              <a:ext cx="2667000" cy="2356366"/>
            </a:xfrm>
            <a:prstGeom prst="rect">
              <a:avLst/>
            </a:prstGeom>
            <a:gradFill>
              <a:gsLst>
                <a:gs pos="0">
                  <a:schemeClr val="accent2">
                    <a:lumMod val="60000"/>
                    <a:lumOff val="40000"/>
                  </a:schemeClr>
                </a:gs>
                <a:gs pos="100000">
                  <a:schemeClr val="accent2">
                    <a:lumMod val="20000"/>
                    <a:lumOff val="80000"/>
                  </a:schemeClr>
                </a:gs>
              </a:gsLst>
            </a:gradFill>
            <a:ln>
              <a:noFill/>
              <a:miter lim="800000"/>
            </a:ln>
            <a:effectLst>
              <a:innerShdw blurRad="63500" dist="50800" dir="2700000">
                <a:prstClr val="black">
                  <a:alpha val="50000"/>
                </a:prstClr>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6" name="Straight Connector 5"/>
            <p:cNvCxnSpPr/>
            <p:nvPr/>
          </p:nvCxnSpPr>
          <p:spPr>
            <a:xfrm>
              <a:off x="3370014" y="2133600"/>
              <a:ext cx="26670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a:off x="3370014" y="2514600"/>
              <a:ext cx="26670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4213636" y="1396915"/>
              <a:ext cx="979755" cy="369332"/>
            </a:xfrm>
            <a:prstGeom prst="rect">
              <a:avLst/>
            </a:prstGeom>
            <a:noFill/>
          </p:spPr>
          <p:txBody>
            <a:bodyPr wrap="none" rtlCol="0">
              <a:spAutoFit/>
            </a:bodyPr>
            <a:lstStyle/>
            <a:p>
              <a:r>
                <a:rPr lang="en-US" dirty="0"/>
                <a:t>Chunk1</a:t>
              </a:r>
            </a:p>
          </p:txBody>
        </p:sp>
        <p:sp>
          <p:nvSpPr>
            <p:cNvPr id="9" name="TextBox 8"/>
            <p:cNvSpPr txBox="1"/>
            <p:nvPr/>
          </p:nvSpPr>
          <p:spPr>
            <a:xfrm>
              <a:off x="3638703" y="1766247"/>
              <a:ext cx="2129622" cy="369332"/>
            </a:xfrm>
            <a:prstGeom prst="rect">
              <a:avLst/>
            </a:prstGeom>
            <a:noFill/>
          </p:spPr>
          <p:txBody>
            <a:bodyPr wrap="none" rtlCol="0">
              <a:spAutoFit/>
            </a:bodyPr>
            <a:lstStyle/>
            <a:p>
              <a:r>
                <a:rPr lang="en-US" dirty="0"/>
                <a:t>Size of prev. chunk</a:t>
              </a:r>
            </a:p>
          </p:txBody>
        </p:sp>
        <p:sp>
          <p:nvSpPr>
            <p:cNvPr id="10" name="TextBox 9"/>
            <p:cNvSpPr txBox="1"/>
            <p:nvPr/>
          </p:nvSpPr>
          <p:spPr>
            <a:xfrm>
              <a:off x="3854563" y="2145268"/>
              <a:ext cx="1697901" cy="369332"/>
            </a:xfrm>
            <a:prstGeom prst="rect">
              <a:avLst/>
            </a:prstGeom>
            <a:noFill/>
          </p:spPr>
          <p:txBody>
            <a:bodyPr wrap="none" rtlCol="0">
              <a:spAutoFit/>
            </a:bodyPr>
            <a:lstStyle/>
            <a:p>
              <a:r>
                <a:rPr lang="en-US" dirty="0"/>
                <a:t>Size of chunk1</a:t>
              </a:r>
            </a:p>
          </p:txBody>
        </p:sp>
        <p:cxnSp>
          <p:nvCxnSpPr>
            <p:cNvPr id="11" name="Straight Connector 10"/>
            <p:cNvCxnSpPr/>
            <p:nvPr/>
          </p:nvCxnSpPr>
          <p:spPr>
            <a:xfrm>
              <a:off x="3370013" y="2819400"/>
              <a:ext cx="26670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3370012" y="3124200"/>
              <a:ext cx="26670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3918684" y="3352800"/>
              <a:ext cx="1569660" cy="369332"/>
            </a:xfrm>
            <a:prstGeom prst="rect">
              <a:avLst/>
            </a:prstGeom>
            <a:noFill/>
          </p:spPr>
          <p:txBody>
            <a:bodyPr wrap="none" rtlCol="0">
              <a:spAutoFit/>
            </a:bodyPr>
            <a:lstStyle/>
            <a:p>
              <a:r>
                <a:rPr lang="en-US" dirty="0"/>
                <a:t>Old user data</a:t>
              </a:r>
            </a:p>
          </p:txBody>
        </p:sp>
        <p:sp>
          <p:nvSpPr>
            <p:cNvPr id="14" name="TextBox 13"/>
            <p:cNvSpPr txBox="1"/>
            <p:nvPr/>
          </p:nvSpPr>
          <p:spPr>
            <a:xfrm>
              <a:off x="3803265" y="2505095"/>
              <a:ext cx="1800493" cy="369332"/>
            </a:xfrm>
            <a:prstGeom prst="rect">
              <a:avLst/>
            </a:prstGeom>
            <a:noFill/>
          </p:spPr>
          <p:txBody>
            <a:bodyPr wrap="none" rtlCol="0">
              <a:spAutoFit/>
            </a:bodyPr>
            <a:lstStyle/>
            <a:p>
              <a:r>
                <a:rPr lang="en-US" dirty="0"/>
                <a:t>Forward pointer</a:t>
              </a:r>
            </a:p>
          </p:txBody>
        </p:sp>
        <p:sp>
          <p:nvSpPr>
            <p:cNvPr id="15" name="TextBox 14"/>
            <p:cNvSpPr txBox="1"/>
            <p:nvPr/>
          </p:nvSpPr>
          <p:spPr>
            <a:xfrm>
              <a:off x="3719911" y="2771691"/>
              <a:ext cx="1967205" cy="369332"/>
            </a:xfrm>
            <a:prstGeom prst="rect">
              <a:avLst/>
            </a:prstGeom>
            <a:noFill/>
          </p:spPr>
          <p:txBody>
            <a:bodyPr wrap="none" rtlCol="0">
              <a:spAutoFit/>
            </a:bodyPr>
            <a:lstStyle/>
            <a:p>
              <a:r>
                <a:rPr lang="en-US" dirty="0"/>
                <a:t>Backward pointer</a:t>
              </a:r>
            </a:p>
          </p:txBody>
        </p:sp>
      </p:grpSp>
      <p:grpSp>
        <p:nvGrpSpPr>
          <p:cNvPr id="17" name="Group 16"/>
          <p:cNvGrpSpPr/>
          <p:nvPr/>
        </p:nvGrpSpPr>
        <p:grpSpPr>
          <a:xfrm>
            <a:off x="3275034" y="1404779"/>
            <a:ext cx="2667002" cy="2712051"/>
            <a:chOff x="3370012" y="1396915"/>
            <a:chExt cx="2667002" cy="2712051"/>
          </a:xfrm>
        </p:grpSpPr>
        <p:sp>
          <p:nvSpPr>
            <p:cNvPr id="18" name="Rectangle 17"/>
            <p:cNvSpPr/>
            <p:nvPr/>
          </p:nvSpPr>
          <p:spPr>
            <a:xfrm>
              <a:off x="3370014" y="1752600"/>
              <a:ext cx="2667000" cy="2356366"/>
            </a:xfrm>
            <a:prstGeom prst="rect">
              <a:avLst/>
            </a:prstGeom>
            <a:gradFill>
              <a:gsLst>
                <a:gs pos="0">
                  <a:schemeClr val="accent2">
                    <a:lumMod val="60000"/>
                    <a:lumOff val="40000"/>
                  </a:schemeClr>
                </a:gs>
                <a:gs pos="100000">
                  <a:schemeClr val="accent2">
                    <a:lumMod val="20000"/>
                    <a:lumOff val="80000"/>
                  </a:schemeClr>
                </a:gs>
              </a:gsLst>
            </a:gradFill>
            <a:ln>
              <a:noFill/>
              <a:miter lim="800000"/>
            </a:ln>
            <a:effectLst>
              <a:innerShdw blurRad="63500" dist="50800" dir="2700000">
                <a:prstClr val="black">
                  <a:alpha val="50000"/>
                </a:prstClr>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19" name="Straight Connector 18"/>
            <p:cNvCxnSpPr/>
            <p:nvPr/>
          </p:nvCxnSpPr>
          <p:spPr>
            <a:xfrm>
              <a:off x="3370014" y="2133600"/>
              <a:ext cx="26670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3370014" y="2514600"/>
              <a:ext cx="26670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4213636" y="1396915"/>
              <a:ext cx="979755" cy="369332"/>
            </a:xfrm>
            <a:prstGeom prst="rect">
              <a:avLst/>
            </a:prstGeom>
            <a:noFill/>
          </p:spPr>
          <p:txBody>
            <a:bodyPr wrap="none" rtlCol="0">
              <a:spAutoFit/>
            </a:bodyPr>
            <a:lstStyle/>
            <a:p>
              <a:r>
                <a:rPr lang="en-US" dirty="0"/>
                <a:t>Chunk2</a:t>
              </a:r>
            </a:p>
          </p:txBody>
        </p:sp>
        <p:sp>
          <p:nvSpPr>
            <p:cNvPr id="22" name="TextBox 21"/>
            <p:cNvSpPr txBox="1"/>
            <p:nvPr/>
          </p:nvSpPr>
          <p:spPr>
            <a:xfrm>
              <a:off x="3638703" y="1766247"/>
              <a:ext cx="2129622" cy="369332"/>
            </a:xfrm>
            <a:prstGeom prst="rect">
              <a:avLst/>
            </a:prstGeom>
            <a:noFill/>
          </p:spPr>
          <p:txBody>
            <a:bodyPr wrap="none" rtlCol="0">
              <a:spAutoFit/>
            </a:bodyPr>
            <a:lstStyle/>
            <a:p>
              <a:r>
                <a:rPr lang="en-US" dirty="0"/>
                <a:t>Size of prev. chunk</a:t>
              </a:r>
            </a:p>
          </p:txBody>
        </p:sp>
        <p:sp>
          <p:nvSpPr>
            <p:cNvPr id="23" name="TextBox 22"/>
            <p:cNvSpPr txBox="1"/>
            <p:nvPr/>
          </p:nvSpPr>
          <p:spPr>
            <a:xfrm>
              <a:off x="3854563" y="2145268"/>
              <a:ext cx="1697901" cy="369332"/>
            </a:xfrm>
            <a:prstGeom prst="rect">
              <a:avLst/>
            </a:prstGeom>
            <a:noFill/>
          </p:spPr>
          <p:txBody>
            <a:bodyPr wrap="none" rtlCol="0">
              <a:spAutoFit/>
            </a:bodyPr>
            <a:lstStyle/>
            <a:p>
              <a:r>
                <a:rPr lang="en-US" dirty="0"/>
                <a:t>Size of chunk2</a:t>
              </a:r>
            </a:p>
          </p:txBody>
        </p:sp>
        <p:cxnSp>
          <p:nvCxnSpPr>
            <p:cNvPr id="24" name="Straight Connector 23"/>
            <p:cNvCxnSpPr/>
            <p:nvPr/>
          </p:nvCxnSpPr>
          <p:spPr>
            <a:xfrm>
              <a:off x="3370013" y="2819400"/>
              <a:ext cx="26670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a:off x="3370012" y="3124200"/>
              <a:ext cx="26670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26" name="TextBox 25"/>
            <p:cNvSpPr txBox="1"/>
            <p:nvPr/>
          </p:nvSpPr>
          <p:spPr>
            <a:xfrm>
              <a:off x="3918684" y="3352800"/>
              <a:ext cx="1569660" cy="369332"/>
            </a:xfrm>
            <a:prstGeom prst="rect">
              <a:avLst/>
            </a:prstGeom>
            <a:noFill/>
          </p:spPr>
          <p:txBody>
            <a:bodyPr wrap="none" rtlCol="0">
              <a:spAutoFit/>
            </a:bodyPr>
            <a:lstStyle/>
            <a:p>
              <a:r>
                <a:rPr lang="en-US" dirty="0"/>
                <a:t>Old user data</a:t>
              </a:r>
            </a:p>
          </p:txBody>
        </p:sp>
        <p:sp>
          <p:nvSpPr>
            <p:cNvPr id="27" name="TextBox 26"/>
            <p:cNvSpPr txBox="1"/>
            <p:nvPr/>
          </p:nvSpPr>
          <p:spPr>
            <a:xfrm>
              <a:off x="3803265" y="2505095"/>
              <a:ext cx="1800493" cy="369332"/>
            </a:xfrm>
            <a:prstGeom prst="rect">
              <a:avLst/>
            </a:prstGeom>
            <a:noFill/>
          </p:spPr>
          <p:txBody>
            <a:bodyPr wrap="none" rtlCol="0">
              <a:spAutoFit/>
            </a:bodyPr>
            <a:lstStyle/>
            <a:p>
              <a:r>
                <a:rPr lang="en-US" dirty="0"/>
                <a:t>Forward pointer</a:t>
              </a:r>
            </a:p>
          </p:txBody>
        </p:sp>
        <p:sp>
          <p:nvSpPr>
            <p:cNvPr id="28" name="TextBox 27"/>
            <p:cNvSpPr txBox="1"/>
            <p:nvPr/>
          </p:nvSpPr>
          <p:spPr>
            <a:xfrm>
              <a:off x="3719911" y="2771691"/>
              <a:ext cx="1967205" cy="369332"/>
            </a:xfrm>
            <a:prstGeom prst="rect">
              <a:avLst/>
            </a:prstGeom>
            <a:noFill/>
          </p:spPr>
          <p:txBody>
            <a:bodyPr wrap="none" rtlCol="0">
              <a:spAutoFit/>
            </a:bodyPr>
            <a:lstStyle/>
            <a:p>
              <a:r>
                <a:rPr lang="en-US" dirty="0"/>
                <a:t>Backward pointer</a:t>
              </a:r>
            </a:p>
          </p:txBody>
        </p:sp>
      </p:grpSp>
      <p:grpSp>
        <p:nvGrpSpPr>
          <p:cNvPr id="29" name="Group 28"/>
          <p:cNvGrpSpPr/>
          <p:nvPr/>
        </p:nvGrpSpPr>
        <p:grpSpPr>
          <a:xfrm>
            <a:off x="6368486" y="1362082"/>
            <a:ext cx="2667002" cy="2712051"/>
            <a:chOff x="3370012" y="1396915"/>
            <a:chExt cx="2667002" cy="2712051"/>
          </a:xfrm>
        </p:grpSpPr>
        <p:sp>
          <p:nvSpPr>
            <p:cNvPr id="30" name="Rectangle 29"/>
            <p:cNvSpPr/>
            <p:nvPr/>
          </p:nvSpPr>
          <p:spPr>
            <a:xfrm>
              <a:off x="3370014" y="1752600"/>
              <a:ext cx="2667000" cy="2356366"/>
            </a:xfrm>
            <a:prstGeom prst="rect">
              <a:avLst/>
            </a:prstGeom>
            <a:gradFill>
              <a:gsLst>
                <a:gs pos="0">
                  <a:schemeClr val="accent2">
                    <a:lumMod val="60000"/>
                    <a:lumOff val="40000"/>
                  </a:schemeClr>
                </a:gs>
                <a:gs pos="100000">
                  <a:schemeClr val="accent2">
                    <a:lumMod val="20000"/>
                    <a:lumOff val="80000"/>
                  </a:schemeClr>
                </a:gs>
              </a:gsLst>
            </a:gradFill>
            <a:ln>
              <a:noFill/>
              <a:miter lim="800000"/>
            </a:ln>
            <a:effectLst>
              <a:innerShdw blurRad="63500" dist="50800" dir="2700000">
                <a:prstClr val="black">
                  <a:alpha val="50000"/>
                </a:prstClr>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31" name="Straight Connector 30"/>
            <p:cNvCxnSpPr/>
            <p:nvPr/>
          </p:nvCxnSpPr>
          <p:spPr>
            <a:xfrm>
              <a:off x="3370014" y="2133600"/>
              <a:ext cx="26670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a:xfrm>
              <a:off x="3370014" y="2514600"/>
              <a:ext cx="26670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33" name="TextBox 32"/>
            <p:cNvSpPr txBox="1"/>
            <p:nvPr/>
          </p:nvSpPr>
          <p:spPr>
            <a:xfrm>
              <a:off x="4213636" y="1396915"/>
              <a:ext cx="979755" cy="369332"/>
            </a:xfrm>
            <a:prstGeom prst="rect">
              <a:avLst/>
            </a:prstGeom>
            <a:noFill/>
          </p:spPr>
          <p:txBody>
            <a:bodyPr wrap="none" rtlCol="0">
              <a:spAutoFit/>
            </a:bodyPr>
            <a:lstStyle/>
            <a:p>
              <a:r>
                <a:rPr lang="en-US" dirty="0"/>
                <a:t>Chunk3</a:t>
              </a:r>
            </a:p>
          </p:txBody>
        </p:sp>
        <p:sp>
          <p:nvSpPr>
            <p:cNvPr id="34" name="TextBox 33"/>
            <p:cNvSpPr txBox="1"/>
            <p:nvPr/>
          </p:nvSpPr>
          <p:spPr>
            <a:xfrm>
              <a:off x="3638703" y="1766247"/>
              <a:ext cx="2129622" cy="369332"/>
            </a:xfrm>
            <a:prstGeom prst="rect">
              <a:avLst/>
            </a:prstGeom>
            <a:noFill/>
          </p:spPr>
          <p:txBody>
            <a:bodyPr wrap="none" rtlCol="0">
              <a:spAutoFit/>
            </a:bodyPr>
            <a:lstStyle/>
            <a:p>
              <a:r>
                <a:rPr lang="en-US" dirty="0"/>
                <a:t>Size of prev. chunk</a:t>
              </a:r>
            </a:p>
          </p:txBody>
        </p:sp>
        <p:sp>
          <p:nvSpPr>
            <p:cNvPr id="35" name="TextBox 34"/>
            <p:cNvSpPr txBox="1"/>
            <p:nvPr/>
          </p:nvSpPr>
          <p:spPr>
            <a:xfrm>
              <a:off x="3854563" y="2145268"/>
              <a:ext cx="1697901" cy="369332"/>
            </a:xfrm>
            <a:prstGeom prst="rect">
              <a:avLst/>
            </a:prstGeom>
            <a:noFill/>
          </p:spPr>
          <p:txBody>
            <a:bodyPr wrap="none" rtlCol="0">
              <a:spAutoFit/>
            </a:bodyPr>
            <a:lstStyle/>
            <a:p>
              <a:r>
                <a:rPr lang="en-US" dirty="0"/>
                <a:t>Size of chunk3</a:t>
              </a:r>
            </a:p>
          </p:txBody>
        </p:sp>
        <p:cxnSp>
          <p:nvCxnSpPr>
            <p:cNvPr id="36" name="Straight Connector 35"/>
            <p:cNvCxnSpPr/>
            <p:nvPr/>
          </p:nvCxnSpPr>
          <p:spPr>
            <a:xfrm>
              <a:off x="3370013" y="2819400"/>
              <a:ext cx="26670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a:off x="3370012" y="3124200"/>
              <a:ext cx="26670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p:cNvSpPr txBox="1"/>
            <p:nvPr/>
          </p:nvSpPr>
          <p:spPr>
            <a:xfrm>
              <a:off x="3918684" y="3352800"/>
              <a:ext cx="1569660" cy="369332"/>
            </a:xfrm>
            <a:prstGeom prst="rect">
              <a:avLst/>
            </a:prstGeom>
            <a:noFill/>
          </p:spPr>
          <p:txBody>
            <a:bodyPr wrap="none" rtlCol="0">
              <a:spAutoFit/>
            </a:bodyPr>
            <a:lstStyle/>
            <a:p>
              <a:r>
                <a:rPr lang="en-US" dirty="0"/>
                <a:t>Old user data</a:t>
              </a:r>
            </a:p>
          </p:txBody>
        </p:sp>
        <p:sp>
          <p:nvSpPr>
            <p:cNvPr id="39" name="TextBox 38"/>
            <p:cNvSpPr txBox="1"/>
            <p:nvPr/>
          </p:nvSpPr>
          <p:spPr>
            <a:xfrm>
              <a:off x="3803265" y="2505095"/>
              <a:ext cx="1800493" cy="369332"/>
            </a:xfrm>
            <a:prstGeom prst="rect">
              <a:avLst/>
            </a:prstGeom>
            <a:noFill/>
          </p:spPr>
          <p:txBody>
            <a:bodyPr wrap="none" rtlCol="0">
              <a:spAutoFit/>
            </a:bodyPr>
            <a:lstStyle/>
            <a:p>
              <a:r>
                <a:rPr lang="en-US" dirty="0"/>
                <a:t>Forward pointer</a:t>
              </a:r>
            </a:p>
          </p:txBody>
        </p:sp>
        <p:sp>
          <p:nvSpPr>
            <p:cNvPr id="40" name="TextBox 39"/>
            <p:cNvSpPr txBox="1"/>
            <p:nvPr/>
          </p:nvSpPr>
          <p:spPr>
            <a:xfrm>
              <a:off x="3719911" y="2771691"/>
              <a:ext cx="1967205" cy="369332"/>
            </a:xfrm>
            <a:prstGeom prst="rect">
              <a:avLst/>
            </a:prstGeom>
            <a:noFill/>
          </p:spPr>
          <p:txBody>
            <a:bodyPr wrap="none" rtlCol="0">
              <a:spAutoFit/>
            </a:bodyPr>
            <a:lstStyle/>
            <a:p>
              <a:r>
                <a:rPr lang="en-US" dirty="0"/>
                <a:t>Backward pointer</a:t>
              </a:r>
            </a:p>
          </p:txBody>
        </p:sp>
      </p:grpSp>
      <p:grpSp>
        <p:nvGrpSpPr>
          <p:cNvPr id="52" name="Group 51"/>
          <p:cNvGrpSpPr/>
          <p:nvPr/>
        </p:nvGrpSpPr>
        <p:grpSpPr>
          <a:xfrm>
            <a:off x="2855511" y="1760464"/>
            <a:ext cx="3506048" cy="937161"/>
            <a:chOff x="2855511" y="1958777"/>
            <a:chExt cx="419525" cy="738848"/>
          </a:xfrm>
        </p:grpSpPr>
        <p:cxnSp>
          <p:nvCxnSpPr>
            <p:cNvPr id="47" name="Straight Connector 46"/>
            <p:cNvCxnSpPr/>
            <p:nvPr/>
          </p:nvCxnSpPr>
          <p:spPr>
            <a:xfrm>
              <a:off x="2855511" y="2697625"/>
              <a:ext cx="192489" cy="0"/>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p:nvCxnSpPr>
          <p:spPr>
            <a:xfrm flipV="1">
              <a:off x="3048000" y="1969663"/>
              <a:ext cx="0" cy="727962"/>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a:xfrm>
              <a:off x="3048000" y="1958777"/>
              <a:ext cx="227036" cy="0"/>
            </a:xfrm>
            <a:prstGeom prst="line">
              <a:avLst/>
            </a:prstGeom>
            <a:ln w="38100">
              <a:tailEnd type="triangle"/>
            </a:ln>
          </p:spPr>
          <p:style>
            <a:lnRef idx="2">
              <a:schemeClr val="accent1"/>
            </a:lnRef>
            <a:fillRef idx="0">
              <a:schemeClr val="accent1"/>
            </a:fillRef>
            <a:effectRef idx="1">
              <a:schemeClr val="accent1"/>
            </a:effectRef>
            <a:fontRef idx="minor">
              <a:schemeClr val="tx1"/>
            </a:fontRef>
          </p:style>
        </p:cxnSp>
      </p:grpSp>
      <p:grpSp>
        <p:nvGrpSpPr>
          <p:cNvPr id="53" name="Group 52"/>
          <p:cNvGrpSpPr/>
          <p:nvPr/>
        </p:nvGrpSpPr>
        <p:grpSpPr>
          <a:xfrm>
            <a:off x="5942034" y="1760464"/>
            <a:ext cx="419525" cy="957644"/>
            <a:chOff x="2855511" y="1958777"/>
            <a:chExt cx="419525" cy="738848"/>
          </a:xfrm>
        </p:grpSpPr>
        <p:cxnSp>
          <p:nvCxnSpPr>
            <p:cNvPr id="54" name="Straight Connector 53"/>
            <p:cNvCxnSpPr/>
            <p:nvPr/>
          </p:nvCxnSpPr>
          <p:spPr>
            <a:xfrm>
              <a:off x="2855511" y="2697625"/>
              <a:ext cx="192489" cy="0"/>
            </a:xfrm>
            <a:prstGeom prst="line">
              <a:avLst/>
            </a:prstGeom>
            <a:ln>
              <a:solidFill>
                <a:schemeClr val="bg1">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p:nvCxnSpPr>
          <p:spPr>
            <a:xfrm flipV="1">
              <a:off x="3048000" y="1969663"/>
              <a:ext cx="0" cy="727962"/>
            </a:xfrm>
            <a:prstGeom prst="line">
              <a:avLst/>
            </a:prstGeom>
            <a:ln>
              <a:solidFill>
                <a:schemeClr val="bg1">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56" name="Straight Connector 55"/>
            <p:cNvCxnSpPr/>
            <p:nvPr/>
          </p:nvCxnSpPr>
          <p:spPr>
            <a:xfrm>
              <a:off x="3048000" y="1958777"/>
              <a:ext cx="227036" cy="0"/>
            </a:xfrm>
            <a:prstGeom prst="line">
              <a:avLst/>
            </a:prstGeom>
            <a:ln>
              <a:solidFill>
                <a:schemeClr val="bg1">
                  <a:lumMod val="40000"/>
                  <a:lumOff val="60000"/>
                  <a:alpha val="40000"/>
                </a:schemeClr>
              </a:solidFill>
              <a:tailEnd type="triangle"/>
            </a:ln>
          </p:spPr>
          <p:style>
            <a:lnRef idx="2">
              <a:schemeClr val="accent1"/>
            </a:lnRef>
            <a:fillRef idx="0">
              <a:schemeClr val="accent1"/>
            </a:fillRef>
            <a:effectRef idx="1">
              <a:schemeClr val="accent1"/>
            </a:effectRef>
            <a:fontRef idx="minor">
              <a:schemeClr val="tx1"/>
            </a:fontRef>
          </p:style>
        </p:cxnSp>
      </p:grpSp>
      <p:grpSp>
        <p:nvGrpSpPr>
          <p:cNvPr id="71" name="Group 70"/>
          <p:cNvGrpSpPr/>
          <p:nvPr/>
        </p:nvGrpSpPr>
        <p:grpSpPr>
          <a:xfrm>
            <a:off x="2821005" y="1771350"/>
            <a:ext cx="454031" cy="1167297"/>
            <a:chOff x="2821005" y="1771350"/>
            <a:chExt cx="454031" cy="1167297"/>
          </a:xfrm>
        </p:grpSpPr>
        <p:cxnSp>
          <p:nvCxnSpPr>
            <p:cNvPr id="62" name="Straight Connector 61"/>
            <p:cNvCxnSpPr>
              <a:stCxn id="18" idx="1"/>
            </p:cNvCxnSpPr>
            <p:nvPr/>
          </p:nvCxnSpPr>
          <p:spPr>
            <a:xfrm flipH="1">
              <a:off x="2951755" y="2938647"/>
              <a:ext cx="323281" cy="0"/>
            </a:xfrm>
            <a:prstGeom prst="line">
              <a:avLst/>
            </a:prstGeom>
            <a:ln>
              <a:solidFill>
                <a:schemeClr val="bg1">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66" name="Straight Connector 65"/>
            <p:cNvCxnSpPr/>
            <p:nvPr/>
          </p:nvCxnSpPr>
          <p:spPr>
            <a:xfrm flipV="1">
              <a:off x="2951755" y="1771350"/>
              <a:ext cx="0" cy="1167297"/>
            </a:xfrm>
            <a:prstGeom prst="line">
              <a:avLst/>
            </a:prstGeom>
            <a:ln>
              <a:solidFill>
                <a:schemeClr val="bg1">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68" name="Straight Connector 67"/>
            <p:cNvCxnSpPr/>
            <p:nvPr/>
          </p:nvCxnSpPr>
          <p:spPr>
            <a:xfrm flipH="1">
              <a:off x="2821005" y="1777042"/>
              <a:ext cx="117727" cy="60"/>
            </a:xfrm>
            <a:prstGeom prst="line">
              <a:avLst/>
            </a:prstGeom>
            <a:ln>
              <a:solidFill>
                <a:schemeClr val="bg1">
                  <a:lumMod val="40000"/>
                  <a:lumOff val="60000"/>
                  <a:alpha val="40000"/>
                </a:schemeClr>
              </a:solidFill>
              <a:tailEnd type="triangle"/>
            </a:ln>
          </p:spPr>
          <p:style>
            <a:lnRef idx="2">
              <a:schemeClr val="accent1"/>
            </a:lnRef>
            <a:fillRef idx="0">
              <a:schemeClr val="accent1"/>
            </a:fillRef>
            <a:effectRef idx="1">
              <a:schemeClr val="accent1"/>
            </a:effectRef>
            <a:fontRef idx="minor">
              <a:schemeClr val="tx1"/>
            </a:fontRef>
          </p:style>
        </p:cxnSp>
      </p:grpSp>
      <p:sp>
        <p:nvSpPr>
          <p:cNvPr id="76" name="Rectangle 75"/>
          <p:cNvSpPr/>
          <p:nvPr/>
        </p:nvSpPr>
        <p:spPr>
          <a:xfrm>
            <a:off x="3275036" y="1774272"/>
            <a:ext cx="2666998" cy="2342558"/>
          </a:xfrm>
          <a:prstGeom prst="rect">
            <a:avLst/>
          </a:prstGeom>
          <a:gradFill>
            <a:gsLst>
              <a:gs pos="0">
                <a:schemeClr val="bg1">
                  <a:lumMod val="60000"/>
                  <a:lumOff val="40000"/>
                  <a:alpha val="40000"/>
                </a:schemeClr>
              </a:gs>
              <a:gs pos="100000">
                <a:schemeClr val="bg1">
                  <a:lumMod val="60000"/>
                  <a:lumOff val="40000"/>
                  <a:alpha val="4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 name="Group 2"/>
          <p:cNvGrpSpPr/>
          <p:nvPr/>
        </p:nvGrpSpPr>
        <p:grpSpPr>
          <a:xfrm>
            <a:off x="2792992" y="1782236"/>
            <a:ext cx="3575496" cy="1167297"/>
            <a:chOff x="2695664" y="1768389"/>
            <a:chExt cx="3575496" cy="1167297"/>
          </a:xfrm>
        </p:grpSpPr>
        <p:cxnSp>
          <p:nvCxnSpPr>
            <p:cNvPr id="73" name="Straight Connector 72"/>
            <p:cNvCxnSpPr/>
            <p:nvPr/>
          </p:nvCxnSpPr>
          <p:spPr>
            <a:xfrm flipH="1">
              <a:off x="3725320" y="2935686"/>
              <a:ext cx="2545840" cy="0"/>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74" name="Straight Connector 73"/>
            <p:cNvCxnSpPr/>
            <p:nvPr/>
          </p:nvCxnSpPr>
          <p:spPr>
            <a:xfrm flipV="1">
              <a:off x="3725320" y="1768389"/>
              <a:ext cx="0" cy="1167297"/>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75" name="Straight Connector 74"/>
            <p:cNvCxnSpPr/>
            <p:nvPr/>
          </p:nvCxnSpPr>
          <p:spPr>
            <a:xfrm flipH="1" flipV="1">
              <a:off x="2695664" y="1774141"/>
              <a:ext cx="1029656" cy="10856"/>
            </a:xfrm>
            <a:prstGeom prst="line">
              <a:avLst/>
            </a:prstGeom>
            <a:ln w="38100">
              <a:tailEnd type="triangle"/>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4549952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r>
              <a:rPr lang="en-US" dirty="0"/>
              <a:t>C/C++ programs: some vulnerabilities exist which could allow code injection attacks</a:t>
            </a:r>
          </a:p>
          <a:p>
            <a:r>
              <a:rPr lang="en-US" dirty="0"/>
              <a:t>Code injection attacks allow an attacker to execute foreign code with the privileges of the vulnerable program</a:t>
            </a:r>
          </a:p>
          <a:p>
            <a:r>
              <a:rPr lang="en-US" dirty="0"/>
              <a:t>Major problem for programs written in C/C++</a:t>
            </a:r>
          </a:p>
          <a:p>
            <a:r>
              <a:rPr lang="en-US" dirty="0"/>
              <a:t>Focus will be on:</a:t>
            </a:r>
          </a:p>
          <a:p>
            <a:pPr lvl="1"/>
            <a:r>
              <a:rPr lang="en-US" dirty="0"/>
              <a:t>Illustration of code injection attacks</a:t>
            </a:r>
          </a:p>
          <a:p>
            <a:pPr lvl="1"/>
            <a:r>
              <a:rPr lang="en-US" dirty="0"/>
              <a:t>Countermeasures for these attacks</a:t>
            </a:r>
          </a:p>
        </p:txBody>
      </p:sp>
    </p:spTree>
    <p:extLst>
      <p:ext uri="{BB962C8B-B14F-4D97-AF65-F5344CB8AC3E}">
        <p14:creationId xmlns:p14="http://schemas.microsoft.com/office/powerpoint/2010/main" val="3337373526"/>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A9CF46-164F-43DC-850A-3BBEB2198DE1}"/>
              </a:ext>
            </a:extLst>
          </p:cNvPr>
          <p:cNvSpPr>
            <a:spLocks noGrp="1"/>
          </p:cNvSpPr>
          <p:nvPr>
            <p:ph type="title"/>
          </p:nvPr>
        </p:nvSpPr>
        <p:spPr>
          <a:xfrm>
            <a:off x="457200" y="919490"/>
            <a:ext cx="8229600" cy="523220"/>
          </a:xfrm>
        </p:spPr>
        <p:txBody>
          <a:bodyPr/>
          <a:lstStyle/>
          <a:p>
            <a:r>
              <a:rPr lang="en-US" dirty="0"/>
              <a:t>Adding a chunk to the free list</a:t>
            </a:r>
          </a:p>
        </p:txBody>
      </p:sp>
      <p:sp>
        <p:nvSpPr>
          <p:cNvPr id="3" name="Content Placeholder 2">
            <a:extLst>
              <a:ext uri="{FF2B5EF4-FFF2-40B4-BE49-F238E27FC236}">
                <a16:creationId xmlns:a16="http://schemas.microsoft.com/office/drawing/2014/main" id="{C6C2A14B-A15C-471B-9DEF-9DBF8121E419}"/>
              </a:ext>
            </a:extLst>
          </p:cNvPr>
          <p:cNvSpPr>
            <a:spLocks noGrp="1"/>
          </p:cNvSpPr>
          <p:nvPr>
            <p:ph idx="1"/>
          </p:nvPr>
        </p:nvSpPr>
        <p:spPr/>
        <p:txBody>
          <a:bodyPr/>
          <a:lstStyle/>
          <a:p>
            <a:pPr marL="0" indent="0">
              <a:buNone/>
            </a:pPr>
            <a:endParaRPr lang="en-US" dirty="0">
              <a:latin typeface="Courier New" panose="02070309020205020404" pitchFamily="49" charset="0"/>
              <a:cs typeface="Courier New" panose="02070309020205020404" pitchFamily="49" charset="0"/>
            </a:endParaRPr>
          </a:p>
          <a:p>
            <a:pPr marL="0" indent="0">
              <a:buNone/>
            </a:pPr>
            <a:r>
              <a:rPr lang="en-US" dirty="0">
                <a:latin typeface="Courier New" panose="02070309020205020404" pitchFamily="49" charset="0"/>
                <a:cs typeface="Courier New" panose="02070309020205020404" pitchFamily="49" charset="0"/>
              </a:rPr>
              <a:t>#define link(</a:t>
            </a:r>
            <a:r>
              <a:rPr lang="en-US" dirty="0" err="1">
                <a:latin typeface="Courier New" panose="02070309020205020404" pitchFamily="49" charset="0"/>
                <a:cs typeface="Courier New" panose="02070309020205020404" pitchFamily="49" charset="0"/>
              </a:rPr>
              <a:t>lst</a:t>
            </a:r>
            <a:r>
              <a:rPr lang="en-US" dirty="0">
                <a:latin typeface="Courier New" panose="02070309020205020404" pitchFamily="49" charset="0"/>
                <a:cs typeface="Courier New" panose="02070309020205020404" pitchFamily="49" charset="0"/>
              </a:rPr>
              <a:t>, P) { </a:t>
            </a:r>
          </a:p>
          <a:p>
            <a:pPr marL="0" indent="0">
              <a:buNone/>
            </a:pP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chk</a:t>
            </a:r>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lst</a:t>
            </a:r>
            <a:r>
              <a:rPr lang="en-US" dirty="0">
                <a:latin typeface="Courier New" panose="02070309020205020404" pitchFamily="49" charset="0"/>
                <a:cs typeface="Courier New" panose="02070309020205020404" pitchFamily="49" charset="0"/>
              </a:rPr>
              <a:t>-&gt;</a:t>
            </a:r>
            <a:r>
              <a:rPr lang="en-US" dirty="0" err="1">
                <a:latin typeface="Courier New" panose="02070309020205020404" pitchFamily="49" charset="0"/>
                <a:cs typeface="Courier New" panose="02070309020205020404" pitchFamily="49" charset="0"/>
              </a:rPr>
              <a:t>fd</a:t>
            </a:r>
            <a:r>
              <a:rPr lang="en-US" dirty="0">
                <a:latin typeface="Courier New" panose="02070309020205020404" pitchFamily="49" charset="0"/>
                <a:cs typeface="Courier New" panose="02070309020205020404" pitchFamily="49" charset="0"/>
              </a:rPr>
              <a:t>; </a:t>
            </a:r>
          </a:p>
          <a:p>
            <a:pPr marL="0" indent="0">
              <a:buNone/>
            </a:pP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lst</a:t>
            </a:r>
            <a:r>
              <a:rPr lang="en-US" dirty="0">
                <a:latin typeface="Courier New" panose="02070309020205020404" pitchFamily="49" charset="0"/>
                <a:cs typeface="Courier New" panose="02070309020205020404" pitchFamily="49" charset="0"/>
              </a:rPr>
              <a:t>-&gt;</a:t>
            </a:r>
            <a:r>
              <a:rPr lang="en-US" dirty="0" err="1">
                <a:latin typeface="Courier New" panose="02070309020205020404" pitchFamily="49" charset="0"/>
                <a:cs typeface="Courier New" panose="02070309020205020404" pitchFamily="49" charset="0"/>
              </a:rPr>
              <a:t>fd</a:t>
            </a:r>
            <a:r>
              <a:rPr lang="en-US" dirty="0">
                <a:latin typeface="Courier New" panose="02070309020205020404" pitchFamily="49" charset="0"/>
                <a:cs typeface="Courier New" panose="02070309020205020404" pitchFamily="49" charset="0"/>
              </a:rPr>
              <a:t> = P; </a:t>
            </a:r>
          </a:p>
          <a:p>
            <a:pPr marL="0" indent="0">
              <a:buNone/>
            </a:pPr>
            <a:r>
              <a:rPr lang="en-US" dirty="0">
                <a:latin typeface="Courier New" panose="02070309020205020404" pitchFamily="49" charset="0"/>
                <a:cs typeface="Courier New" panose="02070309020205020404" pitchFamily="49" charset="0"/>
              </a:rPr>
              <a:t>	P-&gt;</a:t>
            </a:r>
            <a:r>
              <a:rPr lang="en-US" dirty="0" err="1">
                <a:latin typeface="Courier New" panose="02070309020205020404" pitchFamily="49" charset="0"/>
                <a:cs typeface="Courier New" panose="02070309020205020404" pitchFamily="49" charset="0"/>
              </a:rPr>
              <a:t>fd</a:t>
            </a:r>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chk</a:t>
            </a:r>
            <a:r>
              <a:rPr lang="en-US" dirty="0">
                <a:latin typeface="Courier New" panose="02070309020205020404" pitchFamily="49" charset="0"/>
                <a:cs typeface="Courier New" panose="02070309020205020404" pitchFamily="49" charset="0"/>
              </a:rPr>
              <a:t>; </a:t>
            </a:r>
          </a:p>
          <a:p>
            <a:pPr marL="0" indent="0">
              <a:buNone/>
            </a:pP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chk</a:t>
            </a:r>
            <a:r>
              <a:rPr lang="en-US" dirty="0">
                <a:latin typeface="Courier New" panose="02070309020205020404" pitchFamily="49" charset="0"/>
                <a:cs typeface="Courier New" panose="02070309020205020404" pitchFamily="49" charset="0"/>
              </a:rPr>
              <a:t>-&gt;</a:t>
            </a:r>
            <a:r>
              <a:rPr lang="en-US" dirty="0" err="1">
                <a:latin typeface="Courier New" panose="02070309020205020404" pitchFamily="49" charset="0"/>
                <a:cs typeface="Courier New" panose="02070309020205020404" pitchFamily="49" charset="0"/>
              </a:rPr>
              <a:t>bk</a:t>
            </a:r>
            <a:r>
              <a:rPr lang="en-US" dirty="0">
                <a:latin typeface="Courier New" panose="02070309020205020404" pitchFamily="49" charset="0"/>
                <a:cs typeface="Courier New" panose="02070309020205020404" pitchFamily="49" charset="0"/>
              </a:rPr>
              <a:t> = P; </a:t>
            </a:r>
          </a:p>
          <a:p>
            <a:pPr marL="0" indent="0">
              <a:buNone/>
            </a:pPr>
            <a:r>
              <a:rPr lang="en-US" dirty="0">
                <a:latin typeface="Courier New" panose="02070309020205020404" pitchFamily="49" charset="0"/>
                <a:cs typeface="Courier New" panose="02070309020205020404" pitchFamily="49" charset="0"/>
              </a:rPr>
              <a:t>	P-&gt;</a:t>
            </a:r>
            <a:r>
              <a:rPr lang="en-US" dirty="0" err="1">
                <a:latin typeface="Courier New" panose="02070309020205020404" pitchFamily="49" charset="0"/>
                <a:cs typeface="Courier New" panose="02070309020205020404" pitchFamily="49" charset="0"/>
              </a:rPr>
              <a:t>bk</a:t>
            </a:r>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lst</a:t>
            </a:r>
            <a:r>
              <a:rPr lang="en-US" dirty="0">
                <a:latin typeface="Courier New" panose="02070309020205020404" pitchFamily="49" charset="0"/>
                <a:cs typeface="Courier New" panose="02070309020205020404" pitchFamily="49" charset="0"/>
              </a:rPr>
              <a:t>; </a:t>
            </a:r>
          </a:p>
          <a:p>
            <a:pPr marL="0" indent="0">
              <a:buNone/>
            </a:pPr>
            <a:r>
              <a:rPr lang="en-US"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2467724823"/>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Heap management in </a:t>
            </a:r>
            <a:r>
              <a:rPr lang="en-US" dirty="0" err="1"/>
              <a:t>dlmalloc</a:t>
            </a:r>
            <a:endParaRPr lang="en-US" dirty="0"/>
          </a:p>
        </p:txBody>
      </p:sp>
      <p:grpSp>
        <p:nvGrpSpPr>
          <p:cNvPr id="16" name="Group 15"/>
          <p:cNvGrpSpPr/>
          <p:nvPr/>
        </p:nvGrpSpPr>
        <p:grpSpPr>
          <a:xfrm>
            <a:off x="188511" y="1415665"/>
            <a:ext cx="2667002" cy="2712051"/>
            <a:chOff x="3370012" y="1396915"/>
            <a:chExt cx="2667002" cy="2712051"/>
          </a:xfrm>
        </p:grpSpPr>
        <p:sp>
          <p:nvSpPr>
            <p:cNvPr id="5" name="Rectangle 4"/>
            <p:cNvSpPr/>
            <p:nvPr/>
          </p:nvSpPr>
          <p:spPr>
            <a:xfrm>
              <a:off x="3370014" y="1752600"/>
              <a:ext cx="2667000" cy="2356366"/>
            </a:xfrm>
            <a:prstGeom prst="rect">
              <a:avLst/>
            </a:prstGeom>
            <a:gradFill>
              <a:gsLst>
                <a:gs pos="0">
                  <a:schemeClr val="accent2">
                    <a:lumMod val="60000"/>
                    <a:lumOff val="40000"/>
                  </a:schemeClr>
                </a:gs>
                <a:gs pos="100000">
                  <a:schemeClr val="accent2">
                    <a:lumMod val="20000"/>
                    <a:lumOff val="80000"/>
                  </a:schemeClr>
                </a:gs>
              </a:gsLst>
            </a:gradFill>
            <a:ln>
              <a:noFill/>
              <a:miter lim="800000"/>
            </a:ln>
            <a:effectLst>
              <a:innerShdw blurRad="63500" dist="50800" dir="2700000">
                <a:prstClr val="black">
                  <a:alpha val="50000"/>
                </a:prstClr>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6" name="Straight Connector 5"/>
            <p:cNvCxnSpPr/>
            <p:nvPr/>
          </p:nvCxnSpPr>
          <p:spPr>
            <a:xfrm>
              <a:off x="3370014" y="2133600"/>
              <a:ext cx="26670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a:off x="3370014" y="2514600"/>
              <a:ext cx="26670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4213636" y="1396915"/>
              <a:ext cx="979755" cy="369332"/>
            </a:xfrm>
            <a:prstGeom prst="rect">
              <a:avLst/>
            </a:prstGeom>
            <a:noFill/>
          </p:spPr>
          <p:txBody>
            <a:bodyPr wrap="none" rtlCol="0">
              <a:spAutoFit/>
            </a:bodyPr>
            <a:lstStyle/>
            <a:p>
              <a:r>
                <a:rPr lang="en-US" dirty="0"/>
                <a:t>Chunk1</a:t>
              </a:r>
            </a:p>
          </p:txBody>
        </p:sp>
        <p:sp>
          <p:nvSpPr>
            <p:cNvPr id="9" name="TextBox 8"/>
            <p:cNvSpPr txBox="1"/>
            <p:nvPr/>
          </p:nvSpPr>
          <p:spPr>
            <a:xfrm>
              <a:off x="3638703" y="1766247"/>
              <a:ext cx="2129622" cy="369332"/>
            </a:xfrm>
            <a:prstGeom prst="rect">
              <a:avLst/>
            </a:prstGeom>
            <a:noFill/>
          </p:spPr>
          <p:txBody>
            <a:bodyPr wrap="none" rtlCol="0">
              <a:spAutoFit/>
            </a:bodyPr>
            <a:lstStyle/>
            <a:p>
              <a:r>
                <a:rPr lang="en-US" dirty="0"/>
                <a:t>Size of prev. chunk</a:t>
              </a:r>
            </a:p>
          </p:txBody>
        </p:sp>
        <p:sp>
          <p:nvSpPr>
            <p:cNvPr id="10" name="TextBox 9"/>
            <p:cNvSpPr txBox="1"/>
            <p:nvPr/>
          </p:nvSpPr>
          <p:spPr>
            <a:xfrm>
              <a:off x="3854563" y="2145268"/>
              <a:ext cx="1697901" cy="369332"/>
            </a:xfrm>
            <a:prstGeom prst="rect">
              <a:avLst/>
            </a:prstGeom>
            <a:noFill/>
          </p:spPr>
          <p:txBody>
            <a:bodyPr wrap="none" rtlCol="0">
              <a:spAutoFit/>
            </a:bodyPr>
            <a:lstStyle/>
            <a:p>
              <a:r>
                <a:rPr lang="en-US" dirty="0"/>
                <a:t>Size of chunk1</a:t>
              </a:r>
            </a:p>
          </p:txBody>
        </p:sp>
        <p:cxnSp>
          <p:nvCxnSpPr>
            <p:cNvPr id="11" name="Straight Connector 10"/>
            <p:cNvCxnSpPr/>
            <p:nvPr/>
          </p:nvCxnSpPr>
          <p:spPr>
            <a:xfrm>
              <a:off x="3370013" y="2819400"/>
              <a:ext cx="26670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3370012" y="3124200"/>
              <a:ext cx="26670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3918684" y="3352800"/>
              <a:ext cx="1569660" cy="369332"/>
            </a:xfrm>
            <a:prstGeom prst="rect">
              <a:avLst/>
            </a:prstGeom>
            <a:noFill/>
          </p:spPr>
          <p:txBody>
            <a:bodyPr wrap="none" rtlCol="0">
              <a:spAutoFit/>
            </a:bodyPr>
            <a:lstStyle/>
            <a:p>
              <a:r>
                <a:rPr lang="en-US" dirty="0"/>
                <a:t>Old user data</a:t>
              </a:r>
            </a:p>
          </p:txBody>
        </p:sp>
        <p:sp>
          <p:nvSpPr>
            <p:cNvPr id="14" name="TextBox 13"/>
            <p:cNvSpPr txBox="1"/>
            <p:nvPr/>
          </p:nvSpPr>
          <p:spPr>
            <a:xfrm>
              <a:off x="3803265" y="2505095"/>
              <a:ext cx="1800493" cy="369332"/>
            </a:xfrm>
            <a:prstGeom prst="rect">
              <a:avLst/>
            </a:prstGeom>
            <a:noFill/>
          </p:spPr>
          <p:txBody>
            <a:bodyPr wrap="none" rtlCol="0">
              <a:spAutoFit/>
            </a:bodyPr>
            <a:lstStyle/>
            <a:p>
              <a:r>
                <a:rPr lang="en-US" dirty="0"/>
                <a:t>Forward pointer</a:t>
              </a:r>
            </a:p>
          </p:txBody>
        </p:sp>
        <p:sp>
          <p:nvSpPr>
            <p:cNvPr id="15" name="TextBox 14"/>
            <p:cNvSpPr txBox="1"/>
            <p:nvPr/>
          </p:nvSpPr>
          <p:spPr>
            <a:xfrm>
              <a:off x="3719911" y="2771691"/>
              <a:ext cx="1967205" cy="369332"/>
            </a:xfrm>
            <a:prstGeom prst="rect">
              <a:avLst/>
            </a:prstGeom>
            <a:noFill/>
          </p:spPr>
          <p:txBody>
            <a:bodyPr wrap="none" rtlCol="0">
              <a:spAutoFit/>
            </a:bodyPr>
            <a:lstStyle/>
            <a:p>
              <a:r>
                <a:rPr lang="en-US" dirty="0"/>
                <a:t>Backward pointer</a:t>
              </a:r>
            </a:p>
          </p:txBody>
        </p:sp>
      </p:grpSp>
      <p:grpSp>
        <p:nvGrpSpPr>
          <p:cNvPr id="29" name="Group 28"/>
          <p:cNvGrpSpPr/>
          <p:nvPr/>
        </p:nvGrpSpPr>
        <p:grpSpPr>
          <a:xfrm>
            <a:off x="6368486" y="1362082"/>
            <a:ext cx="2667002" cy="2712051"/>
            <a:chOff x="3370012" y="1396915"/>
            <a:chExt cx="2667002" cy="2712051"/>
          </a:xfrm>
        </p:grpSpPr>
        <p:sp>
          <p:nvSpPr>
            <p:cNvPr id="30" name="Rectangle 29"/>
            <p:cNvSpPr/>
            <p:nvPr/>
          </p:nvSpPr>
          <p:spPr>
            <a:xfrm>
              <a:off x="3370014" y="1752600"/>
              <a:ext cx="2667000" cy="2356366"/>
            </a:xfrm>
            <a:prstGeom prst="rect">
              <a:avLst/>
            </a:prstGeom>
            <a:gradFill>
              <a:gsLst>
                <a:gs pos="0">
                  <a:schemeClr val="accent2">
                    <a:lumMod val="60000"/>
                    <a:lumOff val="40000"/>
                  </a:schemeClr>
                </a:gs>
                <a:gs pos="100000">
                  <a:schemeClr val="accent2">
                    <a:lumMod val="20000"/>
                    <a:lumOff val="80000"/>
                  </a:schemeClr>
                </a:gs>
              </a:gsLst>
            </a:gradFill>
            <a:ln>
              <a:noFill/>
              <a:miter lim="800000"/>
            </a:ln>
            <a:effectLst>
              <a:innerShdw blurRad="63500" dist="50800" dir="2700000">
                <a:prstClr val="black">
                  <a:alpha val="50000"/>
                </a:prstClr>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31" name="Straight Connector 30"/>
            <p:cNvCxnSpPr/>
            <p:nvPr/>
          </p:nvCxnSpPr>
          <p:spPr>
            <a:xfrm>
              <a:off x="3370014" y="2133600"/>
              <a:ext cx="26670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a:xfrm>
              <a:off x="3370014" y="2514600"/>
              <a:ext cx="26670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33" name="TextBox 32"/>
            <p:cNvSpPr txBox="1"/>
            <p:nvPr/>
          </p:nvSpPr>
          <p:spPr>
            <a:xfrm>
              <a:off x="4213636" y="1396915"/>
              <a:ext cx="979755" cy="369332"/>
            </a:xfrm>
            <a:prstGeom prst="rect">
              <a:avLst/>
            </a:prstGeom>
            <a:noFill/>
          </p:spPr>
          <p:txBody>
            <a:bodyPr wrap="none" rtlCol="0">
              <a:spAutoFit/>
            </a:bodyPr>
            <a:lstStyle/>
            <a:p>
              <a:r>
                <a:rPr lang="en-US" dirty="0"/>
                <a:t>Chunk3</a:t>
              </a:r>
            </a:p>
          </p:txBody>
        </p:sp>
        <p:sp>
          <p:nvSpPr>
            <p:cNvPr id="34" name="TextBox 33"/>
            <p:cNvSpPr txBox="1"/>
            <p:nvPr/>
          </p:nvSpPr>
          <p:spPr>
            <a:xfrm>
              <a:off x="3638703" y="1766247"/>
              <a:ext cx="2129622" cy="369332"/>
            </a:xfrm>
            <a:prstGeom prst="rect">
              <a:avLst/>
            </a:prstGeom>
            <a:noFill/>
          </p:spPr>
          <p:txBody>
            <a:bodyPr wrap="none" rtlCol="0">
              <a:spAutoFit/>
            </a:bodyPr>
            <a:lstStyle/>
            <a:p>
              <a:r>
                <a:rPr lang="en-US" dirty="0"/>
                <a:t>Size of prev. chunk</a:t>
              </a:r>
            </a:p>
          </p:txBody>
        </p:sp>
        <p:sp>
          <p:nvSpPr>
            <p:cNvPr id="35" name="TextBox 34"/>
            <p:cNvSpPr txBox="1"/>
            <p:nvPr/>
          </p:nvSpPr>
          <p:spPr>
            <a:xfrm>
              <a:off x="3854563" y="2145268"/>
              <a:ext cx="1697901" cy="369332"/>
            </a:xfrm>
            <a:prstGeom prst="rect">
              <a:avLst/>
            </a:prstGeom>
            <a:noFill/>
          </p:spPr>
          <p:txBody>
            <a:bodyPr wrap="none" rtlCol="0">
              <a:spAutoFit/>
            </a:bodyPr>
            <a:lstStyle/>
            <a:p>
              <a:r>
                <a:rPr lang="en-US" dirty="0"/>
                <a:t>Size of chunk3</a:t>
              </a:r>
            </a:p>
          </p:txBody>
        </p:sp>
        <p:cxnSp>
          <p:nvCxnSpPr>
            <p:cNvPr id="36" name="Straight Connector 35"/>
            <p:cNvCxnSpPr/>
            <p:nvPr/>
          </p:nvCxnSpPr>
          <p:spPr>
            <a:xfrm>
              <a:off x="3370013" y="2819400"/>
              <a:ext cx="26670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a:off x="3370012" y="3124200"/>
              <a:ext cx="26670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p:cNvSpPr txBox="1"/>
            <p:nvPr/>
          </p:nvSpPr>
          <p:spPr>
            <a:xfrm>
              <a:off x="3918684" y="3352800"/>
              <a:ext cx="1569660" cy="369332"/>
            </a:xfrm>
            <a:prstGeom prst="rect">
              <a:avLst/>
            </a:prstGeom>
            <a:noFill/>
          </p:spPr>
          <p:txBody>
            <a:bodyPr wrap="none" rtlCol="0">
              <a:spAutoFit/>
            </a:bodyPr>
            <a:lstStyle/>
            <a:p>
              <a:r>
                <a:rPr lang="en-US" dirty="0"/>
                <a:t>Old user data</a:t>
              </a:r>
            </a:p>
          </p:txBody>
        </p:sp>
        <p:sp>
          <p:nvSpPr>
            <p:cNvPr id="39" name="TextBox 38"/>
            <p:cNvSpPr txBox="1"/>
            <p:nvPr/>
          </p:nvSpPr>
          <p:spPr>
            <a:xfrm>
              <a:off x="3803265" y="2505095"/>
              <a:ext cx="1800493" cy="369332"/>
            </a:xfrm>
            <a:prstGeom prst="rect">
              <a:avLst/>
            </a:prstGeom>
            <a:noFill/>
          </p:spPr>
          <p:txBody>
            <a:bodyPr wrap="none" rtlCol="0">
              <a:spAutoFit/>
            </a:bodyPr>
            <a:lstStyle/>
            <a:p>
              <a:r>
                <a:rPr lang="en-US" dirty="0"/>
                <a:t>Forward pointer</a:t>
              </a:r>
            </a:p>
          </p:txBody>
        </p:sp>
        <p:sp>
          <p:nvSpPr>
            <p:cNvPr id="40" name="TextBox 39"/>
            <p:cNvSpPr txBox="1"/>
            <p:nvPr/>
          </p:nvSpPr>
          <p:spPr>
            <a:xfrm>
              <a:off x="3719911" y="2771691"/>
              <a:ext cx="1967205" cy="369332"/>
            </a:xfrm>
            <a:prstGeom prst="rect">
              <a:avLst/>
            </a:prstGeom>
            <a:noFill/>
          </p:spPr>
          <p:txBody>
            <a:bodyPr wrap="none" rtlCol="0">
              <a:spAutoFit/>
            </a:bodyPr>
            <a:lstStyle/>
            <a:p>
              <a:r>
                <a:rPr lang="en-US" dirty="0"/>
                <a:t>Backward pointer</a:t>
              </a:r>
            </a:p>
          </p:txBody>
        </p:sp>
      </p:grpSp>
      <p:grpSp>
        <p:nvGrpSpPr>
          <p:cNvPr id="52" name="Group 51"/>
          <p:cNvGrpSpPr/>
          <p:nvPr/>
        </p:nvGrpSpPr>
        <p:grpSpPr>
          <a:xfrm>
            <a:off x="2855511" y="1760464"/>
            <a:ext cx="3506048" cy="937161"/>
            <a:chOff x="2855511" y="1958777"/>
            <a:chExt cx="419525" cy="738848"/>
          </a:xfrm>
        </p:grpSpPr>
        <p:cxnSp>
          <p:nvCxnSpPr>
            <p:cNvPr id="47" name="Straight Connector 46"/>
            <p:cNvCxnSpPr/>
            <p:nvPr/>
          </p:nvCxnSpPr>
          <p:spPr>
            <a:xfrm>
              <a:off x="2855511" y="2697625"/>
              <a:ext cx="192489" cy="0"/>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p:nvCxnSpPr>
          <p:spPr>
            <a:xfrm flipV="1">
              <a:off x="3048000" y="1969663"/>
              <a:ext cx="0" cy="727962"/>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a:xfrm>
              <a:off x="3048000" y="1958777"/>
              <a:ext cx="227036" cy="0"/>
            </a:xfrm>
            <a:prstGeom prst="line">
              <a:avLst/>
            </a:prstGeom>
            <a:ln w="38100">
              <a:tailEnd type="triangle"/>
            </a:ln>
          </p:spPr>
          <p:style>
            <a:lnRef idx="2">
              <a:schemeClr val="accent1"/>
            </a:lnRef>
            <a:fillRef idx="0">
              <a:schemeClr val="accent1"/>
            </a:fillRef>
            <a:effectRef idx="1">
              <a:schemeClr val="accent1"/>
            </a:effectRef>
            <a:fontRef idx="minor">
              <a:schemeClr val="tx1"/>
            </a:fontRef>
          </p:style>
        </p:cxnSp>
      </p:grpSp>
      <p:grpSp>
        <p:nvGrpSpPr>
          <p:cNvPr id="3" name="Group 2"/>
          <p:cNvGrpSpPr/>
          <p:nvPr/>
        </p:nvGrpSpPr>
        <p:grpSpPr>
          <a:xfrm>
            <a:off x="2792992" y="1782236"/>
            <a:ext cx="3575496" cy="1167297"/>
            <a:chOff x="2695664" y="1768389"/>
            <a:chExt cx="3575496" cy="1167297"/>
          </a:xfrm>
        </p:grpSpPr>
        <p:cxnSp>
          <p:nvCxnSpPr>
            <p:cNvPr id="73" name="Straight Connector 72"/>
            <p:cNvCxnSpPr/>
            <p:nvPr/>
          </p:nvCxnSpPr>
          <p:spPr>
            <a:xfrm flipH="1">
              <a:off x="3725320" y="2935686"/>
              <a:ext cx="2545840" cy="0"/>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74" name="Straight Connector 73"/>
            <p:cNvCxnSpPr/>
            <p:nvPr/>
          </p:nvCxnSpPr>
          <p:spPr>
            <a:xfrm flipV="1">
              <a:off x="3725320" y="1768389"/>
              <a:ext cx="0" cy="1167297"/>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75" name="Straight Connector 74"/>
            <p:cNvCxnSpPr/>
            <p:nvPr/>
          </p:nvCxnSpPr>
          <p:spPr>
            <a:xfrm flipH="1" flipV="1">
              <a:off x="2695664" y="1774141"/>
              <a:ext cx="1029656" cy="10856"/>
            </a:xfrm>
            <a:prstGeom prst="line">
              <a:avLst/>
            </a:prstGeom>
            <a:ln w="38100">
              <a:tailEnd type="triangle"/>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6753127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2" name="Group 71"/>
          <p:cNvGrpSpPr/>
          <p:nvPr/>
        </p:nvGrpSpPr>
        <p:grpSpPr>
          <a:xfrm>
            <a:off x="5942471" y="1768389"/>
            <a:ext cx="454031" cy="1167297"/>
            <a:chOff x="2821005" y="1771350"/>
            <a:chExt cx="454031" cy="1167297"/>
          </a:xfrm>
        </p:grpSpPr>
        <p:cxnSp>
          <p:nvCxnSpPr>
            <p:cNvPr id="73" name="Straight Connector 72"/>
            <p:cNvCxnSpPr/>
            <p:nvPr/>
          </p:nvCxnSpPr>
          <p:spPr>
            <a:xfrm flipH="1">
              <a:off x="2951755" y="2938647"/>
              <a:ext cx="323281"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74" name="Straight Connector 73"/>
            <p:cNvCxnSpPr/>
            <p:nvPr/>
          </p:nvCxnSpPr>
          <p:spPr>
            <a:xfrm flipV="1">
              <a:off x="2951755" y="1771350"/>
              <a:ext cx="0" cy="1167297"/>
            </a:xfrm>
            <a:prstGeom prst="line">
              <a:avLst/>
            </a:prstGeom>
          </p:spPr>
          <p:style>
            <a:lnRef idx="2">
              <a:schemeClr val="accent1"/>
            </a:lnRef>
            <a:fillRef idx="0">
              <a:schemeClr val="accent1"/>
            </a:fillRef>
            <a:effectRef idx="1">
              <a:schemeClr val="accent1"/>
            </a:effectRef>
            <a:fontRef idx="minor">
              <a:schemeClr val="tx1"/>
            </a:fontRef>
          </p:style>
        </p:cxnSp>
        <p:cxnSp>
          <p:nvCxnSpPr>
            <p:cNvPr id="75" name="Straight Connector 74"/>
            <p:cNvCxnSpPr/>
            <p:nvPr/>
          </p:nvCxnSpPr>
          <p:spPr>
            <a:xfrm flipH="1">
              <a:off x="2821005" y="1777042"/>
              <a:ext cx="117727" cy="60"/>
            </a:xfrm>
            <a:prstGeom prst="line">
              <a:avLst/>
            </a:prstGeom>
            <a:ln>
              <a:tailEnd type="triangle"/>
            </a:ln>
          </p:spPr>
          <p:style>
            <a:lnRef idx="2">
              <a:schemeClr val="accent1"/>
            </a:lnRef>
            <a:fillRef idx="0">
              <a:schemeClr val="accent1"/>
            </a:fillRef>
            <a:effectRef idx="1">
              <a:schemeClr val="accent1"/>
            </a:effectRef>
            <a:fontRef idx="minor">
              <a:schemeClr val="tx1"/>
            </a:fontRef>
          </p:style>
        </p:cxnSp>
      </p:grpSp>
      <p:sp>
        <p:nvSpPr>
          <p:cNvPr id="4" name="Title 3"/>
          <p:cNvSpPr>
            <a:spLocks noGrp="1"/>
          </p:cNvSpPr>
          <p:nvPr>
            <p:ph type="title"/>
          </p:nvPr>
        </p:nvSpPr>
        <p:spPr/>
        <p:txBody>
          <a:bodyPr/>
          <a:lstStyle/>
          <a:p>
            <a:r>
              <a:rPr lang="en-US" dirty="0"/>
              <a:t>Heap management in </a:t>
            </a:r>
            <a:r>
              <a:rPr lang="en-US" dirty="0" err="1"/>
              <a:t>dlmalloc</a:t>
            </a:r>
            <a:endParaRPr lang="en-US" dirty="0"/>
          </a:p>
        </p:txBody>
      </p:sp>
      <p:grpSp>
        <p:nvGrpSpPr>
          <p:cNvPr id="16" name="Group 15"/>
          <p:cNvGrpSpPr/>
          <p:nvPr/>
        </p:nvGrpSpPr>
        <p:grpSpPr>
          <a:xfrm>
            <a:off x="188511" y="1415665"/>
            <a:ext cx="2667002" cy="2712051"/>
            <a:chOff x="3370012" y="1396915"/>
            <a:chExt cx="2667002" cy="2712051"/>
          </a:xfrm>
        </p:grpSpPr>
        <p:sp>
          <p:nvSpPr>
            <p:cNvPr id="5" name="Rectangle 4"/>
            <p:cNvSpPr/>
            <p:nvPr/>
          </p:nvSpPr>
          <p:spPr>
            <a:xfrm>
              <a:off x="3370014" y="1752600"/>
              <a:ext cx="2667000" cy="2356366"/>
            </a:xfrm>
            <a:prstGeom prst="rect">
              <a:avLst/>
            </a:prstGeom>
            <a:gradFill>
              <a:gsLst>
                <a:gs pos="0">
                  <a:schemeClr val="accent2">
                    <a:lumMod val="60000"/>
                    <a:lumOff val="40000"/>
                  </a:schemeClr>
                </a:gs>
                <a:gs pos="100000">
                  <a:schemeClr val="accent2">
                    <a:lumMod val="20000"/>
                    <a:lumOff val="80000"/>
                  </a:schemeClr>
                </a:gs>
              </a:gsLst>
            </a:gradFill>
            <a:ln>
              <a:noFill/>
              <a:miter lim="800000"/>
            </a:ln>
            <a:effectLst>
              <a:innerShdw blurRad="63500" dist="50800" dir="2700000">
                <a:prstClr val="black">
                  <a:alpha val="50000"/>
                </a:prstClr>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6" name="Straight Connector 5"/>
            <p:cNvCxnSpPr/>
            <p:nvPr/>
          </p:nvCxnSpPr>
          <p:spPr>
            <a:xfrm>
              <a:off x="3370014" y="2133600"/>
              <a:ext cx="26670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a:off x="3370014" y="2514600"/>
              <a:ext cx="26670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4213636" y="1396915"/>
              <a:ext cx="979755" cy="369332"/>
            </a:xfrm>
            <a:prstGeom prst="rect">
              <a:avLst/>
            </a:prstGeom>
            <a:noFill/>
          </p:spPr>
          <p:txBody>
            <a:bodyPr wrap="none" rtlCol="0">
              <a:spAutoFit/>
            </a:bodyPr>
            <a:lstStyle/>
            <a:p>
              <a:r>
                <a:rPr lang="en-US" dirty="0"/>
                <a:t>Chunk1</a:t>
              </a:r>
            </a:p>
          </p:txBody>
        </p:sp>
        <p:sp>
          <p:nvSpPr>
            <p:cNvPr id="9" name="TextBox 8"/>
            <p:cNvSpPr txBox="1"/>
            <p:nvPr/>
          </p:nvSpPr>
          <p:spPr>
            <a:xfrm>
              <a:off x="3638703" y="1766247"/>
              <a:ext cx="2129622" cy="369332"/>
            </a:xfrm>
            <a:prstGeom prst="rect">
              <a:avLst/>
            </a:prstGeom>
            <a:noFill/>
          </p:spPr>
          <p:txBody>
            <a:bodyPr wrap="none" rtlCol="0">
              <a:spAutoFit/>
            </a:bodyPr>
            <a:lstStyle/>
            <a:p>
              <a:r>
                <a:rPr lang="en-US" dirty="0"/>
                <a:t>Size of prev. chunk</a:t>
              </a:r>
            </a:p>
          </p:txBody>
        </p:sp>
        <p:sp>
          <p:nvSpPr>
            <p:cNvPr id="10" name="TextBox 9"/>
            <p:cNvSpPr txBox="1"/>
            <p:nvPr/>
          </p:nvSpPr>
          <p:spPr>
            <a:xfrm>
              <a:off x="3854563" y="2145268"/>
              <a:ext cx="1697901" cy="369332"/>
            </a:xfrm>
            <a:prstGeom prst="rect">
              <a:avLst/>
            </a:prstGeom>
            <a:noFill/>
          </p:spPr>
          <p:txBody>
            <a:bodyPr wrap="none" rtlCol="0">
              <a:spAutoFit/>
            </a:bodyPr>
            <a:lstStyle/>
            <a:p>
              <a:r>
                <a:rPr lang="en-US" dirty="0"/>
                <a:t>Size of chunk1</a:t>
              </a:r>
            </a:p>
          </p:txBody>
        </p:sp>
        <p:cxnSp>
          <p:nvCxnSpPr>
            <p:cNvPr id="11" name="Straight Connector 10"/>
            <p:cNvCxnSpPr/>
            <p:nvPr/>
          </p:nvCxnSpPr>
          <p:spPr>
            <a:xfrm>
              <a:off x="3370013" y="2819400"/>
              <a:ext cx="26670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3370012" y="3124200"/>
              <a:ext cx="26670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3918684" y="3352800"/>
              <a:ext cx="1569660" cy="369332"/>
            </a:xfrm>
            <a:prstGeom prst="rect">
              <a:avLst/>
            </a:prstGeom>
            <a:noFill/>
          </p:spPr>
          <p:txBody>
            <a:bodyPr wrap="none" rtlCol="0">
              <a:spAutoFit/>
            </a:bodyPr>
            <a:lstStyle/>
            <a:p>
              <a:r>
                <a:rPr lang="en-US" dirty="0"/>
                <a:t>Old user data</a:t>
              </a:r>
            </a:p>
          </p:txBody>
        </p:sp>
        <p:sp>
          <p:nvSpPr>
            <p:cNvPr id="14" name="TextBox 13"/>
            <p:cNvSpPr txBox="1"/>
            <p:nvPr/>
          </p:nvSpPr>
          <p:spPr>
            <a:xfrm>
              <a:off x="3803265" y="2505095"/>
              <a:ext cx="1800493" cy="369332"/>
            </a:xfrm>
            <a:prstGeom prst="rect">
              <a:avLst/>
            </a:prstGeom>
            <a:noFill/>
          </p:spPr>
          <p:txBody>
            <a:bodyPr wrap="none" rtlCol="0">
              <a:spAutoFit/>
            </a:bodyPr>
            <a:lstStyle/>
            <a:p>
              <a:r>
                <a:rPr lang="en-US" dirty="0"/>
                <a:t>Forward pointer</a:t>
              </a:r>
            </a:p>
          </p:txBody>
        </p:sp>
        <p:sp>
          <p:nvSpPr>
            <p:cNvPr id="15" name="TextBox 14"/>
            <p:cNvSpPr txBox="1"/>
            <p:nvPr/>
          </p:nvSpPr>
          <p:spPr>
            <a:xfrm>
              <a:off x="3719911" y="2771691"/>
              <a:ext cx="1967205" cy="369332"/>
            </a:xfrm>
            <a:prstGeom prst="rect">
              <a:avLst/>
            </a:prstGeom>
            <a:noFill/>
          </p:spPr>
          <p:txBody>
            <a:bodyPr wrap="none" rtlCol="0">
              <a:spAutoFit/>
            </a:bodyPr>
            <a:lstStyle/>
            <a:p>
              <a:r>
                <a:rPr lang="en-US" dirty="0"/>
                <a:t>Backward pointer</a:t>
              </a:r>
            </a:p>
          </p:txBody>
        </p:sp>
      </p:grpSp>
      <p:grpSp>
        <p:nvGrpSpPr>
          <p:cNvPr id="17" name="Group 16"/>
          <p:cNvGrpSpPr/>
          <p:nvPr/>
        </p:nvGrpSpPr>
        <p:grpSpPr>
          <a:xfrm>
            <a:off x="3275034" y="1404779"/>
            <a:ext cx="2667002" cy="2712051"/>
            <a:chOff x="3370012" y="1396915"/>
            <a:chExt cx="2667002" cy="2712051"/>
          </a:xfrm>
        </p:grpSpPr>
        <p:sp>
          <p:nvSpPr>
            <p:cNvPr id="18" name="Rectangle 17"/>
            <p:cNvSpPr/>
            <p:nvPr/>
          </p:nvSpPr>
          <p:spPr>
            <a:xfrm>
              <a:off x="3370014" y="1752600"/>
              <a:ext cx="2667000" cy="2356366"/>
            </a:xfrm>
            <a:prstGeom prst="rect">
              <a:avLst/>
            </a:prstGeom>
            <a:gradFill>
              <a:gsLst>
                <a:gs pos="0">
                  <a:schemeClr val="accent2">
                    <a:lumMod val="60000"/>
                    <a:lumOff val="40000"/>
                  </a:schemeClr>
                </a:gs>
                <a:gs pos="100000">
                  <a:schemeClr val="accent2">
                    <a:lumMod val="20000"/>
                    <a:lumOff val="80000"/>
                  </a:schemeClr>
                </a:gs>
              </a:gsLst>
            </a:gradFill>
            <a:ln>
              <a:noFill/>
              <a:miter lim="800000"/>
            </a:ln>
            <a:effectLst>
              <a:innerShdw blurRad="63500" dist="50800" dir="2700000">
                <a:prstClr val="black">
                  <a:alpha val="50000"/>
                </a:prstClr>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19" name="Straight Connector 18"/>
            <p:cNvCxnSpPr/>
            <p:nvPr/>
          </p:nvCxnSpPr>
          <p:spPr>
            <a:xfrm>
              <a:off x="3370014" y="2133600"/>
              <a:ext cx="26670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3370014" y="2514600"/>
              <a:ext cx="26670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4213636" y="1396915"/>
              <a:ext cx="979755" cy="369332"/>
            </a:xfrm>
            <a:prstGeom prst="rect">
              <a:avLst/>
            </a:prstGeom>
            <a:noFill/>
          </p:spPr>
          <p:txBody>
            <a:bodyPr wrap="none" rtlCol="0">
              <a:spAutoFit/>
            </a:bodyPr>
            <a:lstStyle/>
            <a:p>
              <a:r>
                <a:rPr lang="en-US" dirty="0"/>
                <a:t>Chunk2</a:t>
              </a:r>
            </a:p>
          </p:txBody>
        </p:sp>
        <p:sp>
          <p:nvSpPr>
            <p:cNvPr id="22" name="TextBox 21"/>
            <p:cNvSpPr txBox="1"/>
            <p:nvPr/>
          </p:nvSpPr>
          <p:spPr>
            <a:xfrm>
              <a:off x="3638703" y="1766247"/>
              <a:ext cx="2129622" cy="369332"/>
            </a:xfrm>
            <a:prstGeom prst="rect">
              <a:avLst/>
            </a:prstGeom>
            <a:noFill/>
          </p:spPr>
          <p:txBody>
            <a:bodyPr wrap="none" rtlCol="0">
              <a:spAutoFit/>
            </a:bodyPr>
            <a:lstStyle/>
            <a:p>
              <a:r>
                <a:rPr lang="en-US" dirty="0"/>
                <a:t>Size of prev. chunk</a:t>
              </a:r>
            </a:p>
          </p:txBody>
        </p:sp>
        <p:sp>
          <p:nvSpPr>
            <p:cNvPr id="23" name="TextBox 22"/>
            <p:cNvSpPr txBox="1"/>
            <p:nvPr/>
          </p:nvSpPr>
          <p:spPr>
            <a:xfrm>
              <a:off x="3854563" y="2145268"/>
              <a:ext cx="1697901" cy="369332"/>
            </a:xfrm>
            <a:prstGeom prst="rect">
              <a:avLst/>
            </a:prstGeom>
            <a:noFill/>
          </p:spPr>
          <p:txBody>
            <a:bodyPr wrap="none" rtlCol="0">
              <a:spAutoFit/>
            </a:bodyPr>
            <a:lstStyle/>
            <a:p>
              <a:r>
                <a:rPr lang="en-US" dirty="0"/>
                <a:t>Size of chunk2</a:t>
              </a:r>
            </a:p>
          </p:txBody>
        </p:sp>
        <p:cxnSp>
          <p:nvCxnSpPr>
            <p:cNvPr id="24" name="Straight Connector 23"/>
            <p:cNvCxnSpPr/>
            <p:nvPr/>
          </p:nvCxnSpPr>
          <p:spPr>
            <a:xfrm>
              <a:off x="3370013" y="2819400"/>
              <a:ext cx="26670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a:off x="3370012" y="3124200"/>
              <a:ext cx="26670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26" name="TextBox 25"/>
            <p:cNvSpPr txBox="1"/>
            <p:nvPr/>
          </p:nvSpPr>
          <p:spPr>
            <a:xfrm>
              <a:off x="3918684" y="3352800"/>
              <a:ext cx="1569660" cy="369332"/>
            </a:xfrm>
            <a:prstGeom prst="rect">
              <a:avLst/>
            </a:prstGeom>
            <a:noFill/>
          </p:spPr>
          <p:txBody>
            <a:bodyPr wrap="none" rtlCol="0">
              <a:spAutoFit/>
            </a:bodyPr>
            <a:lstStyle/>
            <a:p>
              <a:r>
                <a:rPr lang="en-US" dirty="0"/>
                <a:t>Old user data</a:t>
              </a:r>
            </a:p>
          </p:txBody>
        </p:sp>
        <p:sp>
          <p:nvSpPr>
            <p:cNvPr id="27" name="TextBox 26"/>
            <p:cNvSpPr txBox="1"/>
            <p:nvPr/>
          </p:nvSpPr>
          <p:spPr>
            <a:xfrm>
              <a:off x="3803265" y="2505095"/>
              <a:ext cx="1800493" cy="369332"/>
            </a:xfrm>
            <a:prstGeom prst="rect">
              <a:avLst/>
            </a:prstGeom>
            <a:noFill/>
          </p:spPr>
          <p:txBody>
            <a:bodyPr wrap="none" rtlCol="0">
              <a:spAutoFit/>
            </a:bodyPr>
            <a:lstStyle/>
            <a:p>
              <a:r>
                <a:rPr lang="en-US" dirty="0"/>
                <a:t>Forward pointer</a:t>
              </a:r>
            </a:p>
          </p:txBody>
        </p:sp>
        <p:sp>
          <p:nvSpPr>
            <p:cNvPr id="28" name="TextBox 27"/>
            <p:cNvSpPr txBox="1"/>
            <p:nvPr/>
          </p:nvSpPr>
          <p:spPr>
            <a:xfrm>
              <a:off x="3719911" y="2771691"/>
              <a:ext cx="1967205" cy="369332"/>
            </a:xfrm>
            <a:prstGeom prst="rect">
              <a:avLst/>
            </a:prstGeom>
            <a:noFill/>
          </p:spPr>
          <p:txBody>
            <a:bodyPr wrap="none" rtlCol="0">
              <a:spAutoFit/>
            </a:bodyPr>
            <a:lstStyle/>
            <a:p>
              <a:r>
                <a:rPr lang="en-US" dirty="0"/>
                <a:t>Backward pointer</a:t>
              </a:r>
            </a:p>
          </p:txBody>
        </p:sp>
      </p:grpSp>
      <p:grpSp>
        <p:nvGrpSpPr>
          <p:cNvPr id="29" name="Group 28"/>
          <p:cNvGrpSpPr/>
          <p:nvPr/>
        </p:nvGrpSpPr>
        <p:grpSpPr>
          <a:xfrm>
            <a:off x="6368486" y="1362082"/>
            <a:ext cx="2667002" cy="2712051"/>
            <a:chOff x="3370012" y="1396915"/>
            <a:chExt cx="2667002" cy="2712051"/>
          </a:xfrm>
        </p:grpSpPr>
        <p:sp>
          <p:nvSpPr>
            <p:cNvPr id="30" name="Rectangle 29"/>
            <p:cNvSpPr/>
            <p:nvPr/>
          </p:nvSpPr>
          <p:spPr>
            <a:xfrm>
              <a:off x="3370014" y="1752600"/>
              <a:ext cx="2667000" cy="2356366"/>
            </a:xfrm>
            <a:prstGeom prst="rect">
              <a:avLst/>
            </a:prstGeom>
            <a:gradFill>
              <a:gsLst>
                <a:gs pos="0">
                  <a:schemeClr val="accent2">
                    <a:lumMod val="60000"/>
                    <a:lumOff val="40000"/>
                  </a:schemeClr>
                </a:gs>
                <a:gs pos="100000">
                  <a:schemeClr val="accent2">
                    <a:lumMod val="20000"/>
                    <a:lumOff val="80000"/>
                  </a:schemeClr>
                </a:gs>
              </a:gsLst>
            </a:gradFill>
            <a:ln>
              <a:noFill/>
              <a:miter lim="800000"/>
            </a:ln>
            <a:effectLst>
              <a:innerShdw blurRad="63500" dist="50800" dir="2700000">
                <a:prstClr val="black">
                  <a:alpha val="50000"/>
                </a:prstClr>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31" name="Straight Connector 30"/>
            <p:cNvCxnSpPr/>
            <p:nvPr/>
          </p:nvCxnSpPr>
          <p:spPr>
            <a:xfrm>
              <a:off x="3370014" y="2133600"/>
              <a:ext cx="26670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a:xfrm>
              <a:off x="3370014" y="2514600"/>
              <a:ext cx="26670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33" name="TextBox 32"/>
            <p:cNvSpPr txBox="1"/>
            <p:nvPr/>
          </p:nvSpPr>
          <p:spPr>
            <a:xfrm>
              <a:off x="4213636" y="1396915"/>
              <a:ext cx="979755" cy="369332"/>
            </a:xfrm>
            <a:prstGeom prst="rect">
              <a:avLst/>
            </a:prstGeom>
            <a:noFill/>
          </p:spPr>
          <p:txBody>
            <a:bodyPr wrap="none" rtlCol="0">
              <a:spAutoFit/>
            </a:bodyPr>
            <a:lstStyle/>
            <a:p>
              <a:r>
                <a:rPr lang="en-US" dirty="0"/>
                <a:t>Chunk3</a:t>
              </a:r>
            </a:p>
          </p:txBody>
        </p:sp>
        <p:sp>
          <p:nvSpPr>
            <p:cNvPr id="34" name="TextBox 33"/>
            <p:cNvSpPr txBox="1"/>
            <p:nvPr/>
          </p:nvSpPr>
          <p:spPr>
            <a:xfrm>
              <a:off x="3638703" y="1766247"/>
              <a:ext cx="2129622" cy="369332"/>
            </a:xfrm>
            <a:prstGeom prst="rect">
              <a:avLst/>
            </a:prstGeom>
            <a:noFill/>
          </p:spPr>
          <p:txBody>
            <a:bodyPr wrap="none" rtlCol="0">
              <a:spAutoFit/>
            </a:bodyPr>
            <a:lstStyle/>
            <a:p>
              <a:r>
                <a:rPr lang="en-US" dirty="0"/>
                <a:t>Size of prev. chunk</a:t>
              </a:r>
            </a:p>
          </p:txBody>
        </p:sp>
        <p:sp>
          <p:nvSpPr>
            <p:cNvPr id="35" name="TextBox 34"/>
            <p:cNvSpPr txBox="1"/>
            <p:nvPr/>
          </p:nvSpPr>
          <p:spPr>
            <a:xfrm>
              <a:off x="3854563" y="2145268"/>
              <a:ext cx="1697901" cy="369332"/>
            </a:xfrm>
            <a:prstGeom prst="rect">
              <a:avLst/>
            </a:prstGeom>
            <a:noFill/>
          </p:spPr>
          <p:txBody>
            <a:bodyPr wrap="none" rtlCol="0">
              <a:spAutoFit/>
            </a:bodyPr>
            <a:lstStyle/>
            <a:p>
              <a:r>
                <a:rPr lang="en-US" dirty="0"/>
                <a:t>Size of chunk3</a:t>
              </a:r>
            </a:p>
          </p:txBody>
        </p:sp>
        <p:cxnSp>
          <p:nvCxnSpPr>
            <p:cNvPr id="36" name="Straight Connector 35"/>
            <p:cNvCxnSpPr/>
            <p:nvPr/>
          </p:nvCxnSpPr>
          <p:spPr>
            <a:xfrm>
              <a:off x="3370013" y="2819400"/>
              <a:ext cx="26670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a:off x="3370012" y="3124200"/>
              <a:ext cx="26670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p:cNvSpPr txBox="1"/>
            <p:nvPr/>
          </p:nvSpPr>
          <p:spPr>
            <a:xfrm>
              <a:off x="3918684" y="3352800"/>
              <a:ext cx="1569660" cy="369332"/>
            </a:xfrm>
            <a:prstGeom prst="rect">
              <a:avLst/>
            </a:prstGeom>
            <a:noFill/>
          </p:spPr>
          <p:txBody>
            <a:bodyPr wrap="none" rtlCol="0">
              <a:spAutoFit/>
            </a:bodyPr>
            <a:lstStyle/>
            <a:p>
              <a:r>
                <a:rPr lang="en-US" dirty="0"/>
                <a:t>Old user data</a:t>
              </a:r>
            </a:p>
          </p:txBody>
        </p:sp>
        <p:sp>
          <p:nvSpPr>
            <p:cNvPr id="39" name="TextBox 38"/>
            <p:cNvSpPr txBox="1"/>
            <p:nvPr/>
          </p:nvSpPr>
          <p:spPr>
            <a:xfrm>
              <a:off x="3803265" y="2505095"/>
              <a:ext cx="1800493" cy="369332"/>
            </a:xfrm>
            <a:prstGeom prst="rect">
              <a:avLst/>
            </a:prstGeom>
            <a:noFill/>
          </p:spPr>
          <p:txBody>
            <a:bodyPr wrap="none" rtlCol="0">
              <a:spAutoFit/>
            </a:bodyPr>
            <a:lstStyle/>
            <a:p>
              <a:r>
                <a:rPr lang="en-US" dirty="0"/>
                <a:t>Forward pointer</a:t>
              </a:r>
            </a:p>
          </p:txBody>
        </p:sp>
        <p:sp>
          <p:nvSpPr>
            <p:cNvPr id="40" name="TextBox 39"/>
            <p:cNvSpPr txBox="1"/>
            <p:nvPr/>
          </p:nvSpPr>
          <p:spPr>
            <a:xfrm>
              <a:off x="3719911" y="2771691"/>
              <a:ext cx="1967205" cy="369332"/>
            </a:xfrm>
            <a:prstGeom prst="rect">
              <a:avLst/>
            </a:prstGeom>
            <a:noFill/>
          </p:spPr>
          <p:txBody>
            <a:bodyPr wrap="none" rtlCol="0">
              <a:spAutoFit/>
            </a:bodyPr>
            <a:lstStyle/>
            <a:p>
              <a:r>
                <a:rPr lang="en-US" dirty="0"/>
                <a:t>Backward pointer</a:t>
              </a:r>
            </a:p>
          </p:txBody>
        </p:sp>
      </p:grpSp>
      <p:grpSp>
        <p:nvGrpSpPr>
          <p:cNvPr id="52" name="Group 51"/>
          <p:cNvGrpSpPr/>
          <p:nvPr/>
        </p:nvGrpSpPr>
        <p:grpSpPr>
          <a:xfrm>
            <a:off x="2855511" y="1760464"/>
            <a:ext cx="419525" cy="937161"/>
            <a:chOff x="2855511" y="1958777"/>
            <a:chExt cx="419525" cy="738848"/>
          </a:xfrm>
        </p:grpSpPr>
        <p:cxnSp>
          <p:nvCxnSpPr>
            <p:cNvPr id="47" name="Straight Connector 46"/>
            <p:cNvCxnSpPr/>
            <p:nvPr/>
          </p:nvCxnSpPr>
          <p:spPr>
            <a:xfrm>
              <a:off x="2855511" y="2697625"/>
              <a:ext cx="192489"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p:nvCxnSpPr>
          <p:spPr>
            <a:xfrm flipV="1">
              <a:off x="3048000" y="1969663"/>
              <a:ext cx="0" cy="727962"/>
            </a:xfrm>
            <a:prstGeom prst="line">
              <a:avLst/>
            </a:prstGeom>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a:xfrm>
              <a:off x="3048000" y="1958777"/>
              <a:ext cx="227036" cy="0"/>
            </a:xfrm>
            <a:prstGeom prst="line">
              <a:avLst/>
            </a:prstGeom>
            <a:ln>
              <a:tailEnd type="triangle"/>
            </a:ln>
          </p:spPr>
          <p:style>
            <a:lnRef idx="2">
              <a:schemeClr val="accent1"/>
            </a:lnRef>
            <a:fillRef idx="0">
              <a:schemeClr val="accent1"/>
            </a:fillRef>
            <a:effectRef idx="1">
              <a:schemeClr val="accent1"/>
            </a:effectRef>
            <a:fontRef idx="minor">
              <a:schemeClr val="tx1"/>
            </a:fontRef>
          </p:style>
        </p:cxnSp>
      </p:grpSp>
      <p:grpSp>
        <p:nvGrpSpPr>
          <p:cNvPr id="53" name="Group 52"/>
          <p:cNvGrpSpPr/>
          <p:nvPr/>
        </p:nvGrpSpPr>
        <p:grpSpPr>
          <a:xfrm>
            <a:off x="5942034" y="1760464"/>
            <a:ext cx="419525" cy="957644"/>
            <a:chOff x="2855511" y="1958777"/>
            <a:chExt cx="419525" cy="738848"/>
          </a:xfrm>
        </p:grpSpPr>
        <p:cxnSp>
          <p:nvCxnSpPr>
            <p:cNvPr id="54" name="Straight Connector 53"/>
            <p:cNvCxnSpPr/>
            <p:nvPr/>
          </p:nvCxnSpPr>
          <p:spPr>
            <a:xfrm>
              <a:off x="2855511" y="2697625"/>
              <a:ext cx="192489"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p:nvCxnSpPr>
          <p:spPr>
            <a:xfrm flipV="1">
              <a:off x="3048000" y="1969663"/>
              <a:ext cx="0" cy="727962"/>
            </a:xfrm>
            <a:prstGeom prst="line">
              <a:avLst/>
            </a:prstGeom>
          </p:spPr>
          <p:style>
            <a:lnRef idx="2">
              <a:schemeClr val="accent1"/>
            </a:lnRef>
            <a:fillRef idx="0">
              <a:schemeClr val="accent1"/>
            </a:fillRef>
            <a:effectRef idx="1">
              <a:schemeClr val="accent1"/>
            </a:effectRef>
            <a:fontRef idx="minor">
              <a:schemeClr val="tx1"/>
            </a:fontRef>
          </p:style>
        </p:cxnSp>
        <p:cxnSp>
          <p:nvCxnSpPr>
            <p:cNvPr id="56" name="Straight Connector 55"/>
            <p:cNvCxnSpPr/>
            <p:nvPr/>
          </p:nvCxnSpPr>
          <p:spPr>
            <a:xfrm>
              <a:off x="3048000" y="1958777"/>
              <a:ext cx="227036" cy="0"/>
            </a:xfrm>
            <a:prstGeom prst="line">
              <a:avLst/>
            </a:prstGeom>
            <a:ln>
              <a:tailEnd type="triangle"/>
            </a:ln>
          </p:spPr>
          <p:style>
            <a:lnRef idx="2">
              <a:schemeClr val="accent1"/>
            </a:lnRef>
            <a:fillRef idx="0">
              <a:schemeClr val="accent1"/>
            </a:fillRef>
            <a:effectRef idx="1">
              <a:schemeClr val="accent1"/>
            </a:effectRef>
            <a:fontRef idx="minor">
              <a:schemeClr val="tx1"/>
            </a:fontRef>
          </p:style>
        </p:cxnSp>
      </p:grpSp>
      <p:grpSp>
        <p:nvGrpSpPr>
          <p:cNvPr id="71" name="Group 70"/>
          <p:cNvGrpSpPr/>
          <p:nvPr/>
        </p:nvGrpSpPr>
        <p:grpSpPr>
          <a:xfrm>
            <a:off x="2821005" y="1771350"/>
            <a:ext cx="454031" cy="1167297"/>
            <a:chOff x="2821005" y="1771350"/>
            <a:chExt cx="454031" cy="1167297"/>
          </a:xfrm>
        </p:grpSpPr>
        <p:cxnSp>
          <p:nvCxnSpPr>
            <p:cNvPr id="62" name="Straight Connector 61"/>
            <p:cNvCxnSpPr>
              <a:stCxn id="18" idx="1"/>
            </p:cNvCxnSpPr>
            <p:nvPr/>
          </p:nvCxnSpPr>
          <p:spPr>
            <a:xfrm flipH="1">
              <a:off x="2951755" y="2938647"/>
              <a:ext cx="323281"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66" name="Straight Connector 65"/>
            <p:cNvCxnSpPr/>
            <p:nvPr/>
          </p:nvCxnSpPr>
          <p:spPr>
            <a:xfrm flipV="1">
              <a:off x="2951755" y="1771350"/>
              <a:ext cx="0" cy="1167297"/>
            </a:xfrm>
            <a:prstGeom prst="line">
              <a:avLst/>
            </a:prstGeom>
          </p:spPr>
          <p:style>
            <a:lnRef idx="2">
              <a:schemeClr val="accent1"/>
            </a:lnRef>
            <a:fillRef idx="0">
              <a:schemeClr val="accent1"/>
            </a:fillRef>
            <a:effectRef idx="1">
              <a:schemeClr val="accent1"/>
            </a:effectRef>
            <a:fontRef idx="minor">
              <a:schemeClr val="tx1"/>
            </a:fontRef>
          </p:style>
        </p:cxnSp>
        <p:cxnSp>
          <p:nvCxnSpPr>
            <p:cNvPr id="68" name="Straight Connector 67"/>
            <p:cNvCxnSpPr/>
            <p:nvPr/>
          </p:nvCxnSpPr>
          <p:spPr>
            <a:xfrm flipH="1">
              <a:off x="2821005" y="1777042"/>
              <a:ext cx="117727" cy="60"/>
            </a:xfrm>
            <a:prstGeom prst="line">
              <a:avLst/>
            </a:prstGeom>
            <a:ln>
              <a:tailEnd type="triangle"/>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196624853"/>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Heap based buffer overflow</a:t>
            </a:r>
          </a:p>
        </p:txBody>
      </p:sp>
      <p:sp>
        <p:nvSpPr>
          <p:cNvPr id="7" name="TextBox 6"/>
          <p:cNvSpPr txBox="1"/>
          <p:nvPr/>
        </p:nvSpPr>
        <p:spPr>
          <a:xfrm>
            <a:off x="258712" y="954784"/>
            <a:ext cx="979755" cy="369332"/>
          </a:xfrm>
          <a:prstGeom prst="rect">
            <a:avLst/>
          </a:prstGeom>
          <a:noFill/>
        </p:spPr>
        <p:txBody>
          <a:bodyPr wrap="none" rtlCol="0">
            <a:spAutoFit/>
          </a:bodyPr>
          <a:lstStyle/>
          <a:p>
            <a:r>
              <a:rPr lang="en-US" dirty="0"/>
              <a:t>Chunk1</a:t>
            </a:r>
          </a:p>
        </p:txBody>
      </p:sp>
      <p:grpSp>
        <p:nvGrpSpPr>
          <p:cNvPr id="30" name="Group 29"/>
          <p:cNvGrpSpPr/>
          <p:nvPr/>
        </p:nvGrpSpPr>
        <p:grpSpPr>
          <a:xfrm>
            <a:off x="1307847" y="1081585"/>
            <a:ext cx="2667002" cy="4712732"/>
            <a:chOff x="2641068" y="1066800"/>
            <a:chExt cx="2667002" cy="4712732"/>
          </a:xfrm>
        </p:grpSpPr>
        <p:grpSp>
          <p:nvGrpSpPr>
            <p:cNvPr id="27" name="Group 26"/>
            <p:cNvGrpSpPr/>
            <p:nvPr/>
          </p:nvGrpSpPr>
          <p:grpSpPr>
            <a:xfrm>
              <a:off x="2641070" y="1066800"/>
              <a:ext cx="2667000" cy="2356366"/>
              <a:chOff x="188513" y="1771350"/>
              <a:chExt cx="2667000" cy="2356366"/>
            </a:xfrm>
          </p:grpSpPr>
          <p:sp>
            <p:nvSpPr>
              <p:cNvPr id="4" name="Rectangle 3"/>
              <p:cNvSpPr/>
              <p:nvPr/>
            </p:nvSpPr>
            <p:spPr>
              <a:xfrm>
                <a:off x="188513" y="1771350"/>
                <a:ext cx="2667000" cy="2356366"/>
              </a:xfrm>
              <a:prstGeom prst="rect">
                <a:avLst/>
              </a:prstGeom>
              <a:gradFill>
                <a:gsLst>
                  <a:gs pos="0">
                    <a:schemeClr val="accent2">
                      <a:lumMod val="60000"/>
                      <a:lumOff val="40000"/>
                    </a:schemeClr>
                  </a:gs>
                  <a:gs pos="100000">
                    <a:schemeClr val="accent2">
                      <a:lumMod val="20000"/>
                      <a:lumOff val="80000"/>
                    </a:schemeClr>
                  </a:gs>
                </a:gsLst>
              </a:gradFill>
              <a:ln>
                <a:noFill/>
                <a:miter lim="800000"/>
              </a:ln>
              <a:effectLst>
                <a:innerShdw blurRad="63500" dist="50800" dir="2700000">
                  <a:prstClr val="black">
                    <a:alpha val="50000"/>
                  </a:prstClr>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5" name="Straight Connector 4"/>
              <p:cNvCxnSpPr/>
              <p:nvPr/>
            </p:nvCxnSpPr>
            <p:spPr>
              <a:xfrm>
                <a:off x="188513" y="2152350"/>
                <a:ext cx="26670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p:nvCxnSpPr>
            <p:spPr>
              <a:xfrm>
                <a:off x="188513" y="2533350"/>
                <a:ext cx="26670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457202" y="1784997"/>
                <a:ext cx="2129622" cy="369332"/>
              </a:xfrm>
              <a:prstGeom prst="rect">
                <a:avLst/>
              </a:prstGeom>
              <a:noFill/>
            </p:spPr>
            <p:txBody>
              <a:bodyPr wrap="none" rtlCol="0">
                <a:spAutoFit/>
              </a:bodyPr>
              <a:lstStyle/>
              <a:p>
                <a:r>
                  <a:rPr lang="en-US" dirty="0"/>
                  <a:t>Size of prev. chunk</a:t>
                </a:r>
              </a:p>
            </p:txBody>
          </p:sp>
          <p:sp>
            <p:nvSpPr>
              <p:cNvPr id="9" name="TextBox 8"/>
              <p:cNvSpPr txBox="1"/>
              <p:nvPr/>
            </p:nvSpPr>
            <p:spPr>
              <a:xfrm>
                <a:off x="673062" y="2164018"/>
                <a:ext cx="1697901" cy="369332"/>
              </a:xfrm>
              <a:prstGeom prst="rect">
                <a:avLst/>
              </a:prstGeom>
              <a:noFill/>
            </p:spPr>
            <p:txBody>
              <a:bodyPr wrap="none" rtlCol="0">
                <a:spAutoFit/>
              </a:bodyPr>
              <a:lstStyle/>
              <a:p>
                <a:r>
                  <a:rPr lang="en-US" dirty="0"/>
                  <a:t>Size of chunk1</a:t>
                </a:r>
              </a:p>
            </p:txBody>
          </p:sp>
          <p:sp>
            <p:nvSpPr>
              <p:cNvPr id="12" name="TextBox 11"/>
              <p:cNvSpPr txBox="1"/>
              <p:nvPr/>
            </p:nvSpPr>
            <p:spPr>
              <a:xfrm>
                <a:off x="929543" y="3002771"/>
                <a:ext cx="1184940" cy="369332"/>
              </a:xfrm>
              <a:prstGeom prst="rect">
                <a:avLst/>
              </a:prstGeom>
              <a:noFill/>
            </p:spPr>
            <p:txBody>
              <a:bodyPr wrap="none" rtlCol="0">
                <a:spAutoFit/>
              </a:bodyPr>
              <a:lstStyle/>
              <a:p>
                <a:r>
                  <a:rPr lang="en-US" dirty="0"/>
                  <a:t>User data</a:t>
                </a:r>
              </a:p>
            </p:txBody>
          </p:sp>
        </p:grpSp>
        <p:grpSp>
          <p:nvGrpSpPr>
            <p:cNvPr id="15" name="Group 14"/>
            <p:cNvGrpSpPr/>
            <p:nvPr/>
          </p:nvGrpSpPr>
          <p:grpSpPr>
            <a:xfrm>
              <a:off x="2641068" y="3423166"/>
              <a:ext cx="2667002" cy="2356366"/>
              <a:chOff x="3370012" y="1752600"/>
              <a:chExt cx="2667002" cy="2356366"/>
            </a:xfrm>
          </p:grpSpPr>
          <p:sp>
            <p:nvSpPr>
              <p:cNvPr id="16" name="Rectangle 15"/>
              <p:cNvSpPr/>
              <p:nvPr/>
            </p:nvSpPr>
            <p:spPr>
              <a:xfrm>
                <a:off x="3370014" y="1752600"/>
                <a:ext cx="2667000" cy="2356366"/>
              </a:xfrm>
              <a:prstGeom prst="rect">
                <a:avLst/>
              </a:prstGeom>
              <a:gradFill>
                <a:gsLst>
                  <a:gs pos="0">
                    <a:schemeClr val="accent2">
                      <a:lumMod val="60000"/>
                      <a:lumOff val="40000"/>
                    </a:schemeClr>
                  </a:gs>
                  <a:gs pos="100000">
                    <a:schemeClr val="accent2">
                      <a:lumMod val="20000"/>
                      <a:lumOff val="80000"/>
                    </a:schemeClr>
                  </a:gs>
                </a:gsLst>
              </a:gradFill>
              <a:ln>
                <a:noFill/>
                <a:miter lim="800000"/>
              </a:ln>
              <a:effectLst>
                <a:innerShdw blurRad="63500" dist="50800" dir="2700000">
                  <a:prstClr val="black">
                    <a:alpha val="50000"/>
                  </a:prstClr>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17" name="Straight Connector 16"/>
              <p:cNvCxnSpPr/>
              <p:nvPr/>
            </p:nvCxnSpPr>
            <p:spPr>
              <a:xfrm>
                <a:off x="3370014" y="2133600"/>
                <a:ext cx="26670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3370014" y="2514600"/>
                <a:ext cx="26670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20" name="TextBox 19"/>
              <p:cNvSpPr txBox="1"/>
              <p:nvPr/>
            </p:nvSpPr>
            <p:spPr>
              <a:xfrm>
                <a:off x="3854560" y="1752600"/>
                <a:ext cx="1697901" cy="369332"/>
              </a:xfrm>
              <a:prstGeom prst="rect">
                <a:avLst/>
              </a:prstGeom>
              <a:noFill/>
            </p:spPr>
            <p:txBody>
              <a:bodyPr wrap="none" rtlCol="0">
                <a:spAutoFit/>
              </a:bodyPr>
              <a:lstStyle/>
              <a:p>
                <a:r>
                  <a:rPr lang="en-US" dirty="0"/>
                  <a:t>Size of chunk1</a:t>
                </a:r>
              </a:p>
            </p:txBody>
          </p:sp>
          <p:sp>
            <p:nvSpPr>
              <p:cNvPr id="21" name="TextBox 20"/>
              <p:cNvSpPr txBox="1"/>
              <p:nvPr/>
            </p:nvSpPr>
            <p:spPr>
              <a:xfrm>
                <a:off x="3854563" y="2145268"/>
                <a:ext cx="1697901" cy="369332"/>
              </a:xfrm>
              <a:prstGeom prst="rect">
                <a:avLst/>
              </a:prstGeom>
              <a:noFill/>
            </p:spPr>
            <p:txBody>
              <a:bodyPr wrap="none" rtlCol="0">
                <a:spAutoFit/>
              </a:bodyPr>
              <a:lstStyle/>
              <a:p>
                <a:r>
                  <a:rPr lang="en-US" dirty="0"/>
                  <a:t>Size of chunk2</a:t>
                </a:r>
              </a:p>
            </p:txBody>
          </p:sp>
          <p:cxnSp>
            <p:nvCxnSpPr>
              <p:cNvPr id="22" name="Straight Connector 21"/>
              <p:cNvCxnSpPr/>
              <p:nvPr/>
            </p:nvCxnSpPr>
            <p:spPr>
              <a:xfrm>
                <a:off x="3370013" y="2819400"/>
                <a:ext cx="26670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3370012" y="3124200"/>
                <a:ext cx="26670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24" name="TextBox 23"/>
              <p:cNvSpPr txBox="1"/>
              <p:nvPr/>
            </p:nvSpPr>
            <p:spPr>
              <a:xfrm>
                <a:off x="3918684" y="3352800"/>
                <a:ext cx="1569660" cy="369332"/>
              </a:xfrm>
              <a:prstGeom prst="rect">
                <a:avLst/>
              </a:prstGeom>
              <a:noFill/>
            </p:spPr>
            <p:txBody>
              <a:bodyPr wrap="none" rtlCol="0">
                <a:spAutoFit/>
              </a:bodyPr>
              <a:lstStyle/>
              <a:p>
                <a:r>
                  <a:rPr lang="en-US" dirty="0"/>
                  <a:t>Old user data</a:t>
                </a:r>
              </a:p>
            </p:txBody>
          </p:sp>
          <p:sp>
            <p:nvSpPr>
              <p:cNvPr id="25" name="TextBox 24"/>
              <p:cNvSpPr txBox="1"/>
              <p:nvPr/>
            </p:nvSpPr>
            <p:spPr>
              <a:xfrm>
                <a:off x="3803265" y="2505095"/>
                <a:ext cx="1800493" cy="369332"/>
              </a:xfrm>
              <a:prstGeom prst="rect">
                <a:avLst/>
              </a:prstGeom>
              <a:noFill/>
            </p:spPr>
            <p:txBody>
              <a:bodyPr wrap="none" rtlCol="0">
                <a:spAutoFit/>
              </a:bodyPr>
              <a:lstStyle/>
              <a:p>
                <a:r>
                  <a:rPr lang="en-US" dirty="0"/>
                  <a:t>Forward pointer</a:t>
                </a:r>
              </a:p>
            </p:txBody>
          </p:sp>
          <p:sp>
            <p:nvSpPr>
              <p:cNvPr id="26" name="TextBox 25"/>
              <p:cNvSpPr txBox="1"/>
              <p:nvPr/>
            </p:nvSpPr>
            <p:spPr>
              <a:xfrm>
                <a:off x="3719911" y="2771691"/>
                <a:ext cx="1967205" cy="369332"/>
              </a:xfrm>
              <a:prstGeom prst="rect">
                <a:avLst/>
              </a:prstGeom>
              <a:noFill/>
            </p:spPr>
            <p:txBody>
              <a:bodyPr wrap="none" rtlCol="0">
                <a:spAutoFit/>
              </a:bodyPr>
              <a:lstStyle/>
              <a:p>
                <a:r>
                  <a:rPr lang="en-US" dirty="0"/>
                  <a:t>Backward pointer</a:t>
                </a:r>
              </a:p>
            </p:txBody>
          </p:sp>
        </p:grpSp>
      </p:grpSp>
      <p:sp>
        <p:nvSpPr>
          <p:cNvPr id="28" name="TextBox 27"/>
          <p:cNvSpPr txBox="1"/>
          <p:nvPr/>
        </p:nvSpPr>
        <p:spPr>
          <a:xfrm>
            <a:off x="272360" y="3253285"/>
            <a:ext cx="979755" cy="369332"/>
          </a:xfrm>
          <a:prstGeom prst="rect">
            <a:avLst/>
          </a:prstGeom>
          <a:noFill/>
        </p:spPr>
        <p:txBody>
          <a:bodyPr wrap="none" rtlCol="0">
            <a:spAutoFit/>
          </a:bodyPr>
          <a:lstStyle/>
          <a:p>
            <a:r>
              <a:rPr lang="en-US" dirty="0"/>
              <a:t>Chunk2</a:t>
            </a:r>
          </a:p>
        </p:txBody>
      </p:sp>
    </p:spTree>
    <p:extLst>
      <p:ext uri="{BB962C8B-B14F-4D97-AF65-F5344CB8AC3E}">
        <p14:creationId xmlns:p14="http://schemas.microsoft.com/office/powerpoint/2010/main" val="350318086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Heap based buffer overflow</a:t>
            </a:r>
          </a:p>
        </p:txBody>
      </p:sp>
      <p:sp>
        <p:nvSpPr>
          <p:cNvPr id="7" name="TextBox 6"/>
          <p:cNvSpPr txBox="1"/>
          <p:nvPr/>
        </p:nvSpPr>
        <p:spPr>
          <a:xfrm>
            <a:off x="258712" y="954784"/>
            <a:ext cx="979755" cy="369332"/>
          </a:xfrm>
          <a:prstGeom prst="rect">
            <a:avLst/>
          </a:prstGeom>
          <a:noFill/>
        </p:spPr>
        <p:txBody>
          <a:bodyPr wrap="none" rtlCol="0">
            <a:spAutoFit/>
          </a:bodyPr>
          <a:lstStyle/>
          <a:p>
            <a:r>
              <a:rPr lang="en-US" dirty="0"/>
              <a:t>Chunk1</a:t>
            </a:r>
          </a:p>
        </p:txBody>
      </p:sp>
      <p:grpSp>
        <p:nvGrpSpPr>
          <p:cNvPr id="30" name="Group 29"/>
          <p:cNvGrpSpPr/>
          <p:nvPr/>
        </p:nvGrpSpPr>
        <p:grpSpPr>
          <a:xfrm>
            <a:off x="1307847" y="1081585"/>
            <a:ext cx="2667002" cy="4712732"/>
            <a:chOff x="2641068" y="1066800"/>
            <a:chExt cx="2667002" cy="4712732"/>
          </a:xfrm>
        </p:grpSpPr>
        <p:grpSp>
          <p:nvGrpSpPr>
            <p:cNvPr id="27" name="Group 26"/>
            <p:cNvGrpSpPr/>
            <p:nvPr/>
          </p:nvGrpSpPr>
          <p:grpSpPr>
            <a:xfrm>
              <a:off x="2641070" y="1066800"/>
              <a:ext cx="2667000" cy="2356366"/>
              <a:chOff x="188513" y="1771350"/>
              <a:chExt cx="2667000" cy="2356366"/>
            </a:xfrm>
          </p:grpSpPr>
          <p:sp>
            <p:nvSpPr>
              <p:cNvPr id="4" name="Rectangle 3"/>
              <p:cNvSpPr/>
              <p:nvPr/>
            </p:nvSpPr>
            <p:spPr>
              <a:xfrm>
                <a:off x="188513" y="1771350"/>
                <a:ext cx="2667000" cy="2356366"/>
              </a:xfrm>
              <a:prstGeom prst="rect">
                <a:avLst/>
              </a:prstGeom>
              <a:gradFill>
                <a:gsLst>
                  <a:gs pos="0">
                    <a:schemeClr val="accent2">
                      <a:lumMod val="60000"/>
                      <a:lumOff val="40000"/>
                    </a:schemeClr>
                  </a:gs>
                  <a:gs pos="100000">
                    <a:schemeClr val="accent2">
                      <a:lumMod val="20000"/>
                      <a:lumOff val="80000"/>
                    </a:schemeClr>
                  </a:gs>
                </a:gsLst>
              </a:gradFill>
              <a:ln>
                <a:noFill/>
                <a:miter lim="800000"/>
              </a:ln>
              <a:effectLst>
                <a:innerShdw blurRad="63500" dist="50800" dir="2700000">
                  <a:prstClr val="black">
                    <a:alpha val="50000"/>
                  </a:prstClr>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5" name="Straight Connector 4"/>
              <p:cNvCxnSpPr/>
              <p:nvPr/>
            </p:nvCxnSpPr>
            <p:spPr>
              <a:xfrm>
                <a:off x="188513" y="2152350"/>
                <a:ext cx="26670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p:nvCxnSpPr>
            <p:spPr>
              <a:xfrm>
                <a:off x="188513" y="2533350"/>
                <a:ext cx="26670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457202" y="1784997"/>
                <a:ext cx="2129622" cy="369332"/>
              </a:xfrm>
              <a:prstGeom prst="rect">
                <a:avLst/>
              </a:prstGeom>
              <a:noFill/>
            </p:spPr>
            <p:txBody>
              <a:bodyPr wrap="none" rtlCol="0">
                <a:spAutoFit/>
              </a:bodyPr>
              <a:lstStyle/>
              <a:p>
                <a:r>
                  <a:rPr lang="en-US" dirty="0"/>
                  <a:t>Size of prev. chunk</a:t>
                </a:r>
              </a:p>
            </p:txBody>
          </p:sp>
          <p:sp>
            <p:nvSpPr>
              <p:cNvPr id="9" name="TextBox 8"/>
              <p:cNvSpPr txBox="1"/>
              <p:nvPr/>
            </p:nvSpPr>
            <p:spPr>
              <a:xfrm>
                <a:off x="673062" y="2164018"/>
                <a:ext cx="1697901" cy="369332"/>
              </a:xfrm>
              <a:prstGeom prst="rect">
                <a:avLst/>
              </a:prstGeom>
              <a:noFill/>
            </p:spPr>
            <p:txBody>
              <a:bodyPr wrap="none" rtlCol="0">
                <a:spAutoFit/>
              </a:bodyPr>
              <a:lstStyle/>
              <a:p>
                <a:r>
                  <a:rPr lang="en-US" dirty="0"/>
                  <a:t>Size of chunk1</a:t>
                </a:r>
              </a:p>
            </p:txBody>
          </p:sp>
          <p:sp>
            <p:nvSpPr>
              <p:cNvPr id="12" name="TextBox 11"/>
              <p:cNvSpPr txBox="1"/>
              <p:nvPr/>
            </p:nvSpPr>
            <p:spPr>
              <a:xfrm>
                <a:off x="675337" y="3378637"/>
                <a:ext cx="1556836" cy="369332"/>
              </a:xfrm>
              <a:prstGeom prst="rect">
                <a:avLst/>
              </a:prstGeom>
              <a:noFill/>
            </p:spPr>
            <p:txBody>
              <a:bodyPr wrap="none" rtlCol="0">
                <a:spAutoFit/>
              </a:bodyPr>
              <a:lstStyle/>
              <a:p>
                <a:r>
                  <a:rPr lang="en-US" dirty="0"/>
                  <a:t>Injected code</a:t>
                </a:r>
              </a:p>
            </p:txBody>
          </p:sp>
        </p:grpSp>
        <p:grpSp>
          <p:nvGrpSpPr>
            <p:cNvPr id="15" name="Group 14"/>
            <p:cNvGrpSpPr/>
            <p:nvPr/>
          </p:nvGrpSpPr>
          <p:grpSpPr>
            <a:xfrm>
              <a:off x="2641068" y="3423166"/>
              <a:ext cx="2667002" cy="2356366"/>
              <a:chOff x="3370012" y="1752600"/>
              <a:chExt cx="2667002" cy="2356366"/>
            </a:xfrm>
          </p:grpSpPr>
          <p:sp>
            <p:nvSpPr>
              <p:cNvPr id="16" name="Rectangle 15"/>
              <p:cNvSpPr/>
              <p:nvPr/>
            </p:nvSpPr>
            <p:spPr>
              <a:xfrm>
                <a:off x="3370014" y="1752600"/>
                <a:ext cx="2667000" cy="2356366"/>
              </a:xfrm>
              <a:prstGeom prst="rect">
                <a:avLst/>
              </a:prstGeom>
              <a:gradFill>
                <a:gsLst>
                  <a:gs pos="0">
                    <a:schemeClr val="accent2">
                      <a:lumMod val="60000"/>
                      <a:lumOff val="40000"/>
                    </a:schemeClr>
                  </a:gs>
                  <a:gs pos="100000">
                    <a:schemeClr val="accent2">
                      <a:lumMod val="20000"/>
                      <a:lumOff val="80000"/>
                    </a:schemeClr>
                  </a:gs>
                </a:gsLst>
              </a:gradFill>
              <a:ln>
                <a:noFill/>
                <a:miter lim="800000"/>
              </a:ln>
              <a:effectLst>
                <a:innerShdw blurRad="63500" dist="50800" dir="2700000">
                  <a:prstClr val="black">
                    <a:alpha val="50000"/>
                  </a:prstClr>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17" name="Straight Connector 16"/>
              <p:cNvCxnSpPr/>
              <p:nvPr/>
            </p:nvCxnSpPr>
            <p:spPr>
              <a:xfrm>
                <a:off x="3370014" y="2133600"/>
                <a:ext cx="26670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3370014" y="2514600"/>
                <a:ext cx="26670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20" name="TextBox 19"/>
              <p:cNvSpPr txBox="1"/>
              <p:nvPr/>
            </p:nvSpPr>
            <p:spPr>
              <a:xfrm>
                <a:off x="3854560" y="1752600"/>
                <a:ext cx="1697901" cy="369332"/>
              </a:xfrm>
              <a:prstGeom prst="rect">
                <a:avLst/>
              </a:prstGeom>
              <a:noFill/>
            </p:spPr>
            <p:txBody>
              <a:bodyPr wrap="none" rtlCol="0">
                <a:spAutoFit/>
              </a:bodyPr>
              <a:lstStyle/>
              <a:p>
                <a:r>
                  <a:rPr lang="en-US" dirty="0"/>
                  <a:t>Size of chunk1</a:t>
                </a:r>
              </a:p>
            </p:txBody>
          </p:sp>
          <p:sp>
            <p:nvSpPr>
              <p:cNvPr id="21" name="TextBox 20"/>
              <p:cNvSpPr txBox="1"/>
              <p:nvPr/>
            </p:nvSpPr>
            <p:spPr>
              <a:xfrm>
                <a:off x="3854563" y="2145268"/>
                <a:ext cx="1697901" cy="369332"/>
              </a:xfrm>
              <a:prstGeom prst="rect">
                <a:avLst/>
              </a:prstGeom>
              <a:noFill/>
            </p:spPr>
            <p:txBody>
              <a:bodyPr wrap="none" rtlCol="0">
                <a:spAutoFit/>
              </a:bodyPr>
              <a:lstStyle/>
              <a:p>
                <a:r>
                  <a:rPr lang="en-US" dirty="0"/>
                  <a:t>Size of chunk2</a:t>
                </a:r>
              </a:p>
            </p:txBody>
          </p:sp>
          <p:cxnSp>
            <p:nvCxnSpPr>
              <p:cNvPr id="22" name="Straight Connector 21"/>
              <p:cNvCxnSpPr/>
              <p:nvPr/>
            </p:nvCxnSpPr>
            <p:spPr>
              <a:xfrm>
                <a:off x="3370013" y="2819400"/>
                <a:ext cx="26670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3370012" y="3124200"/>
                <a:ext cx="26670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24" name="TextBox 23"/>
              <p:cNvSpPr txBox="1"/>
              <p:nvPr/>
            </p:nvSpPr>
            <p:spPr>
              <a:xfrm>
                <a:off x="3918684" y="3352800"/>
                <a:ext cx="1569660" cy="369332"/>
              </a:xfrm>
              <a:prstGeom prst="rect">
                <a:avLst/>
              </a:prstGeom>
              <a:noFill/>
            </p:spPr>
            <p:txBody>
              <a:bodyPr wrap="none" rtlCol="0">
                <a:spAutoFit/>
              </a:bodyPr>
              <a:lstStyle/>
              <a:p>
                <a:r>
                  <a:rPr lang="en-US" dirty="0"/>
                  <a:t>Old user data</a:t>
                </a:r>
              </a:p>
            </p:txBody>
          </p:sp>
          <p:sp>
            <p:nvSpPr>
              <p:cNvPr id="25" name="TextBox 24"/>
              <p:cNvSpPr txBox="1"/>
              <p:nvPr/>
            </p:nvSpPr>
            <p:spPr>
              <a:xfrm>
                <a:off x="3559611" y="2505095"/>
                <a:ext cx="2287806" cy="369332"/>
              </a:xfrm>
              <a:prstGeom prst="rect">
                <a:avLst/>
              </a:prstGeom>
              <a:noFill/>
            </p:spPr>
            <p:txBody>
              <a:bodyPr wrap="none" rtlCol="0">
                <a:spAutoFit/>
              </a:bodyPr>
              <a:lstStyle/>
              <a:p>
                <a:r>
                  <a:rPr lang="en-US" dirty="0" err="1"/>
                  <a:t>fwd</a:t>
                </a:r>
                <a:r>
                  <a:rPr lang="en-US" dirty="0"/>
                  <a:t>: pointer to target</a:t>
                </a:r>
              </a:p>
            </p:txBody>
          </p:sp>
          <p:sp>
            <p:nvSpPr>
              <p:cNvPr id="26" name="TextBox 25"/>
              <p:cNvSpPr txBox="1"/>
              <p:nvPr/>
            </p:nvSpPr>
            <p:spPr>
              <a:xfrm>
                <a:off x="3457015" y="2771691"/>
                <a:ext cx="2492990" cy="369332"/>
              </a:xfrm>
              <a:prstGeom prst="rect">
                <a:avLst/>
              </a:prstGeom>
              <a:noFill/>
            </p:spPr>
            <p:txBody>
              <a:bodyPr wrap="none" rtlCol="0">
                <a:spAutoFit/>
              </a:bodyPr>
              <a:lstStyle/>
              <a:p>
                <a:r>
                  <a:rPr lang="en-US" dirty="0" err="1"/>
                  <a:t>bck</a:t>
                </a:r>
                <a:r>
                  <a:rPr lang="en-US" dirty="0"/>
                  <a:t>: pointer to </a:t>
                </a:r>
                <a:r>
                  <a:rPr lang="en-US" dirty="0" err="1"/>
                  <a:t>inj</a:t>
                </a:r>
                <a:r>
                  <a:rPr lang="en-US" dirty="0"/>
                  <a:t> code</a:t>
                </a:r>
              </a:p>
            </p:txBody>
          </p:sp>
        </p:grpSp>
      </p:grpSp>
      <p:sp>
        <p:nvSpPr>
          <p:cNvPr id="31" name="Rectangle 30"/>
          <p:cNvSpPr/>
          <p:nvPr/>
        </p:nvSpPr>
        <p:spPr>
          <a:xfrm>
            <a:off x="1307849" y="1843585"/>
            <a:ext cx="2666998" cy="2965966"/>
          </a:xfrm>
          <a:prstGeom prst="rect">
            <a:avLst/>
          </a:prstGeom>
          <a:gradFill>
            <a:gsLst>
              <a:gs pos="0">
                <a:srgbClr val="FF0000">
                  <a:alpha val="50000"/>
                </a:srgbClr>
              </a:gs>
              <a:gs pos="100000">
                <a:srgbClr val="FF0000">
                  <a:alpha val="50000"/>
                </a:srgb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TextBox 27"/>
          <p:cNvSpPr txBox="1"/>
          <p:nvPr/>
        </p:nvSpPr>
        <p:spPr>
          <a:xfrm>
            <a:off x="272360" y="3253285"/>
            <a:ext cx="979755" cy="369332"/>
          </a:xfrm>
          <a:prstGeom prst="rect">
            <a:avLst/>
          </a:prstGeom>
          <a:noFill/>
        </p:spPr>
        <p:txBody>
          <a:bodyPr wrap="none" rtlCol="0">
            <a:spAutoFit/>
          </a:bodyPr>
          <a:lstStyle/>
          <a:p>
            <a:r>
              <a:rPr lang="en-US" dirty="0"/>
              <a:t>Chunk2</a:t>
            </a:r>
          </a:p>
        </p:txBody>
      </p:sp>
      <p:sp>
        <p:nvSpPr>
          <p:cNvPr id="3" name="Rectangle 2"/>
          <p:cNvSpPr/>
          <p:nvPr/>
        </p:nvSpPr>
        <p:spPr>
          <a:xfrm>
            <a:off x="6096000" y="2438400"/>
            <a:ext cx="2209800" cy="435138"/>
          </a:xfrm>
          <a:prstGeom prst="rect">
            <a:avLst/>
          </a:prstGeom>
          <a:gradFill>
            <a:gsLst>
              <a:gs pos="0">
                <a:schemeClr val="accent2">
                  <a:lumMod val="60000"/>
                  <a:lumOff val="40000"/>
                </a:schemeClr>
              </a:gs>
              <a:gs pos="100000">
                <a:schemeClr val="accent2">
                  <a:lumMod val="40000"/>
                  <a:lumOff val="60000"/>
                </a:schemeClr>
              </a:gs>
            </a:gsLst>
          </a:gradFill>
          <a:ln>
            <a:noFill/>
          </a:ln>
          <a:effectLst>
            <a:innerShdw blurRad="63500" dist="50800" dir="2700000">
              <a:prstClr val="black">
                <a:alpha val="50000"/>
              </a:prstClr>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ectangle 28"/>
          <p:cNvSpPr/>
          <p:nvPr/>
        </p:nvSpPr>
        <p:spPr>
          <a:xfrm>
            <a:off x="7207724" y="3608638"/>
            <a:ext cx="1515470" cy="1033070"/>
          </a:xfrm>
          <a:prstGeom prst="rect">
            <a:avLst/>
          </a:prstGeom>
          <a:gradFill>
            <a:gsLst>
              <a:gs pos="0">
                <a:schemeClr val="accent2">
                  <a:lumMod val="60000"/>
                  <a:lumOff val="40000"/>
                </a:schemeClr>
              </a:gs>
              <a:gs pos="100000">
                <a:schemeClr val="accent2">
                  <a:lumMod val="40000"/>
                  <a:lumOff val="60000"/>
                </a:schemeClr>
              </a:gs>
            </a:gsLst>
          </a:gradFill>
          <a:ln>
            <a:noFill/>
          </a:ln>
          <a:effectLst>
            <a:innerShdw blurRad="63500" dist="50800" dir="2700000">
              <a:prstClr val="black">
                <a:alpha val="50000"/>
              </a:prstClr>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9"/>
          <p:cNvSpPr txBox="1"/>
          <p:nvPr/>
        </p:nvSpPr>
        <p:spPr>
          <a:xfrm>
            <a:off x="6269005" y="2438400"/>
            <a:ext cx="1877437" cy="369332"/>
          </a:xfrm>
          <a:prstGeom prst="rect">
            <a:avLst/>
          </a:prstGeom>
          <a:noFill/>
        </p:spPr>
        <p:txBody>
          <a:bodyPr wrap="none" rtlCol="0">
            <a:spAutoFit/>
          </a:bodyPr>
          <a:lstStyle/>
          <a:p>
            <a:r>
              <a:rPr lang="en-US" b="1" dirty="0"/>
              <a:t>Return address</a:t>
            </a:r>
          </a:p>
        </p:txBody>
      </p:sp>
      <p:sp>
        <p:nvSpPr>
          <p:cNvPr id="11" name="TextBox 10"/>
          <p:cNvSpPr txBox="1"/>
          <p:nvPr/>
        </p:nvSpPr>
        <p:spPr>
          <a:xfrm>
            <a:off x="7553221" y="3820488"/>
            <a:ext cx="838691" cy="646331"/>
          </a:xfrm>
          <a:prstGeom prst="rect">
            <a:avLst/>
          </a:prstGeom>
          <a:noFill/>
        </p:spPr>
        <p:txBody>
          <a:bodyPr wrap="none" rtlCol="0">
            <a:spAutoFit/>
          </a:bodyPr>
          <a:lstStyle/>
          <a:p>
            <a:r>
              <a:rPr lang="en-US" b="1" dirty="0"/>
              <a:t>call f1</a:t>
            </a:r>
          </a:p>
          <a:p>
            <a:pPr algn="ctr"/>
            <a:r>
              <a:rPr lang="en-US" b="1" dirty="0"/>
              <a:t>…</a:t>
            </a:r>
          </a:p>
        </p:txBody>
      </p:sp>
      <p:cxnSp>
        <p:nvCxnSpPr>
          <p:cNvPr id="14" name="Elbow Connector 13"/>
          <p:cNvCxnSpPr>
            <a:endCxn id="3" idx="1"/>
          </p:cNvCxnSpPr>
          <p:nvPr/>
        </p:nvCxnSpPr>
        <p:spPr>
          <a:xfrm flipV="1">
            <a:off x="3887840" y="2655969"/>
            <a:ext cx="2208160" cy="1719143"/>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2" name="Elbow Connector 31"/>
          <p:cNvCxnSpPr>
            <a:endCxn id="29" idx="1"/>
          </p:cNvCxnSpPr>
          <p:nvPr/>
        </p:nvCxnSpPr>
        <p:spPr>
          <a:xfrm rot="16200000" flipH="1">
            <a:off x="6292745" y="3210193"/>
            <a:ext cx="1251635" cy="578324"/>
          </a:xfrm>
          <a:prstGeom prst="bentConnector2">
            <a:avLst/>
          </a:prstGeom>
          <a:ln>
            <a:tailEnd type="arrow"/>
          </a:ln>
        </p:spPr>
        <p:style>
          <a:lnRef idx="2">
            <a:schemeClr val="accent1"/>
          </a:lnRef>
          <a:fillRef idx="0">
            <a:schemeClr val="accent1"/>
          </a:fillRef>
          <a:effectRef idx="1">
            <a:schemeClr val="accent1"/>
          </a:effectRef>
          <a:fontRef idx="minor">
            <a:schemeClr val="tx1"/>
          </a:fontRef>
        </p:style>
      </p:cxnSp>
      <p:grpSp>
        <p:nvGrpSpPr>
          <p:cNvPr id="43" name="Group 42"/>
          <p:cNvGrpSpPr/>
          <p:nvPr/>
        </p:nvGrpSpPr>
        <p:grpSpPr>
          <a:xfrm>
            <a:off x="3974847" y="2623066"/>
            <a:ext cx="749553" cy="2018642"/>
            <a:chOff x="3974847" y="2623066"/>
            <a:chExt cx="749553" cy="2018642"/>
          </a:xfrm>
        </p:grpSpPr>
        <p:cxnSp>
          <p:nvCxnSpPr>
            <p:cNvPr id="38" name="Straight Connector 37"/>
            <p:cNvCxnSpPr/>
            <p:nvPr/>
          </p:nvCxnSpPr>
          <p:spPr>
            <a:xfrm>
              <a:off x="3974849" y="4641708"/>
              <a:ext cx="749551"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p:nvCxnSpPr>
          <p:spPr>
            <a:xfrm flipV="1">
              <a:off x="4724400" y="2623066"/>
              <a:ext cx="0" cy="1993068"/>
            </a:xfrm>
            <a:prstGeom prst="line">
              <a:avLst/>
            </a:prstGeom>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p:nvPr/>
          </p:nvCxnSpPr>
          <p:spPr>
            <a:xfrm flipH="1">
              <a:off x="3974847" y="2623066"/>
              <a:ext cx="749553"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804896735"/>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919490"/>
            <a:ext cx="8229600" cy="523220"/>
          </a:xfrm>
        </p:spPr>
        <p:txBody>
          <a:bodyPr/>
          <a:lstStyle/>
          <a:p>
            <a:r>
              <a:rPr lang="en-US" dirty="0"/>
              <a:t>Double free</a:t>
            </a:r>
          </a:p>
        </p:txBody>
      </p:sp>
      <p:sp>
        <p:nvSpPr>
          <p:cNvPr id="4" name="Content Placeholder 3"/>
          <p:cNvSpPr>
            <a:spLocks noGrp="1"/>
          </p:cNvSpPr>
          <p:nvPr>
            <p:ph idx="1"/>
          </p:nvPr>
        </p:nvSpPr>
        <p:spPr/>
        <p:txBody>
          <a:bodyPr/>
          <a:lstStyle/>
          <a:p>
            <a:r>
              <a:rPr lang="en-US" dirty="0"/>
              <a:t>This vulnerability arises from freeing the same chunk of memory twice, without it being reallocated in between</a:t>
            </a:r>
          </a:p>
          <a:p>
            <a:r>
              <a:rPr lang="en-US" dirty="0"/>
              <a:t>Two conditions are required to be met for this exploit to succeed :</a:t>
            </a:r>
          </a:p>
          <a:p>
            <a:pPr lvl="1"/>
            <a:r>
              <a:rPr lang="en-US" dirty="0"/>
              <a:t>Chunk to be freed must be isolated in memory</a:t>
            </a:r>
          </a:p>
          <a:p>
            <a:pPr lvl="1"/>
            <a:r>
              <a:rPr lang="en-US" dirty="0"/>
              <a:t>Bin into which the chunk is to be placed must be empty</a:t>
            </a:r>
          </a:p>
        </p:txBody>
      </p:sp>
    </p:spTree>
    <p:extLst>
      <p:ext uri="{BB962C8B-B14F-4D97-AF65-F5344CB8AC3E}">
        <p14:creationId xmlns:p14="http://schemas.microsoft.com/office/powerpoint/2010/main" val="2209406953"/>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Double free</a:t>
            </a:r>
          </a:p>
        </p:txBody>
      </p:sp>
      <p:grpSp>
        <p:nvGrpSpPr>
          <p:cNvPr id="3" name="Group 2"/>
          <p:cNvGrpSpPr/>
          <p:nvPr/>
        </p:nvGrpSpPr>
        <p:grpSpPr>
          <a:xfrm>
            <a:off x="5942471" y="1768389"/>
            <a:ext cx="454031" cy="1167297"/>
            <a:chOff x="2821005" y="1771350"/>
            <a:chExt cx="454031" cy="1167297"/>
          </a:xfrm>
        </p:grpSpPr>
        <p:cxnSp>
          <p:nvCxnSpPr>
            <p:cNvPr id="4" name="Straight Connector 3"/>
            <p:cNvCxnSpPr/>
            <p:nvPr/>
          </p:nvCxnSpPr>
          <p:spPr>
            <a:xfrm flipH="1">
              <a:off x="2951755" y="2938647"/>
              <a:ext cx="323281"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 name="Straight Connector 4"/>
            <p:cNvCxnSpPr/>
            <p:nvPr/>
          </p:nvCxnSpPr>
          <p:spPr>
            <a:xfrm flipV="1">
              <a:off x="2951755" y="1771350"/>
              <a:ext cx="0" cy="1167297"/>
            </a:xfrm>
            <a:prstGeom prst="line">
              <a:avLst/>
            </a:prstGeom>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p:nvCxnSpPr>
          <p:spPr>
            <a:xfrm flipH="1">
              <a:off x="2821005" y="1777042"/>
              <a:ext cx="117727" cy="60"/>
            </a:xfrm>
            <a:prstGeom prst="line">
              <a:avLst/>
            </a:prstGeom>
            <a:ln>
              <a:tailEnd type="triangle"/>
            </a:ln>
          </p:spPr>
          <p:style>
            <a:lnRef idx="2">
              <a:schemeClr val="accent1"/>
            </a:lnRef>
            <a:fillRef idx="0">
              <a:schemeClr val="accent1"/>
            </a:fillRef>
            <a:effectRef idx="1">
              <a:schemeClr val="accent1"/>
            </a:effectRef>
            <a:fontRef idx="minor">
              <a:schemeClr val="tx1"/>
            </a:fontRef>
          </p:style>
        </p:cxnSp>
      </p:grpSp>
      <p:grpSp>
        <p:nvGrpSpPr>
          <p:cNvPr id="19" name="Group 18"/>
          <p:cNvGrpSpPr/>
          <p:nvPr/>
        </p:nvGrpSpPr>
        <p:grpSpPr>
          <a:xfrm>
            <a:off x="3275034" y="1404779"/>
            <a:ext cx="2667002" cy="2712051"/>
            <a:chOff x="3370012" y="1396915"/>
            <a:chExt cx="2667002" cy="2712051"/>
          </a:xfrm>
        </p:grpSpPr>
        <p:sp>
          <p:nvSpPr>
            <p:cNvPr id="20" name="Rectangle 19"/>
            <p:cNvSpPr/>
            <p:nvPr/>
          </p:nvSpPr>
          <p:spPr>
            <a:xfrm>
              <a:off x="3370014" y="1752600"/>
              <a:ext cx="2667000" cy="2356366"/>
            </a:xfrm>
            <a:prstGeom prst="rect">
              <a:avLst/>
            </a:prstGeom>
            <a:gradFill>
              <a:gsLst>
                <a:gs pos="0">
                  <a:schemeClr val="accent2">
                    <a:lumMod val="60000"/>
                    <a:lumOff val="40000"/>
                  </a:schemeClr>
                </a:gs>
                <a:gs pos="100000">
                  <a:schemeClr val="accent2">
                    <a:lumMod val="20000"/>
                    <a:lumOff val="80000"/>
                  </a:schemeClr>
                </a:gs>
              </a:gsLst>
            </a:gradFill>
            <a:ln>
              <a:noFill/>
              <a:miter lim="800000"/>
            </a:ln>
            <a:effectLst>
              <a:innerShdw blurRad="63500" dist="50800" dir="2700000">
                <a:prstClr val="black">
                  <a:alpha val="50000"/>
                </a:prstClr>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21" name="Straight Connector 20"/>
            <p:cNvCxnSpPr/>
            <p:nvPr/>
          </p:nvCxnSpPr>
          <p:spPr>
            <a:xfrm>
              <a:off x="3370014" y="2133600"/>
              <a:ext cx="26670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3370014" y="2514600"/>
              <a:ext cx="26670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a:off x="4213636" y="1396915"/>
              <a:ext cx="979755" cy="369332"/>
            </a:xfrm>
            <a:prstGeom prst="rect">
              <a:avLst/>
            </a:prstGeom>
            <a:noFill/>
          </p:spPr>
          <p:txBody>
            <a:bodyPr wrap="none" rtlCol="0">
              <a:spAutoFit/>
            </a:bodyPr>
            <a:lstStyle/>
            <a:p>
              <a:r>
                <a:rPr lang="en-US" dirty="0"/>
                <a:t>Chunk2</a:t>
              </a:r>
            </a:p>
          </p:txBody>
        </p:sp>
        <p:sp>
          <p:nvSpPr>
            <p:cNvPr id="24" name="TextBox 23"/>
            <p:cNvSpPr txBox="1"/>
            <p:nvPr/>
          </p:nvSpPr>
          <p:spPr>
            <a:xfrm>
              <a:off x="3638703" y="1766247"/>
              <a:ext cx="2129622" cy="369332"/>
            </a:xfrm>
            <a:prstGeom prst="rect">
              <a:avLst/>
            </a:prstGeom>
            <a:noFill/>
          </p:spPr>
          <p:txBody>
            <a:bodyPr wrap="none" rtlCol="0">
              <a:spAutoFit/>
            </a:bodyPr>
            <a:lstStyle/>
            <a:p>
              <a:r>
                <a:rPr lang="en-US" dirty="0"/>
                <a:t>Size of prev. chunk</a:t>
              </a:r>
            </a:p>
          </p:txBody>
        </p:sp>
        <p:sp>
          <p:nvSpPr>
            <p:cNvPr id="25" name="TextBox 24"/>
            <p:cNvSpPr txBox="1"/>
            <p:nvPr/>
          </p:nvSpPr>
          <p:spPr>
            <a:xfrm>
              <a:off x="3854563" y="2145268"/>
              <a:ext cx="1697901" cy="369332"/>
            </a:xfrm>
            <a:prstGeom prst="rect">
              <a:avLst/>
            </a:prstGeom>
            <a:noFill/>
          </p:spPr>
          <p:txBody>
            <a:bodyPr wrap="none" rtlCol="0">
              <a:spAutoFit/>
            </a:bodyPr>
            <a:lstStyle/>
            <a:p>
              <a:r>
                <a:rPr lang="en-US" dirty="0"/>
                <a:t>Size of chunk2</a:t>
              </a:r>
            </a:p>
          </p:txBody>
        </p:sp>
        <p:cxnSp>
          <p:nvCxnSpPr>
            <p:cNvPr id="26" name="Straight Connector 25"/>
            <p:cNvCxnSpPr/>
            <p:nvPr/>
          </p:nvCxnSpPr>
          <p:spPr>
            <a:xfrm>
              <a:off x="3370013" y="2819400"/>
              <a:ext cx="26670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a:off x="3370012" y="3124200"/>
              <a:ext cx="26670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28" name="TextBox 27"/>
            <p:cNvSpPr txBox="1"/>
            <p:nvPr/>
          </p:nvSpPr>
          <p:spPr>
            <a:xfrm>
              <a:off x="3918684" y="3352800"/>
              <a:ext cx="1569660" cy="369332"/>
            </a:xfrm>
            <a:prstGeom prst="rect">
              <a:avLst/>
            </a:prstGeom>
            <a:noFill/>
          </p:spPr>
          <p:txBody>
            <a:bodyPr wrap="none" rtlCol="0">
              <a:spAutoFit/>
            </a:bodyPr>
            <a:lstStyle/>
            <a:p>
              <a:r>
                <a:rPr lang="en-US" dirty="0"/>
                <a:t>Old user data</a:t>
              </a:r>
            </a:p>
          </p:txBody>
        </p:sp>
        <p:sp>
          <p:nvSpPr>
            <p:cNvPr id="29" name="TextBox 28"/>
            <p:cNvSpPr txBox="1"/>
            <p:nvPr/>
          </p:nvSpPr>
          <p:spPr>
            <a:xfrm>
              <a:off x="3803265" y="2505095"/>
              <a:ext cx="1800493" cy="369332"/>
            </a:xfrm>
            <a:prstGeom prst="rect">
              <a:avLst/>
            </a:prstGeom>
            <a:noFill/>
          </p:spPr>
          <p:txBody>
            <a:bodyPr wrap="none" rtlCol="0">
              <a:spAutoFit/>
            </a:bodyPr>
            <a:lstStyle/>
            <a:p>
              <a:r>
                <a:rPr lang="en-US" dirty="0"/>
                <a:t>Forward pointer</a:t>
              </a:r>
            </a:p>
          </p:txBody>
        </p:sp>
        <p:sp>
          <p:nvSpPr>
            <p:cNvPr id="30" name="TextBox 29"/>
            <p:cNvSpPr txBox="1"/>
            <p:nvPr/>
          </p:nvSpPr>
          <p:spPr>
            <a:xfrm>
              <a:off x="3719911" y="2771691"/>
              <a:ext cx="1967205" cy="369332"/>
            </a:xfrm>
            <a:prstGeom prst="rect">
              <a:avLst/>
            </a:prstGeom>
            <a:noFill/>
          </p:spPr>
          <p:txBody>
            <a:bodyPr wrap="none" rtlCol="0">
              <a:spAutoFit/>
            </a:bodyPr>
            <a:lstStyle/>
            <a:p>
              <a:r>
                <a:rPr lang="en-US" dirty="0"/>
                <a:t>Backward pointer</a:t>
              </a:r>
            </a:p>
          </p:txBody>
        </p:sp>
      </p:grpSp>
      <p:grpSp>
        <p:nvGrpSpPr>
          <p:cNvPr id="31" name="Group 30"/>
          <p:cNvGrpSpPr/>
          <p:nvPr/>
        </p:nvGrpSpPr>
        <p:grpSpPr>
          <a:xfrm>
            <a:off x="6368486" y="1362082"/>
            <a:ext cx="2667002" cy="2712051"/>
            <a:chOff x="3370012" y="1396915"/>
            <a:chExt cx="2667002" cy="2712051"/>
          </a:xfrm>
        </p:grpSpPr>
        <p:sp>
          <p:nvSpPr>
            <p:cNvPr id="32" name="Rectangle 31"/>
            <p:cNvSpPr/>
            <p:nvPr/>
          </p:nvSpPr>
          <p:spPr>
            <a:xfrm>
              <a:off x="3370014" y="1752600"/>
              <a:ext cx="2667000" cy="2356366"/>
            </a:xfrm>
            <a:prstGeom prst="rect">
              <a:avLst/>
            </a:prstGeom>
            <a:gradFill>
              <a:gsLst>
                <a:gs pos="0">
                  <a:schemeClr val="accent2">
                    <a:lumMod val="60000"/>
                    <a:lumOff val="40000"/>
                  </a:schemeClr>
                </a:gs>
                <a:gs pos="100000">
                  <a:schemeClr val="accent2">
                    <a:lumMod val="20000"/>
                    <a:lumOff val="80000"/>
                  </a:schemeClr>
                </a:gs>
              </a:gsLst>
            </a:gradFill>
            <a:ln>
              <a:noFill/>
              <a:miter lim="800000"/>
            </a:ln>
            <a:effectLst>
              <a:innerShdw blurRad="63500" dist="50800" dir="2700000">
                <a:prstClr val="black">
                  <a:alpha val="50000"/>
                </a:prstClr>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33" name="Straight Connector 32"/>
            <p:cNvCxnSpPr/>
            <p:nvPr/>
          </p:nvCxnSpPr>
          <p:spPr>
            <a:xfrm>
              <a:off x="3370014" y="2133600"/>
              <a:ext cx="26670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p:nvCxnSpPr>
          <p:spPr>
            <a:xfrm>
              <a:off x="3370014" y="2514600"/>
              <a:ext cx="26670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35" name="TextBox 34"/>
            <p:cNvSpPr txBox="1"/>
            <p:nvPr/>
          </p:nvSpPr>
          <p:spPr>
            <a:xfrm>
              <a:off x="4213636" y="1396915"/>
              <a:ext cx="979755" cy="369332"/>
            </a:xfrm>
            <a:prstGeom prst="rect">
              <a:avLst/>
            </a:prstGeom>
            <a:noFill/>
          </p:spPr>
          <p:txBody>
            <a:bodyPr wrap="none" rtlCol="0">
              <a:spAutoFit/>
            </a:bodyPr>
            <a:lstStyle/>
            <a:p>
              <a:r>
                <a:rPr lang="en-US" dirty="0"/>
                <a:t>Chunk3</a:t>
              </a:r>
            </a:p>
          </p:txBody>
        </p:sp>
        <p:sp>
          <p:nvSpPr>
            <p:cNvPr id="36" name="TextBox 35"/>
            <p:cNvSpPr txBox="1"/>
            <p:nvPr/>
          </p:nvSpPr>
          <p:spPr>
            <a:xfrm>
              <a:off x="3638703" y="1766247"/>
              <a:ext cx="2129622" cy="369332"/>
            </a:xfrm>
            <a:prstGeom prst="rect">
              <a:avLst/>
            </a:prstGeom>
            <a:noFill/>
          </p:spPr>
          <p:txBody>
            <a:bodyPr wrap="none" rtlCol="0">
              <a:spAutoFit/>
            </a:bodyPr>
            <a:lstStyle/>
            <a:p>
              <a:r>
                <a:rPr lang="en-US" dirty="0"/>
                <a:t>Size of prev. chunk</a:t>
              </a:r>
            </a:p>
          </p:txBody>
        </p:sp>
        <p:sp>
          <p:nvSpPr>
            <p:cNvPr id="37" name="TextBox 36"/>
            <p:cNvSpPr txBox="1"/>
            <p:nvPr/>
          </p:nvSpPr>
          <p:spPr>
            <a:xfrm>
              <a:off x="3854563" y="2145268"/>
              <a:ext cx="1697901" cy="369332"/>
            </a:xfrm>
            <a:prstGeom prst="rect">
              <a:avLst/>
            </a:prstGeom>
            <a:noFill/>
          </p:spPr>
          <p:txBody>
            <a:bodyPr wrap="none" rtlCol="0">
              <a:spAutoFit/>
            </a:bodyPr>
            <a:lstStyle/>
            <a:p>
              <a:r>
                <a:rPr lang="en-US" dirty="0"/>
                <a:t>Size of chunk3</a:t>
              </a:r>
            </a:p>
          </p:txBody>
        </p:sp>
        <p:cxnSp>
          <p:nvCxnSpPr>
            <p:cNvPr id="38" name="Straight Connector 37"/>
            <p:cNvCxnSpPr/>
            <p:nvPr/>
          </p:nvCxnSpPr>
          <p:spPr>
            <a:xfrm>
              <a:off x="3370013" y="2819400"/>
              <a:ext cx="26670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p:nvCxnSpPr>
          <p:spPr>
            <a:xfrm>
              <a:off x="3370012" y="3124200"/>
              <a:ext cx="26670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40" name="TextBox 39"/>
            <p:cNvSpPr txBox="1"/>
            <p:nvPr/>
          </p:nvSpPr>
          <p:spPr>
            <a:xfrm>
              <a:off x="3918684" y="3352800"/>
              <a:ext cx="1569660" cy="369332"/>
            </a:xfrm>
            <a:prstGeom prst="rect">
              <a:avLst/>
            </a:prstGeom>
            <a:noFill/>
          </p:spPr>
          <p:txBody>
            <a:bodyPr wrap="none" rtlCol="0">
              <a:spAutoFit/>
            </a:bodyPr>
            <a:lstStyle/>
            <a:p>
              <a:r>
                <a:rPr lang="en-US" dirty="0"/>
                <a:t>Old user data</a:t>
              </a:r>
            </a:p>
          </p:txBody>
        </p:sp>
        <p:sp>
          <p:nvSpPr>
            <p:cNvPr id="41" name="TextBox 40"/>
            <p:cNvSpPr txBox="1"/>
            <p:nvPr/>
          </p:nvSpPr>
          <p:spPr>
            <a:xfrm>
              <a:off x="3803265" y="2505095"/>
              <a:ext cx="1800493" cy="369332"/>
            </a:xfrm>
            <a:prstGeom prst="rect">
              <a:avLst/>
            </a:prstGeom>
            <a:noFill/>
          </p:spPr>
          <p:txBody>
            <a:bodyPr wrap="none" rtlCol="0">
              <a:spAutoFit/>
            </a:bodyPr>
            <a:lstStyle/>
            <a:p>
              <a:r>
                <a:rPr lang="en-US" dirty="0"/>
                <a:t>Forward pointer</a:t>
              </a:r>
            </a:p>
          </p:txBody>
        </p:sp>
        <p:sp>
          <p:nvSpPr>
            <p:cNvPr id="42" name="TextBox 41"/>
            <p:cNvSpPr txBox="1"/>
            <p:nvPr/>
          </p:nvSpPr>
          <p:spPr>
            <a:xfrm>
              <a:off x="3719911" y="2771691"/>
              <a:ext cx="1967205" cy="369332"/>
            </a:xfrm>
            <a:prstGeom prst="rect">
              <a:avLst/>
            </a:prstGeom>
            <a:noFill/>
          </p:spPr>
          <p:txBody>
            <a:bodyPr wrap="none" rtlCol="0">
              <a:spAutoFit/>
            </a:bodyPr>
            <a:lstStyle/>
            <a:p>
              <a:r>
                <a:rPr lang="en-US" dirty="0"/>
                <a:t>Backward pointer</a:t>
              </a:r>
            </a:p>
          </p:txBody>
        </p:sp>
      </p:grpSp>
      <p:grpSp>
        <p:nvGrpSpPr>
          <p:cNvPr id="47" name="Group 46"/>
          <p:cNvGrpSpPr/>
          <p:nvPr/>
        </p:nvGrpSpPr>
        <p:grpSpPr>
          <a:xfrm>
            <a:off x="5942034" y="1760464"/>
            <a:ext cx="419525" cy="957644"/>
            <a:chOff x="2855511" y="1958777"/>
            <a:chExt cx="419525" cy="738848"/>
          </a:xfrm>
        </p:grpSpPr>
        <p:cxnSp>
          <p:nvCxnSpPr>
            <p:cNvPr id="48" name="Straight Connector 47"/>
            <p:cNvCxnSpPr/>
            <p:nvPr/>
          </p:nvCxnSpPr>
          <p:spPr>
            <a:xfrm>
              <a:off x="2855511" y="2697625"/>
              <a:ext cx="192489"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p:nvCxnSpPr>
          <p:spPr>
            <a:xfrm flipV="1">
              <a:off x="3048000" y="1969663"/>
              <a:ext cx="0" cy="727962"/>
            </a:xfrm>
            <a:prstGeom prst="line">
              <a:avLst/>
            </a:prstGeom>
          </p:spPr>
          <p:style>
            <a:lnRef idx="2">
              <a:schemeClr val="accent1"/>
            </a:lnRef>
            <a:fillRef idx="0">
              <a:schemeClr val="accent1"/>
            </a:fillRef>
            <a:effectRef idx="1">
              <a:schemeClr val="accent1"/>
            </a:effectRef>
            <a:fontRef idx="minor">
              <a:schemeClr val="tx1"/>
            </a:fontRef>
          </p:style>
        </p:cxnSp>
        <p:cxnSp>
          <p:nvCxnSpPr>
            <p:cNvPr id="50" name="Straight Connector 49"/>
            <p:cNvCxnSpPr/>
            <p:nvPr/>
          </p:nvCxnSpPr>
          <p:spPr>
            <a:xfrm>
              <a:off x="3048000" y="1958777"/>
              <a:ext cx="227036" cy="0"/>
            </a:xfrm>
            <a:prstGeom prst="line">
              <a:avLst/>
            </a:prstGeom>
            <a:ln>
              <a:tailEnd type="triangle"/>
            </a:ln>
          </p:spPr>
          <p:style>
            <a:lnRef idx="2">
              <a:schemeClr val="accent1"/>
            </a:lnRef>
            <a:fillRef idx="0">
              <a:schemeClr val="accent1"/>
            </a:fillRef>
            <a:effectRef idx="1">
              <a:schemeClr val="accent1"/>
            </a:effectRef>
            <a:fontRef idx="minor">
              <a:schemeClr val="tx1"/>
            </a:fontRef>
          </p:style>
        </p:cxnSp>
      </p:grpSp>
      <p:grpSp>
        <p:nvGrpSpPr>
          <p:cNvPr id="56" name="Group 55"/>
          <p:cNvGrpSpPr/>
          <p:nvPr/>
        </p:nvGrpSpPr>
        <p:grpSpPr>
          <a:xfrm>
            <a:off x="192798" y="1428541"/>
            <a:ext cx="2667002" cy="2712051"/>
            <a:chOff x="3370012" y="1396915"/>
            <a:chExt cx="2667002" cy="2712051"/>
          </a:xfrm>
        </p:grpSpPr>
        <p:sp>
          <p:nvSpPr>
            <p:cNvPr id="57" name="Rectangle 56"/>
            <p:cNvSpPr/>
            <p:nvPr/>
          </p:nvSpPr>
          <p:spPr>
            <a:xfrm>
              <a:off x="3370014" y="1752600"/>
              <a:ext cx="2667000" cy="2356366"/>
            </a:xfrm>
            <a:prstGeom prst="rect">
              <a:avLst/>
            </a:prstGeom>
            <a:gradFill>
              <a:gsLst>
                <a:gs pos="0">
                  <a:schemeClr val="accent2">
                    <a:lumMod val="60000"/>
                    <a:lumOff val="40000"/>
                  </a:schemeClr>
                </a:gs>
                <a:gs pos="100000">
                  <a:schemeClr val="accent2">
                    <a:lumMod val="20000"/>
                    <a:lumOff val="80000"/>
                  </a:schemeClr>
                </a:gs>
              </a:gsLst>
            </a:gradFill>
            <a:ln>
              <a:noFill/>
              <a:miter lim="800000"/>
            </a:ln>
            <a:effectLst>
              <a:innerShdw blurRad="63500" dist="50800" dir="2700000">
                <a:prstClr val="black">
                  <a:alpha val="50000"/>
                </a:prstClr>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58" name="Straight Connector 57"/>
            <p:cNvCxnSpPr/>
            <p:nvPr/>
          </p:nvCxnSpPr>
          <p:spPr>
            <a:xfrm>
              <a:off x="3370014" y="2133600"/>
              <a:ext cx="26670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a:off x="3370014" y="2514600"/>
              <a:ext cx="26670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60" name="TextBox 59"/>
            <p:cNvSpPr txBox="1"/>
            <p:nvPr/>
          </p:nvSpPr>
          <p:spPr>
            <a:xfrm>
              <a:off x="4213636" y="1396915"/>
              <a:ext cx="979755" cy="369332"/>
            </a:xfrm>
            <a:prstGeom prst="rect">
              <a:avLst/>
            </a:prstGeom>
            <a:noFill/>
          </p:spPr>
          <p:txBody>
            <a:bodyPr wrap="none" rtlCol="0">
              <a:spAutoFit/>
            </a:bodyPr>
            <a:lstStyle/>
            <a:p>
              <a:r>
                <a:rPr lang="en-US" dirty="0"/>
                <a:t>Chunk2</a:t>
              </a:r>
            </a:p>
          </p:txBody>
        </p:sp>
        <p:sp>
          <p:nvSpPr>
            <p:cNvPr id="61" name="TextBox 60"/>
            <p:cNvSpPr txBox="1"/>
            <p:nvPr/>
          </p:nvSpPr>
          <p:spPr>
            <a:xfrm>
              <a:off x="3638703" y="1766247"/>
              <a:ext cx="2129622" cy="369332"/>
            </a:xfrm>
            <a:prstGeom prst="rect">
              <a:avLst/>
            </a:prstGeom>
            <a:noFill/>
          </p:spPr>
          <p:txBody>
            <a:bodyPr wrap="none" rtlCol="0">
              <a:spAutoFit/>
            </a:bodyPr>
            <a:lstStyle/>
            <a:p>
              <a:r>
                <a:rPr lang="en-US" dirty="0"/>
                <a:t>Size of prev. chunk</a:t>
              </a:r>
            </a:p>
          </p:txBody>
        </p:sp>
        <p:sp>
          <p:nvSpPr>
            <p:cNvPr id="62" name="TextBox 61"/>
            <p:cNvSpPr txBox="1"/>
            <p:nvPr/>
          </p:nvSpPr>
          <p:spPr>
            <a:xfrm>
              <a:off x="3854563" y="2145268"/>
              <a:ext cx="1697901" cy="369332"/>
            </a:xfrm>
            <a:prstGeom prst="rect">
              <a:avLst/>
            </a:prstGeom>
            <a:noFill/>
          </p:spPr>
          <p:txBody>
            <a:bodyPr wrap="none" rtlCol="0">
              <a:spAutoFit/>
            </a:bodyPr>
            <a:lstStyle/>
            <a:p>
              <a:r>
                <a:rPr lang="en-US" dirty="0"/>
                <a:t>Size of chunk2</a:t>
              </a:r>
            </a:p>
          </p:txBody>
        </p:sp>
        <p:cxnSp>
          <p:nvCxnSpPr>
            <p:cNvPr id="63" name="Straight Connector 62"/>
            <p:cNvCxnSpPr/>
            <p:nvPr/>
          </p:nvCxnSpPr>
          <p:spPr>
            <a:xfrm>
              <a:off x="3370013" y="2819400"/>
              <a:ext cx="26670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4" name="Straight Connector 63"/>
            <p:cNvCxnSpPr/>
            <p:nvPr/>
          </p:nvCxnSpPr>
          <p:spPr>
            <a:xfrm>
              <a:off x="3370012" y="3124200"/>
              <a:ext cx="26670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65" name="TextBox 64"/>
            <p:cNvSpPr txBox="1"/>
            <p:nvPr/>
          </p:nvSpPr>
          <p:spPr>
            <a:xfrm>
              <a:off x="3918684" y="3352800"/>
              <a:ext cx="1569660" cy="369332"/>
            </a:xfrm>
            <a:prstGeom prst="rect">
              <a:avLst/>
            </a:prstGeom>
            <a:noFill/>
          </p:spPr>
          <p:txBody>
            <a:bodyPr wrap="none" rtlCol="0">
              <a:spAutoFit/>
            </a:bodyPr>
            <a:lstStyle/>
            <a:p>
              <a:r>
                <a:rPr lang="en-US" dirty="0"/>
                <a:t>Old user data</a:t>
              </a:r>
            </a:p>
          </p:txBody>
        </p:sp>
        <p:sp>
          <p:nvSpPr>
            <p:cNvPr id="66" name="TextBox 65"/>
            <p:cNvSpPr txBox="1"/>
            <p:nvPr/>
          </p:nvSpPr>
          <p:spPr>
            <a:xfrm>
              <a:off x="3803265" y="2505095"/>
              <a:ext cx="1800493" cy="369332"/>
            </a:xfrm>
            <a:prstGeom prst="rect">
              <a:avLst/>
            </a:prstGeom>
            <a:noFill/>
          </p:spPr>
          <p:txBody>
            <a:bodyPr wrap="none" rtlCol="0">
              <a:spAutoFit/>
            </a:bodyPr>
            <a:lstStyle/>
            <a:p>
              <a:r>
                <a:rPr lang="en-US" dirty="0"/>
                <a:t>Forward pointer</a:t>
              </a:r>
            </a:p>
          </p:txBody>
        </p:sp>
        <p:sp>
          <p:nvSpPr>
            <p:cNvPr id="67" name="TextBox 66"/>
            <p:cNvSpPr txBox="1"/>
            <p:nvPr/>
          </p:nvSpPr>
          <p:spPr>
            <a:xfrm>
              <a:off x="3719911" y="2771691"/>
              <a:ext cx="1967205" cy="369332"/>
            </a:xfrm>
            <a:prstGeom prst="rect">
              <a:avLst/>
            </a:prstGeom>
            <a:noFill/>
          </p:spPr>
          <p:txBody>
            <a:bodyPr wrap="none" rtlCol="0">
              <a:spAutoFit/>
            </a:bodyPr>
            <a:lstStyle/>
            <a:p>
              <a:r>
                <a:rPr lang="en-US" dirty="0"/>
                <a:t>Backward pointer</a:t>
              </a:r>
            </a:p>
          </p:txBody>
        </p:sp>
      </p:grpSp>
      <p:grpSp>
        <p:nvGrpSpPr>
          <p:cNvPr id="68" name="Group 67"/>
          <p:cNvGrpSpPr/>
          <p:nvPr/>
        </p:nvGrpSpPr>
        <p:grpSpPr>
          <a:xfrm>
            <a:off x="2859800" y="1886214"/>
            <a:ext cx="454031" cy="1167297"/>
            <a:chOff x="2821005" y="1771350"/>
            <a:chExt cx="454031" cy="1167297"/>
          </a:xfrm>
        </p:grpSpPr>
        <p:cxnSp>
          <p:nvCxnSpPr>
            <p:cNvPr id="69" name="Straight Connector 68"/>
            <p:cNvCxnSpPr/>
            <p:nvPr/>
          </p:nvCxnSpPr>
          <p:spPr>
            <a:xfrm flipH="1">
              <a:off x="2951755" y="2938647"/>
              <a:ext cx="323281"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70" name="Straight Connector 69"/>
            <p:cNvCxnSpPr/>
            <p:nvPr/>
          </p:nvCxnSpPr>
          <p:spPr>
            <a:xfrm flipV="1">
              <a:off x="2951755" y="1771350"/>
              <a:ext cx="0" cy="1167297"/>
            </a:xfrm>
            <a:prstGeom prst="line">
              <a:avLst/>
            </a:prstGeom>
          </p:spPr>
          <p:style>
            <a:lnRef idx="2">
              <a:schemeClr val="accent1"/>
            </a:lnRef>
            <a:fillRef idx="0">
              <a:schemeClr val="accent1"/>
            </a:fillRef>
            <a:effectRef idx="1">
              <a:schemeClr val="accent1"/>
            </a:effectRef>
            <a:fontRef idx="minor">
              <a:schemeClr val="tx1"/>
            </a:fontRef>
          </p:style>
        </p:cxnSp>
        <p:cxnSp>
          <p:nvCxnSpPr>
            <p:cNvPr id="71" name="Straight Connector 70"/>
            <p:cNvCxnSpPr/>
            <p:nvPr/>
          </p:nvCxnSpPr>
          <p:spPr>
            <a:xfrm flipH="1">
              <a:off x="2821005" y="1777042"/>
              <a:ext cx="117727" cy="60"/>
            </a:xfrm>
            <a:prstGeom prst="line">
              <a:avLst/>
            </a:prstGeom>
            <a:ln>
              <a:tailEnd type="triangle"/>
            </a:ln>
          </p:spPr>
          <p:style>
            <a:lnRef idx="2">
              <a:schemeClr val="accent1"/>
            </a:lnRef>
            <a:fillRef idx="0">
              <a:schemeClr val="accent1"/>
            </a:fillRef>
            <a:effectRef idx="1">
              <a:schemeClr val="accent1"/>
            </a:effectRef>
            <a:fontRef idx="minor">
              <a:schemeClr val="tx1"/>
            </a:fontRef>
          </p:style>
        </p:cxnSp>
      </p:grpSp>
      <p:grpSp>
        <p:nvGrpSpPr>
          <p:cNvPr id="72" name="Group 71"/>
          <p:cNvGrpSpPr/>
          <p:nvPr/>
        </p:nvGrpSpPr>
        <p:grpSpPr>
          <a:xfrm>
            <a:off x="2859363" y="1878289"/>
            <a:ext cx="419525" cy="957644"/>
            <a:chOff x="2855511" y="1958777"/>
            <a:chExt cx="419525" cy="738848"/>
          </a:xfrm>
        </p:grpSpPr>
        <p:cxnSp>
          <p:nvCxnSpPr>
            <p:cNvPr id="73" name="Straight Connector 72"/>
            <p:cNvCxnSpPr/>
            <p:nvPr/>
          </p:nvCxnSpPr>
          <p:spPr>
            <a:xfrm>
              <a:off x="2855511" y="2697625"/>
              <a:ext cx="192489"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74" name="Straight Connector 73"/>
            <p:cNvCxnSpPr/>
            <p:nvPr/>
          </p:nvCxnSpPr>
          <p:spPr>
            <a:xfrm flipV="1">
              <a:off x="3048000" y="1969663"/>
              <a:ext cx="0" cy="727962"/>
            </a:xfrm>
            <a:prstGeom prst="line">
              <a:avLst/>
            </a:prstGeom>
          </p:spPr>
          <p:style>
            <a:lnRef idx="2">
              <a:schemeClr val="accent1"/>
            </a:lnRef>
            <a:fillRef idx="0">
              <a:schemeClr val="accent1"/>
            </a:fillRef>
            <a:effectRef idx="1">
              <a:schemeClr val="accent1"/>
            </a:effectRef>
            <a:fontRef idx="minor">
              <a:schemeClr val="tx1"/>
            </a:fontRef>
          </p:style>
        </p:cxnSp>
        <p:cxnSp>
          <p:nvCxnSpPr>
            <p:cNvPr id="75" name="Straight Connector 74"/>
            <p:cNvCxnSpPr/>
            <p:nvPr/>
          </p:nvCxnSpPr>
          <p:spPr>
            <a:xfrm>
              <a:off x="3048000" y="1958777"/>
              <a:ext cx="227036" cy="0"/>
            </a:xfrm>
            <a:prstGeom prst="line">
              <a:avLst/>
            </a:prstGeom>
            <a:ln>
              <a:tailEnd type="triangle"/>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924752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2" fill="hold" nodeType="clickEffect">
                                  <p:stCondLst>
                                    <p:cond delay="0"/>
                                  </p:stCondLst>
                                  <p:childTnLst>
                                    <p:set>
                                      <p:cBhvr>
                                        <p:cTn id="10" dur="1" fill="hold">
                                          <p:stCondLst>
                                            <p:cond delay="0"/>
                                          </p:stCondLst>
                                        </p:cTn>
                                        <p:tgtEl>
                                          <p:spTgt spid="68"/>
                                        </p:tgtEl>
                                        <p:attrNameLst>
                                          <p:attrName>style.visibility</p:attrName>
                                        </p:attrNameLst>
                                      </p:cBhvr>
                                      <p:to>
                                        <p:strVal val="visible"/>
                                      </p:to>
                                    </p:set>
                                    <p:animEffect transition="in" filter="wipe(right)">
                                      <p:cBhvr>
                                        <p:cTn id="11" dur="500"/>
                                        <p:tgtEl>
                                          <p:spTgt spid="68"/>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72"/>
                                        </p:tgtEl>
                                        <p:attrNameLst>
                                          <p:attrName>style.visibility</p:attrName>
                                        </p:attrNameLst>
                                      </p:cBhvr>
                                      <p:to>
                                        <p:strVal val="visible"/>
                                      </p:to>
                                    </p:set>
                                    <p:animEffect transition="in" filter="wipe(left)">
                                      <p:cBhvr>
                                        <p:cTn id="16" dur="500"/>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Double free</a:t>
            </a:r>
          </a:p>
        </p:txBody>
      </p:sp>
      <p:grpSp>
        <p:nvGrpSpPr>
          <p:cNvPr id="3" name="Group 2"/>
          <p:cNvGrpSpPr/>
          <p:nvPr/>
        </p:nvGrpSpPr>
        <p:grpSpPr>
          <a:xfrm>
            <a:off x="5942471" y="1768389"/>
            <a:ext cx="454031" cy="1167297"/>
            <a:chOff x="2821005" y="1771350"/>
            <a:chExt cx="454031" cy="1167297"/>
          </a:xfrm>
        </p:grpSpPr>
        <p:cxnSp>
          <p:nvCxnSpPr>
            <p:cNvPr id="4" name="Straight Connector 3"/>
            <p:cNvCxnSpPr/>
            <p:nvPr/>
          </p:nvCxnSpPr>
          <p:spPr>
            <a:xfrm flipH="1">
              <a:off x="2951755" y="2938647"/>
              <a:ext cx="323281"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 name="Straight Connector 4"/>
            <p:cNvCxnSpPr/>
            <p:nvPr/>
          </p:nvCxnSpPr>
          <p:spPr>
            <a:xfrm flipV="1">
              <a:off x="2951755" y="1771350"/>
              <a:ext cx="0" cy="1167297"/>
            </a:xfrm>
            <a:prstGeom prst="line">
              <a:avLst/>
            </a:prstGeom>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p:nvCxnSpPr>
          <p:spPr>
            <a:xfrm flipH="1">
              <a:off x="2821005" y="1777042"/>
              <a:ext cx="117727" cy="60"/>
            </a:xfrm>
            <a:prstGeom prst="line">
              <a:avLst/>
            </a:prstGeom>
            <a:ln>
              <a:tailEnd type="triangle"/>
            </a:ln>
          </p:spPr>
          <p:style>
            <a:lnRef idx="2">
              <a:schemeClr val="accent1"/>
            </a:lnRef>
            <a:fillRef idx="0">
              <a:schemeClr val="accent1"/>
            </a:fillRef>
            <a:effectRef idx="1">
              <a:schemeClr val="accent1"/>
            </a:effectRef>
            <a:fontRef idx="minor">
              <a:schemeClr val="tx1"/>
            </a:fontRef>
          </p:style>
        </p:cxnSp>
      </p:grpSp>
      <p:grpSp>
        <p:nvGrpSpPr>
          <p:cNvPr id="19" name="Group 18"/>
          <p:cNvGrpSpPr/>
          <p:nvPr/>
        </p:nvGrpSpPr>
        <p:grpSpPr>
          <a:xfrm>
            <a:off x="3275034" y="1404779"/>
            <a:ext cx="2667002" cy="2712051"/>
            <a:chOff x="3370012" y="1396915"/>
            <a:chExt cx="2667002" cy="2712051"/>
          </a:xfrm>
        </p:grpSpPr>
        <p:sp>
          <p:nvSpPr>
            <p:cNvPr id="20" name="Rectangle 19"/>
            <p:cNvSpPr/>
            <p:nvPr/>
          </p:nvSpPr>
          <p:spPr>
            <a:xfrm>
              <a:off x="3370014" y="1752600"/>
              <a:ext cx="2667000" cy="2356366"/>
            </a:xfrm>
            <a:prstGeom prst="rect">
              <a:avLst/>
            </a:prstGeom>
            <a:gradFill>
              <a:gsLst>
                <a:gs pos="0">
                  <a:schemeClr val="accent2">
                    <a:lumMod val="60000"/>
                    <a:lumOff val="40000"/>
                  </a:schemeClr>
                </a:gs>
                <a:gs pos="100000">
                  <a:schemeClr val="accent2">
                    <a:lumMod val="20000"/>
                    <a:lumOff val="80000"/>
                  </a:schemeClr>
                </a:gs>
              </a:gsLst>
            </a:gradFill>
            <a:ln>
              <a:noFill/>
              <a:miter lim="800000"/>
            </a:ln>
            <a:effectLst>
              <a:innerShdw blurRad="63500" dist="50800" dir="2700000">
                <a:prstClr val="black">
                  <a:alpha val="50000"/>
                </a:prstClr>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21" name="Straight Connector 20"/>
            <p:cNvCxnSpPr/>
            <p:nvPr/>
          </p:nvCxnSpPr>
          <p:spPr>
            <a:xfrm>
              <a:off x="3370014" y="2133600"/>
              <a:ext cx="26670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3370014" y="2514600"/>
              <a:ext cx="26670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a:off x="4213636" y="1396915"/>
              <a:ext cx="979755" cy="369332"/>
            </a:xfrm>
            <a:prstGeom prst="rect">
              <a:avLst/>
            </a:prstGeom>
            <a:noFill/>
          </p:spPr>
          <p:txBody>
            <a:bodyPr wrap="none" rtlCol="0">
              <a:spAutoFit/>
            </a:bodyPr>
            <a:lstStyle/>
            <a:p>
              <a:r>
                <a:rPr lang="en-US" dirty="0"/>
                <a:t>Chunk2</a:t>
              </a:r>
            </a:p>
          </p:txBody>
        </p:sp>
        <p:sp>
          <p:nvSpPr>
            <p:cNvPr id="24" name="TextBox 23"/>
            <p:cNvSpPr txBox="1"/>
            <p:nvPr/>
          </p:nvSpPr>
          <p:spPr>
            <a:xfrm>
              <a:off x="3638703" y="1766247"/>
              <a:ext cx="2129622" cy="369332"/>
            </a:xfrm>
            <a:prstGeom prst="rect">
              <a:avLst/>
            </a:prstGeom>
            <a:noFill/>
          </p:spPr>
          <p:txBody>
            <a:bodyPr wrap="none" rtlCol="0">
              <a:spAutoFit/>
            </a:bodyPr>
            <a:lstStyle/>
            <a:p>
              <a:r>
                <a:rPr lang="en-US" dirty="0"/>
                <a:t>Size of prev. chunk</a:t>
              </a:r>
            </a:p>
          </p:txBody>
        </p:sp>
        <p:sp>
          <p:nvSpPr>
            <p:cNvPr id="25" name="TextBox 24"/>
            <p:cNvSpPr txBox="1"/>
            <p:nvPr/>
          </p:nvSpPr>
          <p:spPr>
            <a:xfrm>
              <a:off x="3854563" y="2145268"/>
              <a:ext cx="1697901" cy="369332"/>
            </a:xfrm>
            <a:prstGeom prst="rect">
              <a:avLst/>
            </a:prstGeom>
            <a:noFill/>
          </p:spPr>
          <p:txBody>
            <a:bodyPr wrap="none" rtlCol="0">
              <a:spAutoFit/>
            </a:bodyPr>
            <a:lstStyle/>
            <a:p>
              <a:r>
                <a:rPr lang="en-US" dirty="0"/>
                <a:t>Size of chunk2</a:t>
              </a:r>
            </a:p>
          </p:txBody>
        </p:sp>
        <p:cxnSp>
          <p:nvCxnSpPr>
            <p:cNvPr id="26" name="Straight Connector 25"/>
            <p:cNvCxnSpPr/>
            <p:nvPr/>
          </p:nvCxnSpPr>
          <p:spPr>
            <a:xfrm>
              <a:off x="3370013" y="2819400"/>
              <a:ext cx="26670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a:off x="3370012" y="3124200"/>
              <a:ext cx="26670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28" name="TextBox 27"/>
            <p:cNvSpPr txBox="1"/>
            <p:nvPr/>
          </p:nvSpPr>
          <p:spPr>
            <a:xfrm>
              <a:off x="3918684" y="3352800"/>
              <a:ext cx="1569660" cy="369332"/>
            </a:xfrm>
            <a:prstGeom prst="rect">
              <a:avLst/>
            </a:prstGeom>
            <a:noFill/>
          </p:spPr>
          <p:txBody>
            <a:bodyPr wrap="none" rtlCol="0">
              <a:spAutoFit/>
            </a:bodyPr>
            <a:lstStyle/>
            <a:p>
              <a:r>
                <a:rPr lang="en-US" dirty="0"/>
                <a:t>Old user data</a:t>
              </a:r>
            </a:p>
          </p:txBody>
        </p:sp>
        <p:sp>
          <p:nvSpPr>
            <p:cNvPr id="29" name="TextBox 28"/>
            <p:cNvSpPr txBox="1"/>
            <p:nvPr/>
          </p:nvSpPr>
          <p:spPr>
            <a:xfrm>
              <a:off x="3803265" y="2505095"/>
              <a:ext cx="1800493" cy="369332"/>
            </a:xfrm>
            <a:prstGeom prst="rect">
              <a:avLst/>
            </a:prstGeom>
            <a:noFill/>
          </p:spPr>
          <p:txBody>
            <a:bodyPr wrap="none" rtlCol="0">
              <a:spAutoFit/>
            </a:bodyPr>
            <a:lstStyle/>
            <a:p>
              <a:r>
                <a:rPr lang="en-US" dirty="0"/>
                <a:t>Forward pointer</a:t>
              </a:r>
            </a:p>
          </p:txBody>
        </p:sp>
        <p:sp>
          <p:nvSpPr>
            <p:cNvPr id="30" name="TextBox 29"/>
            <p:cNvSpPr txBox="1"/>
            <p:nvPr/>
          </p:nvSpPr>
          <p:spPr>
            <a:xfrm>
              <a:off x="3719911" y="2771691"/>
              <a:ext cx="1967205" cy="369332"/>
            </a:xfrm>
            <a:prstGeom prst="rect">
              <a:avLst/>
            </a:prstGeom>
            <a:noFill/>
          </p:spPr>
          <p:txBody>
            <a:bodyPr wrap="none" rtlCol="0">
              <a:spAutoFit/>
            </a:bodyPr>
            <a:lstStyle/>
            <a:p>
              <a:r>
                <a:rPr lang="en-US" dirty="0"/>
                <a:t>Backward pointer</a:t>
              </a:r>
            </a:p>
          </p:txBody>
        </p:sp>
      </p:grpSp>
      <p:grpSp>
        <p:nvGrpSpPr>
          <p:cNvPr id="31" name="Group 30"/>
          <p:cNvGrpSpPr/>
          <p:nvPr/>
        </p:nvGrpSpPr>
        <p:grpSpPr>
          <a:xfrm>
            <a:off x="6368486" y="1362082"/>
            <a:ext cx="2667002" cy="2712051"/>
            <a:chOff x="3370012" y="1396915"/>
            <a:chExt cx="2667002" cy="2712051"/>
          </a:xfrm>
        </p:grpSpPr>
        <p:sp>
          <p:nvSpPr>
            <p:cNvPr id="32" name="Rectangle 31"/>
            <p:cNvSpPr/>
            <p:nvPr/>
          </p:nvSpPr>
          <p:spPr>
            <a:xfrm>
              <a:off x="3370014" y="1752600"/>
              <a:ext cx="2667000" cy="2356366"/>
            </a:xfrm>
            <a:prstGeom prst="rect">
              <a:avLst/>
            </a:prstGeom>
            <a:gradFill>
              <a:gsLst>
                <a:gs pos="0">
                  <a:schemeClr val="accent2">
                    <a:lumMod val="60000"/>
                    <a:lumOff val="40000"/>
                  </a:schemeClr>
                </a:gs>
                <a:gs pos="100000">
                  <a:schemeClr val="accent2">
                    <a:lumMod val="20000"/>
                    <a:lumOff val="80000"/>
                  </a:schemeClr>
                </a:gs>
              </a:gsLst>
            </a:gradFill>
            <a:ln>
              <a:noFill/>
              <a:miter lim="800000"/>
            </a:ln>
            <a:effectLst>
              <a:innerShdw blurRad="63500" dist="50800" dir="2700000">
                <a:prstClr val="black">
                  <a:alpha val="50000"/>
                </a:prstClr>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33" name="Straight Connector 32"/>
            <p:cNvCxnSpPr/>
            <p:nvPr/>
          </p:nvCxnSpPr>
          <p:spPr>
            <a:xfrm>
              <a:off x="3370014" y="2133600"/>
              <a:ext cx="26670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p:nvCxnSpPr>
          <p:spPr>
            <a:xfrm>
              <a:off x="3370014" y="2514600"/>
              <a:ext cx="26670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35" name="TextBox 34"/>
            <p:cNvSpPr txBox="1"/>
            <p:nvPr/>
          </p:nvSpPr>
          <p:spPr>
            <a:xfrm>
              <a:off x="4213636" y="1396915"/>
              <a:ext cx="979755" cy="369332"/>
            </a:xfrm>
            <a:prstGeom prst="rect">
              <a:avLst/>
            </a:prstGeom>
            <a:noFill/>
          </p:spPr>
          <p:txBody>
            <a:bodyPr wrap="none" rtlCol="0">
              <a:spAutoFit/>
            </a:bodyPr>
            <a:lstStyle/>
            <a:p>
              <a:r>
                <a:rPr lang="en-US" dirty="0"/>
                <a:t>Chunk3</a:t>
              </a:r>
            </a:p>
          </p:txBody>
        </p:sp>
        <p:sp>
          <p:nvSpPr>
            <p:cNvPr id="36" name="TextBox 35"/>
            <p:cNvSpPr txBox="1"/>
            <p:nvPr/>
          </p:nvSpPr>
          <p:spPr>
            <a:xfrm>
              <a:off x="3638703" y="1766247"/>
              <a:ext cx="2129622" cy="369332"/>
            </a:xfrm>
            <a:prstGeom prst="rect">
              <a:avLst/>
            </a:prstGeom>
            <a:noFill/>
          </p:spPr>
          <p:txBody>
            <a:bodyPr wrap="none" rtlCol="0">
              <a:spAutoFit/>
            </a:bodyPr>
            <a:lstStyle/>
            <a:p>
              <a:r>
                <a:rPr lang="en-US" dirty="0"/>
                <a:t>Size of prev. chunk</a:t>
              </a:r>
            </a:p>
          </p:txBody>
        </p:sp>
        <p:sp>
          <p:nvSpPr>
            <p:cNvPr id="37" name="TextBox 36"/>
            <p:cNvSpPr txBox="1"/>
            <p:nvPr/>
          </p:nvSpPr>
          <p:spPr>
            <a:xfrm>
              <a:off x="3854563" y="2145268"/>
              <a:ext cx="1697901" cy="369332"/>
            </a:xfrm>
            <a:prstGeom prst="rect">
              <a:avLst/>
            </a:prstGeom>
            <a:noFill/>
          </p:spPr>
          <p:txBody>
            <a:bodyPr wrap="none" rtlCol="0">
              <a:spAutoFit/>
            </a:bodyPr>
            <a:lstStyle/>
            <a:p>
              <a:r>
                <a:rPr lang="en-US" dirty="0"/>
                <a:t>Size of chunk3</a:t>
              </a:r>
            </a:p>
          </p:txBody>
        </p:sp>
        <p:cxnSp>
          <p:nvCxnSpPr>
            <p:cNvPr id="38" name="Straight Connector 37"/>
            <p:cNvCxnSpPr/>
            <p:nvPr/>
          </p:nvCxnSpPr>
          <p:spPr>
            <a:xfrm>
              <a:off x="3370013" y="2819400"/>
              <a:ext cx="26670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p:nvCxnSpPr>
          <p:spPr>
            <a:xfrm>
              <a:off x="3370012" y="3124200"/>
              <a:ext cx="26670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40" name="TextBox 39"/>
            <p:cNvSpPr txBox="1"/>
            <p:nvPr/>
          </p:nvSpPr>
          <p:spPr>
            <a:xfrm>
              <a:off x="3918684" y="3352800"/>
              <a:ext cx="1569660" cy="369332"/>
            </a:xfrm>
            <a:prstGeom prst="rect">
              <a:avLst/>
            </a:prstGeom>
            <a:noFill/>
          </p:spPr>
          <p:txBody>
            <a:bodyPr wrap="none" rtlCol="0">
              <a:spAutoFit/>
            </a:bodyPr>
            <a:lstStyle/>
            <a:p>
              <a:r>
                <a:rPr lang="en-US" dirty="0"/>
                <a:t>Old user data</a:t>
              </a:r>
            </a:p>
          </p:txBody>
        </p:sp>
        <p:sp>
          <p:nvSpPr>
            <p:cNvPr id="41" name="TextBox 40"/>
            <p:cNvSpPr txBox="1"/>
            <p:nvPr/>
          </p:nvSpPr>
          <p:spPr>
            <a:xfrm>
              <a:off x="3803265" y="2505095"/>
              <a:ext cx="1800493" cy="369332"/>
            </a:xfrm>
            <a:prstGeom prst="rect">
              <a:avLst/>
            </a:prstGeom>
            <a:noFill/>
          </p:spPr>
          <p:txBody>
            <a:bodyPr wrap="none" rtlCol="0">
              <a:spAutoFit/>
            </a:bodyPr>
            <a:lstStyle/>
            <a:p>
              <a:r>
                <a:rPr lang="en-US" dirty="0"/>
                <a:t>Forward pointer</a:t>
              </a:r>
            </a:p>
          </p:txBody>
        </p:sp>
        <p:sp>
          <p:nvSpPr>
            <p:cNvPr id="42" name="TextBox 41"/>
            <p:cNvSpPr txBox="1"/>
            <p:nvPr/>
          </p:nvSpPr>
          <p:spPr>
            <a:xfrm>
              <a:off x="3719911" y="2771691"/>
              <a:ext cx="1967205" cy="369332"/>
            </a:xfrm>
            <a:prstGeom prst="rect">
              <a:avLst/>
            </a:prstGeom>
            <a:noFill/>
          </p:spPr>
          <p:txBody>
            <a:bodyPr wrap="none" rtlCol="0">
              <a:spAutoFit/>
            </a:bodyPr>
            <a:lstStyle/>
            <a:p>
              <a:r>
                <a:rPr lang="en-US" dirty="0"/>
                <a:t>Backward pointer</a:t>
              </a:r>
            </a:p>
          </p:txBody>
        </p:sp>
      </p:grpSp>
      <p:grpSp>
        <p:nvGrpSpPr>
          <p:cNvPr id="47" name="Group 46"/>
          <p:cNvGrpSpPr/>
          <p:nvPr/>
        </p:nvGrpSpPr>
        <p:grpSpPr>
          <a:xfrm>
            <a:off x="5942034" y="1760464"/>
            <a:ext cx="419525" cy="957644"/>
            <a:chOff x="2855511" y="1958777"/>
            <a:chExt cx="419525" cy="738848"/>
          </a:xfrm>
        </p:grpSpPr>
        <p:cxnSp>
          <p:nvCxnSpPr>
            <p:cNvPr id="48" name="Straight Connector 47"/>
            <p:cNvCxnSpPr/>
            <p:nvPr/>
          </p:nvCxnSpPr>
          <p:spPr>
            <a:xfrm>
              <a:off x="2855511" y="2697625"/>
              <a:ext cx="192489"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p:nvCxnSpPr>
          <p:spPr>
            <a:xfrm flipV="1">
              <a:off x="3048000" y="1969663"/>
              <a:ext cx="0" cy="727962"/>
            </a:xfrm>
            <a:prstGeom prst="line">
              <a:avLst/>
            </a:prstGeom>
          </p:spPr>
          <p:style>
            <a:lnRef idx="2">
              <a:schemeClr val="accent1"/>
            </a:lnRef>
            <a:fillRef idx="0">
              <a:schemeClr val="accent1"/>
            </a:fillRef>
            <a:effectRef idx="1">
              <a:schemeClr val="accent1"/>
            </a:effectRef>
            <a:fontRef idx="minor">
              <a:schemeClr val="tx1"/>
            </a:fontRef>
          </p:style>
        </p:cxnSp>
        <p:cxnSp>
          <p:nvCxnSpPr>
            <p:cNvPr id="50" name="Straight Connector 49"/>
            <p:cNvCxnSpPr/>
            <p:nvPr/>
          </p:nvCxnSpPr>
          <p:spPr>
            <a:xfrm>
              <a:off x="3048000" y="1958777"/>
              <a:ext cx="227036" cy="0"/>
            </a:xfrm>
            <a:prstGeom prst="line">
              <a:avLst/>
            </a:prstGeom>
            <a:ln>
              <a:tailEnd type="triangle"/>
            </a:ln>
          </p:spPr>
          <p:style>
            <a:lnRef idx="2">
              <a:schemeClr val="accent1"/>
            </a:lnRef>
            <a:fillRef idx="0">
              <a:schemeClr val="accent1"/>
            </a:fillRef>
            <a:effectRef idx="1">
              <a:schemeClr val="accent1"/>
            </a:effectRef>
            <a:fontRef idx="minor">
              <a:schemeClr val="tx1"/>
            </a:fontRef>
          </p:style>
        </p:cxnSp>
      </p:grpSp>
      <p:grpSp>
        <p:nvGrpSpPr>
          <p:cNvPr id="15" name="Group 14"/>
          <p:cNvGrpSpPr/>
          <p:nvPr/>
        </p:nvGrpSpPr>
        <p:grpSpPr>
          <a:xfrm>
            <a:off x="2590800" y="1916080"/>
            <a:ext cx="684236" cy="1022567"/>
            <a:chOff x="2590800" y="1916080"/>
            <a:chExt cx="684236" cy="1022567"/>
          </a:xfrm>
        </p:grpSpPr>
        <p:cxnSp>
          <p:nvCxnSpPr>
            <p:cNvPr id="10" name="Straight Connector 9"/>
            <p:cNvCxnSpPr>
              <a:stCxn id="20" idx="1"/>
            </p:cNvCxnSpPr>
            <p:nvPr/>
          </p:nvCxnSpPr>
          <p:spPr>
            <a:xfrm flipH="1" flipV="1">
              <a:off x="2590800" y="2935686"/>
              <a:ext cx="684236" cy="2961"/>
            </a:xfrm>
            <a:prstGeom prst="line">
              <a:avLst/>
            </a:prstGeom>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V="1">
              <a:off x="2590800" y="1916080"/>
              <a:ext cx="0" cy="1019606"/>
            </a:xfrm>
            <a:prstGeom prst="line">
              <a:avLst/>
            </a:prstGeom>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a:off x="2590800" y="1916080"/>
              <a:ext cx="684234"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grpSp>
        <p:nvGrpSpPr>
          <p:cNvPr id="76" name="Group 75"/>
          <p:cNvGrpSpPr/>
          <p:nvPr/>
        </p:nvGrpSpPr>
        <p:grpSpPr>
          <a:xfrm>
            <a:off x="2743200" y="1774574"/>
            <a:ext cx="531834" cy="889841"/>
            <a:chOff x="2590800" y="1916080"/>
            <a:chExt cx="684236" cy="1022567"/>
          </a:xfrm>
        </p:grpSpPr>
        <p:cxnSp>
          <p:nvCxnSpPr>
            <p:cNvPr id="77" name="Straight Connector 76"/>
            <p:cNvCxnSpPr/>
            <p:nvPr/>
          </p:nvCxnSpPr>
          <p:spPr>
            <a:xfrm flipH="1" flipV="1">
              <a:off x="2590800" y="2935686"/>
              <a:ext cx="684236" cy="2961"/>
            </a:xfrm>
            <a:prstGeom prst="line">
              <a:avLst/>
            </a:prstGeom>
          </p:spPr>
          <p:style>
            <a:lnRef idx="2">
              <a:schemeClr val="accent1"/>
            </a:lnRef>
            <a:fillRef idx="0">
              <a:schemeClr val="accent1"/>
            </a:fillRef>
            <a:effectRef idx="1">
              <a:schemeClr val="accent1"/>
            </a:effectRef>
            <a:fontRef idx="minor">
              <a:schemeClr val="tx1"/>
            </a:fontRef>
          </p:style>
        </p:cxnSp>
        <p:cxnSp>
          <p:nvCxnSpPr>
            <p:cNvPr id="78" name="Straight Connector 77"/>
            <p:cNvCxnSpPr/>
            <p:nvPr/>
          </p:nvCxnSpPr>
          <p:spPr>
            <a:xfrm flipV="1">
              <a:off x="2590800" y="1916080"/>
              <a:ext cx="0" cy="1019606"/>
            </a:xfrm>
            <a:prstGeom prst="line">
              <a:avLst/>
            </a:prstGeom>
          </p:spPr>
          <p:style>
            <a:lnRef idx="2">
              <a:schemeClr val="accent1"/>
            </a:lnRef>
            <a:fillRef idx="0">
              <a:schemeClr val="accent1"/>
            </a:fillRef>
            <a:effectRef idx="1">
              <a:schemeClr val="accent1"/>
            </a:effectRef>
            <a:fontRef idx="minor">
              <a:schemeClr val="tx1"/>
            </a:fontRef>
          </p:style>
        </p:cxnSp>
        <p:cxnSp>
          <p:nvCxnSpPr>
            <p:cNvPr id="79" name="Straight Arrow Connector 78"/>
            <p:cNvCxnSpPr/>
            <p:nvPr/>
          </p:nvCxnSpPr>
          <p:spPr>
            <a:xfrm>
              <a:off x="2590800" y="1916080"/>
              <a:ext cx="684234"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350198013"/>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Double free</a:t>
            </a:r>
          </a:p>
        </p:txBody>
      </p:sp>
      <p:sp>
        <p:nvSpPr>
          <p:cNvPr id="3" name="Content Placeholder 2"/>
          <p:cNvSpPr>
            <a:spLocks noGrp="1"/>
          </p:cNvSpPr>
          <p:nvPr>
            <p:ph sz="quarter" idx="13"/>
          </p:nvPr>
        </p:nvSpPr>
        <p:spPr>
          <a:xfrm>
            <a:off x="457200" y="2665918"/>
            <a:ext cx="3924300" cy="707886"/>
          </a:xfrm>
        </p:spPr>
        <p:txBody>
          <a:bodyPr/>
          <a:lstStyle/>
          <a:p>
            <a:r>
              <a:rPr lang="en-US" dirty="0"/>
              <a:t>Unlink: chunk stays linked because it points to itself</a:t>
            </a:r>
          </a:p>
        </p:txBody>
      </p:sp>
      <p:grpSp>
        <p:nvGrpSpPr>
          <p:cNvPr id="6" name="Group 5"/>
          <p:cNvGrpSpPr/>
          <p:nvPr/>
        </p:nvGrpSpPr>
        <p:grpSpPr>
          <a:xfrm>
            <a:off x="5592138" y="1916080"/>
            <a:ext cx="2667002" cy="2712051"/>
            <a:chOff x="3370012" y="1396915"/>
            <a:chExt cx="2667002" cy="2712051"/>
          </a:xfrm>
        </p:grpSpPr>
        <p:sp>
          <p:nvSpPr>
            <p:cNvPr id="7" name="Rectangle 6"/>
            <p:cNvSpPr/>
            <p:nvPr/>
          </p:nvSpPr>
          <p:spPr>
            <a:xfrm>
              <a:off x="3370014" y="1752600"/>
              <a:ext cx="2667000" cy="2356366"/>
            </a:xfrm>
            <a:prstGeom prst="rect">
              <a:avLst/>
            </a:prstGeom>
            <a:gradFill>
              <a:gsLst>
                <a:gs pos="0">
                  <a:schemeClr val="accent2">
                    <a:lumMod val="60000"/>
                    <a:lumOff val="40000"/>
                  </a:schemeClr>
                </a:gs>
                <a:gs pos="100000">
                  <a:schemeClr val="accent2">
                    <a:lumMod val="20000"/>
                    <a:lumOff val="80000"/>
                  </a:schemeClr>
                </a:gs>
              </a:gsLst>
            </a:gradFill>
            <a:ln>
              <a:noFill/>
              <a:miter lim="800000"/>
            </a:ln>
            <a:effectLst>
              <a:innerShdw blurRad="63500" dist="50800" dir="2700000">
                <a:prstClr val="black">
                  <a:alpha val="50000"/>
                </a:prstClr>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8" name="Straight Connector 7"/>
            <p:cNvCxnSpPr/>
            <p:nvPr/>
          </p:nvCxnSpPr>
          <p:spPr>
            <a:xfrm>
              <a:off x="3370014" y="2133600"/>
              <a:ext cx="26670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3370014" y="2514600"/>
              <a:ext cx="26670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4213636" y="1396915"/>
              <a:ext cx="979755" cy="369332"/>
            </a:xfrm>
            <a:prstGeom prst="rect">
              <a:avLst/>
            </a:prstGeom>
            <a:noFill/>
          </p:spPr>
          <p:txBody>
            <a:bodyPr wrap="none" rtlCol="0">
              <a:spAutoFit/>
            </a:bodyPr>
            <a:lstStyle/>
            <a:p>
              <a:r>
                <a:rPr lang="en-US" dirty="0"/>
                <a:t>Chunk2</a:t>
              </a:r>
            </a:p>
          </p:txBody>
        </p:sp>
        <p:sp>
          <p:nvSpPr>
            <p:cNvPr id="11" name="TextBox 10"/>
            <p:cNvSpPr txBox="1"/>
            <p:nvPr/>
          </p:nvSpPr>
          <p:spPr>
            <a:xfrm>
              <a:off x="3638703" y="1766247"/>
              <a:ext cx="2129622" cy="369332"/>
            </a:xfrm>
            <a:prstGeom prst="rect">
              <a:avLst/>
            </a:prstGeom>
            <a:noFill/>
          </p:spPr>
          <p:txBody>
            <a:bodyPr wrap="none" rtlCol="0">
              <a:spAutoFit/>
            </a:bodyPr>
            <a:lstStyle/>
            <a:p>
              <a:r>
                <a:rPr lang="en-US" dirty="0"/>
                <a:t>Size of prev. chunk</a:t>
              </a:r>
            </a:p>
          </p:txBody>
        </p:sp>
        <p:sp>
          <p:nvSpPr>
            <p:cNvPr id="12" name="TextBox 11"/>
            <p:cNvSpPr txBox="1"/>
            <p:nvPr/>
          </p:nvSpPr>
          <p:spPr>
            <a:xfrm>
              <a:off x="3854563" y="2145268"/>
              <a:ext cx="1697901" cy="369332"/>
            </a:xfrm>
            <a:prstGeom prst="rect">
              <a:avLst/>
            </a:prstGeom>
            <a:noFill/>
          </p:spPr>
          <p:txBody>
            <a:bodyPr wrap="none" rtlCol="0">
              <a:spAutoFit/>
            </a:bodyPr>
            <a:lstStyle/>
            <a:p>
              <a:r>
                <a:rPr lang="en-US" dirty="0"/>
                <a:t>Size of chunk2</a:t>
              </a:r>
            </a:p>
          </p:txBody>
        </p:sp>
        <p:cxnSp>
          <p:nvCxnSpPr>
            <p:cNvPr id="13" name="Straight Connector 12"/>
            <p:cNvCxnSpPr/>
            <p:nvPr/>
          </p:nvCxnSpPr>
          <p:spPr>
            <a:xfrm>
              <a:off x="3370013" y="2819400"/>
              <a:ext cx="26670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3370012" y="3124200"/>
              <a:ext cx="26670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3918684" y="3352800"/>
              <a:ext cx="1569660" cy="369332"/>
            </a:xfrm>
            <a:prstGeom prst="rect">
              <a:avLst/>
            </a:prstGeom>
            <a:noFill/>
          </p:spPr>
          <p:txBody>
            <a:bodyPr wrap="none" rtlCol="0">
              <a:spAutoFit/>
            </a:bodyPr>
            <a:lstStyle/>
            <a:p>
              <a:r>
                <a:rPr lang="en-US" dirty="0"/>
                <a:t>Old user data</a:t>
              </a:r>
            </a:p>
          </p:txBody>
        </p:sp>
        <p:sp>
          <p:nvSpPr>
            <p:cNvPr id="16" name="TextBox 15"/>
            <p:cNvSpPr txBox="1"/>
            <p:nvPr/>
          </p:nvSpPr>
          <p:spPr>
            <a:xfrm>
              <a:off x="3803265" y="2505095"/>
              <a:ext cx="1800493" cy="369332"/>
            </a:xfrm>
            <a:prstGeom prst="rect">
              <a:avLst/>
            </a:prstGeom>
            <a:noFill/>
          </p:spPr>
          <p:txBody>
            <a:bodyPr wrap="none" rtlCol="0">
              <a:spAutoFit/>
            </a:bodyPr>
            <a:lstStyle/>
            <a:p>
              <a:r>
                <a:rPr lang="en-US" dirty="0"/>
                <a:t>Forward pointer</a:t>
              </a:r>
            </a:p>
          </p:txBody>
        </p:sp>
        <p:sp>
          <p:nvSpPr>
            <p:cNvPr id="17" name="TextBox 16"/>
            <p:cNvSpPr txBox="1"/>
            <p:nvPr/>
          </p:nvSpPr>
          <p:spPr>
            <a:xfrm>
              <a:off x="3719911" y="2771691"/>
              <a:ext cx="1967205" cy="369332"/>
            </a:xfrm>
            <a:prstGeom prst="rect">
              <a:avLst/>
            </a:prstGeom>
            <a:noFill/>
          </p:spPr>
          <p:txBody>
            <a:bodyPr wrap="none" rtlCol="0">
              <a:spAutoFit/>
            </a:bodyPr>
            <a:lstStyle/>
            <a:p>
              <a:r>
                <a:rPr lang="en-US" dirty="0"/>
                <a:t>Backward pointer</a:t>
              </a:r>
            </a:p>
          </p:txBody>
        </p:sp>
      </p:grpSp>
      <p:grpSp>
        <p:nvGrpSpPr>
          <p:cNvPr id="22" name="Group 21"/>
          <p:cNvGrpSpPr/>
          <p:nvPr/>
        </p:nvGrpSpPr>
        <p:grpSpPr>
          <a:xfrm>
            <a:off x="5060304" y="2285875"/>
            <a:ext cx="531834" cy="889841"/>
            <a:chOff x="2590800" y="1916080"/>
            <a:chExt cx="684236" cy="1022567"/>
          </a:xfrm>
        </p:grpSpPr>
        <p:cxnSp>
          <p:nvCxnSpPr>
            <p:cNvPr id="23" name="Straight Connector 22"/>
            <p:cNvCxnSpPr/>
            <p:nvPr/>
          </p:nvCxnSpPr>
          <p:spPr>
            <a:xfrm flipH="1" flipV="1">
              <a:off x="2590800" y="2935686"/>
              <a:ext cx="684236" cy="2961"/>
            </a:xfrm>
            <a:prstGeom prst="line">
              <a:avLst/>
            </a:prstGeom>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flipV="1">
              <a:off x="2590800" y="1916080"/>
              <a:ext cx="0" cy="1019606"/>
            </a:xfrm>
            <a:prstGeom prst="line">
              <a:avLst/>
            </a:prstGeom>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a:off x="2590800" y="1916080"/>
              <a:ext cx="684234"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grpSp>
        <p:nvGrpSpPr>
          <p:cNvPr id="26" name="Group 25"/>
          <p:cNvGrpSpPr/>
          <p:nvPr/>
        </p:nvGrpSpPr>
        <p:grpSpPr>
          <a:xfrm>
            <a:off x="4800600" y="2438275"/>
            <a:ext cx="791540" cy="1037247"/>
            <a:chOff x="2590800" y="1916080"/>
            <a:chExt cx="684236" cy="1022567"/>
          </a:xfrm>
        </p:grpSpPr>
        <p:cxnSp>
          <p:nvCxnSpPr>
            <p:cNvPr id="27" name="Straight Connector 26"/>
            <p:cNvCxnSpPr/>
            <p:nvPr/>
          </p:nvCxnSpPr>
          <p:spPr>
            <a:xfrm flipH="1" flipV="1">
              <a:off x="2590800" y="2935686"/>
              <a:ext cx="684236" cy="2961"/>
            </a:xfrm>
            <a:prstGeom prst="line">
              <a:avLst/>
            </a:prstGeom>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flipV="1">
              <a:off x="2590800" y="1916080"/>
              <a:ext cx="0" cy="1019606"/>
            </a:xfrm>
            <a:prstGeom prst="line">
              <a:avLst/>
            </a:prstGeom>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a:off x="2590800" y="1916080"/>
              <a:ext cx="684234"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285461026"/>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Double free</a:t>
            </a:r>
          </a:p>
        </p:txBody>
      </p:sp>
      <p:sp>
        <p:nvSpPr>
          <p:cNvPr id="3" name="Content Placeholder 2"/>
          <p:cNvSpPr>
            <a:spLocks noGrp="1"/>
          </p:cNvSpPr>
          <p:nvPr>
            <p:ph sz="quarter" idx="13"/>
          </p:nvPr>
        </p:nvSpPr>
        <p:spPr>
          <a:xfrm>
            <a:off x="457200" y="2665918"/>
            <a:ext cx="3924300" cy="1015663"/>
          </a:xfrm>
        </p:spPr>
        <p:txBody>
          <a:bodyPr/>
          <a:lstStyle/>
          <a:p>
            <a:r>
              <a:rPr lang="en-US" dirty="0"/>
              <a:t>If unlinked to reallocate: attackers can now write to the user data part</a:t>
            </a:r>
          </a:p>
        </p:txBody>
      </p:sp>
      <p:grpSp>
        <p:nvGrpSpPr>
          <p:cNvPr id="6" name="Group 5"/>
          <p:cNvGrpSpPr/>
          <p:nvPr/>
        </p:nvGrpSpPr>
        <p:grpSpPr>
          <a:xfrm>
            <a:off x="5592138" y="1916080"/>
            <a:ext cx="2667002" cy="2712051"/>
            <a:chOff x="3370012" y="1396915"/>
            <a:chExt cx="2667002" cy="2712051"/>
          </a:xfrm>
        </p:grpSpPr>
        <p:sp>
          <p:nvSpPr>
            <p:cNvPr id="7" name="Rectangle 6"/>
            <p:cNvSpPr/>
            <p:nvPr/>
          </p:nvSpPr>
          <p:spPr>
            <a:xfrm>
              <a:off x="3370014" y="1752600"/>
              <a:ext cx="2667000" cy="2356366"/>
            </a:xfrm>
            <a:prstGeom prst="rect">
              <a:avLst/>
            </a:prstGeom>
            <a:gradFill>
              <a:gsLst>
                <a:gs pos="0">
                  <a:schemeClr val="accent2">
                    <a:lumMod val="60000"/>
                    <a:lumOff val="40000"/>
                  </a:schemeClr>
                </a:gs>
                <a:gs pos="100000">
                  <a:schemeClr val="accent2">
                    <a:lumMod val="20000"/>
                    <a:lumOff val="80000"/>
                  </a:schemeClr>
                </a:gs>
              </a:gsLst>
            </a:gradFill>
            <a:ln>
              <a:noFill/>
              <a:miter lim="800000"/>
            </a:ln>
            <a:effectLst>
              <a:innerShdw blurRad="63500" dist="50800" dir="2700000">
                <a:prstClr val="black">
                  <a:alpha val="50000"/>
                </a:prstClr>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8" name="Straight Connector 7"/>
            <p:cNvCxnSpPr/>
            <p:nvPr/>
          </p:nvCxnSpPr>
          <p:spPr>
            <a:xfrm>
              <a:off x="3370014" y="2133600"/>
              <a:ext cx="26670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3370014" y="2514600"/>
              <a:ext cx="26670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4213636" y="1396915"/>
              <a:ext cx="979755" cy="369332"/>
            </a:xfrm>
            <a:prstGeom prst="rect">
              <a:avLst/>
            </a:prstGeom>
            <a:noFill/>
          </p:spPr>
          <p:txBody>
            <a:bodyPr wrap="none" rtlCol="0">
              <a:spAutoFit/>
            </a:bodyPr>
            <a:lstStyle/>
            <a:p>
              <a:r>
                <a:rPr lang="en-US" dirty="0"/>
                <a:t>Chunk2</a:t>
              </a:r>
            </a:p>
          </p:txBody>
        </p:sp>
        <p:sp>
          <p:nvSpPr>
            <p:cNvPr id="11" name="TextBox 10"/>
            <p:cNvSpPr txBox="1"/>
            <p:nvPr/>
          </p:nvSpPr>
          <p:spPr>
            <a:xfrm>
              <a:off x="3638703" y="1766247"/>
              <a:ext cx="2129622" cy="369332"/>
            </a:xfrm>
            <a:prstGeom prst="rect">
              <a:avLst/>
            </a:prstGeom>
            <a:noFill/>
          </p:spPr>
          <p:txBody>
            <a:bodyPr wrap="none" rtlCol="0">
              <a:spAutoFit/>
            </a:bodyPr>
            <a:lstStyle/>
            <a:p>
              <a:r>
                <a:rPr lang="en-US" dirty="0"/>
                <a:t>Size of prev. chunk</a:t>
              </a:r>
            </a:p>
          </p:txBody>
        </p:sp>
        <p:sp>
          <p:nvSpPr>
            <p:cNvPr id="12" name="TextBox 11"/>
            <p:cNvSpPr txBox="1"/>
            <p:nvPr/>
          </p:nvSpPr>
          <p:spPr>
            <a:xfrm>
              <a:off x="3854563" y="2145268"/>
              <a:ext cx="1697901" cy="369332"/>
            </a:xfrm>
            <a:prstGeom prst="rect">
              <a:avLst/>
            </a:prstGeom>
            <a:noFill/>
          </p:spPr>
          <p:txBody>
            <a:bodyPr wrap="none" rtlCol="0">
              <a:spAutoFit/>
            </a:bodyPr>
            <a:lstStyle/>
            <a:p>
              <a:r>
                <a:rPr lang="en-US" dirty="0"/>
                <a:t>Size of chunk2</a:t>
              </a:r>
            </a:p>
          </p:txBody>
        </p:sp>
        <p:cxnSp>
          <p:nvCxnSpPr>
            <p:cNvPr id="13" name="Straight Connector 12"/>
            <p:cNvCxnSpPr/>
            <p:nvPr/>
          </p:nvCxnSpPr>
          <p:spPr>
            <a:xfrm>
              <a:off x="3370013" y="2819400"/>
              <a:ext cx="26670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3370012" y="3124200"/>
              <a:ext cx="26670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3918684" y="3352800"/>
              <a:ext cx="1569660" cy="369332"/>
            </a:xfrm>
            <a:prstGeom prst="rect">
              <a:avLst/>
            </a:prstGeom>
            <a:noFill/>
          </p:spPr>
          <p:txBody>
            <a:bodyPr wrap="none" rtlCol="0">
              <a:spAutoFit/>
            </a:bodyPr>
            <a:lstStyle/>
            <a:p>
              <a:r>
                <a:rPr lang="en-US" dirty="0"/>
                <a:t>Old user data</a:t>
              </a:r>
            </a:p>
          </p:txBody>
        </p:sp>
        <p:sp>
          <p:nvSpPr>
            <p:cNvPr id="16" name="TextBox 15"/>
            <p:cNvSpPr txBox="1"/>
            <p:nvPr/>
          </p:nvSpPr>
          <p:spPr>
            <a:xfrm>
              <a:off x="3803265" y="2505095"/>
              <a:ext cx="1800493" cy="369332"/>
            </a:xfrm>
            <a:prstGeom prst="rect">
              <a:avLst/>
            </a:prstGeom>
            <a:noFill/>
          </p:spPr>
          <p:txBody>
            <a:bodyPr wrap="none" rtlCol="0">
              <a:spAutoFit/>
            </a:bodyPr>
            <a:lstStyle/>
            <a:p>
              <a:r>
                <a:rPr lang="en-US" dirty="0"/>
                <a:t>Forward pointer</a:t>
              </a:r>
            </a:p>
          </p:txBody>
        </p:sp>
        <p:sp>
          <p:nvSpPr>
            <p:cNvPr id="17" name="TextBox 16"/>
            <p:cNvSpPr txBox="1"/>
            <p:nvPr/>
          </p:nvSpPr>
          <p:spPr>
            <a:xfrm>
              <a:off x="3719911" y="2771691"/>
              <a:ext cx="1967205" cy="369332"/>
            </a:xfrm>
            <a:prstGeom prst="rect">
              <a:avLst/>
            </a:prstGeom>
            <a:noFill/>
          </p:spPr>
          <p:txBody>
            <a:bodyPr wrap="none" rtlCol="0">
              <a:spAutoFit/>
            </a:bodyPr>
            <a:lstStyle/>
            <a:p>
              <a:r>
                <a:rPr lang="en-US" dirty="0"/>
                <a:t>Backward pointer</a:t>
              </a:r>
            </a:p>
          </p:txBody>
        </p:sp>
      </p:grpSp>
      <p:grpSp>
        <p:nvGrpSpPr>
          <p:cNvPr id="22" name="Group 21"/>
          <p:cNvGrpSpPr/>
          <p:nvPr/>
        </p:nvGrpSpPr>
        <p:grpSpPr>
          <a:xfrm>
            <a:off x="5060304" y="2285875"/>
            <a:ext cx="531834" cy="889841"/>
            <a:chOff x="2590800" y="1916080"/>
            <a:chExt cx="684236" cy="1022567"/>
          </a:xfrm>
        </p:grpSpPr>
        <p:cxnSp>
          <p:nvCxnSpPr>
            <p:cNvPr id="23" name="Straight Connector 22"/>
            <p:cNvCxnSpPr/>
            <p:nvPr/>
          </p:nvCxnSpPr>
          <p:spPr>
            <a:xfrm flipH="1" flipV="1">
              <a:off x="2590800" y="2935686"/>
              <a:ext cx="684236" cy="2961"/>
            </a:xfrm>
            <a:prstGeom prst="line">
              <a:avLst/>
            </a:prstGeom>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flipV="1">
              <a:off x="2590800" y="1916080"/>
              <a:ext cx="0" cy="1019606"/>
            </a:xfrm>
            <a:prstGeom prst="line">
              <a:avLst/>
            </a:prstGeom>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a:off x="2590800" y="1916080"/>
              <a:ext cx="684234"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grpSp>
        <p:nvGrpSpPr>
          <p:cNvPr id="26" name="Group 25"/>
          <p:cNvGrpSpPr/>
          <p:nvPr/>
        </p:nvGrpSpPr>
        <p:grpSpPr>
          <a:xfrm>
            <a:off x="4800600" y="2438275"/>
            <a:ext cx="791540" cy="1037247"/>
            <a:chOff x="2590800" y="1916080"/>
            <a:chExt cx="684236" cy="1022567"/>
          </a:xfrm>
        </p:grpSpPr>
        <p:cxnSp>
          <p:nvCxnSpPr>
            <p:cNvPr id="27" name="Straight Connector 26"/>
            <p:cNvCxnSpPr/>
            <p:nvPr/>
          </p:nvCxnSpPr>
          <p:spPr>
            <a:xfrm flipH="1" flipV="1">
              <a:off x="2590800" y="2935686"/>
              <a:ext cx="684236" cy="2961"/>
            </a:xfrm>
            <a:prstGeom prst="line">
              <a:avLst/>
            </a:prstGeom>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flipV="1">
              <a:off x="2590800" y="1916080"/>
              <a:ext cx="0" cy="1019606"/>
            </a:xfrm>
            <a:prstGeom prst="line">
              <a:avLst/>
            </a:prstGeom>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a:off x="2590800" y="1916080"/>
              <a:ext cx="684234"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sp>
        <p:nvSpPr>
          <p:cNvPr id="4" name="Rectangle 3"/>
          <p:cNvSpPr/>
          <p:nvPr/>
        </p:nvSpPr>
        <p:spPr>
          <a:xfrm>
            <a:off x="5592140" y="3024260"/>
            <a:ext cx="2666998" cy="1603871"/>
          </a:xfrm>
          <a:prstGeom prst="rect">
            <a:avLst/>
          </a:prstGeom>
          <a:gradFill>
            <a:gsLst>
              <a:gs pos="0">
                <a:schemeClr val="accent1">
                  <a:tint val="100000"/>
                  <a:shade val="100000"/>
                  <a:satMod val="130000"/>
                  <a:alpha val="50000"/>
                </a:schemeClr>
              </a:gs>
              <a:gs pos="100000">
                <a:srgbClr val="FF0000">
                  <a:alpha val="50000"/>
                </a:srgb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583404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a:xfrm>
            <a:off x="457200" y="919490"/>
            <a:ext cx="8229600" cy="523220"/>
          </a:xfrm>
        </p:spPr>
        <p:txBody>
          <a:bodyPr/>
          <a:lstStyle/>
          <a:p>
            <a:r>
              <a:rPr lang="en-US" dirty="0"/>
              <a:t>C and C++</a:t>
            </a:r>
            <a:endParaRPr lang="en-US" b="1" dirty="0"/>
          </a:p>
        </p:txBody>
      </p:sp>
      <p:sp>
        <p:nvSpPr>
          <p:cNvPr id="33795" name="Rectangle 3"/>
          <p:cNvSpPr>
            <a:spLocks noGrp="1" noChangeArrowheads="1"/>
          </p:cNvSpPr>
          <p:nvPr>
            <p:ph type="body" idx="1"/>
          </p:nvPr>
        </p:nvSpPr>
        <p:spPr/>
        <p:txBody>
          <a:bodyPr/>
          <a:lstStyle/>
          <a:p>
            <a:r>
              <a:rPr lang="en-US" dirty="0"/>
              <a:t>C and C++</a:t>
            </a:r>
          </a:p>
          <a:p>
            <a:pPr lvl="1"/>
            <a:r>
              <a:rPr lang="en-US" dirty="0"/>
              <a:t>Popular programming languages.</a:t>
            </a:r>
          </a:p>
          <a:p>
            <a:pPr lvl="1"/>
            <a:r>
              <a:rPr lang="en-US" dirty="0"/>
              <a:t>The vast majority of vulnerabilities in compiled languages that have been reported to the CERT/CC have occurred in programs written in one of these two languages.</a:t>
            </a:r>
          </a:p>
          <a:p>
            <a:pPr marL="0" indent="0"/>
            <a:endParaRPr lang="en-US" dirty="0"/>
          </a:p>
        </p:txBody>
      </p:sp>
    </p:spTree>
    <p:extLst>
      <p:ext uri="{BB962C8B-B14F-4D97-AF65-F5344CB8AC3E}">
        <p14:creationId xmlns:p14="http://schemas.microsoft.com/office/powerpoint/2010/main" val="2058020984"/>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57200" y="919490"/>
            <a:ext cx="8229600" cy="523220"/>
          </a:xfrm>
        </p:spPr>
        <p:txBody>
          <a:bodyPr/>
          <a:lstStyle/>
          <a:p>
            <a:r>
              <a:rPr lang="en-US" dirty="0"/>
              <a:t>Double free</a:t>
            </a:r>
          </a:p>
        </p:txBody>
      </p:sp>
      <p:sp>
        <p:nvSpPr>
          <p:cNvPr id="7" name="Content Placeholder 6"/>
          <p:cNvSpPr>
            <a:spLocks noGrp="1"/>
          </p:cNvSpPr>
          <p:nvPr>
            <p:ph idx="1"/>
          </p:nvPr>
        </p:nvSpPr>
        <p:spPr/>
        <p:txBody>
          <a:bodyPr/>
          <a:lstStyle/>
          <a:p>
            <a:r>
              <a:rPr lang="en-US" dirty="0"/>
              <a:t>It is still linked in the list too,  so it can be unlinked again</a:t>
            </a:r>
          </a:p>
        </p:txBody>
      </p:sp>
      <p:grpSp>
        <p:nvGrpSpPr>
          <p:cNvPr id="8" name="Group 7"/>
          <p:cNvGrpSpPr/>
          <p:nvPr/>
        </p:nvGrpSpPr>
        <p:grpSpPr>
          <a:xfrm>
            <a:off x="1600200" y="2304162"/>
            <a:ext cx="2667002" cy="2712051"/>
            <a:chOff x="3370012" y="1396915"/>
            <a:chExt cx="2667002" cy="2712051"/>
          </a:xfrm>
        </p:grpSpPr>
        <p:sp>
          <p:nvSpPr>
            <p:cNvPr id="9" name="Rectangle 8"/>
            <p:cNvSpPr/>
            <p:nvPr/>
          </p:nvSpPr>
          <p:spPr>
            <a:xfrm>
              <a:off x="3370014" y="1752600"/>
              <a:ext cx="2667000" cy="2356366"/>
            </a:xfrm>
            <a:prstGeom prst="rect">
              <a:avLst/>
            </a:prstGeom>
            <a:gradFill>
              <a:gsLst>
                <a:gs pos="0">
                  <a:schemeClr val="accent2">
                    <a:lumMod val="60000"/>
                    <a:lumOff val="40000"/>
                  </a:schemeClr>
                </a:gs>
                <a:gs pos="100000">
                  <a:schemeClr val="accent2">
                    <a:lumMod val="20000"/>
                    <a:lumOff val="80000"/>
                  </a:schemeClr>
                </a:gs>
              </a:gsLst>
            </a:gradFill>
            <a:ln>
              <a:noFill/>
              <a:miter lim="800000"/>
            </a:ln>
            <a:effectLst>
              <a:innerShdw blurRad="63500" dist="50800" dir="2700000">
                <a:prstClr val="black">
                  <a:alpha val="50000"/>
                </a:prstClr>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10" name="Straight Connector 9"/>
            <p:cNvCxnSpPr/>
            <p:nvPr/>
          </p:nvCxnSpPr>
          <p:spPr>
            <a:xfrm>
              <a:off x="3370014" y="2133600"/>
              <a:ext cx="26670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3370014" y="2514600"/>
              <a:ext cx="26670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4213636" y="1396915"/>
              <a:ext cx="979755" cy="369332"/>
            </a:xfrm>
            <a:prstGeom prst="rect">
              <a:avLst/>
            </a:prstGeom>
            <a:noFill/>
          </p:spPr>
          <p:txBody>
            <a:bodyPr wrap="none" rtlCol="0">
              <a:spAutoFit/>
            </a:bodyPr>
            <a:lstStyle/>
            <a:p>
              <a:r>
                <a:rPr lang="en-US" dirty="0"/>
                <a:t>Chunk2</a:t>
              </a:r>
            </a:p>
          </p:txBody>
        </p:sp>
        <p:sp>
          <p:nvSpPr>
            <p:cNvPr id="13" name="TextBox 12"/>
            <p:cNvSpPr txBox="1"/>
            <p:nvPr/>
          </p:nvSpPr>
          <p:spPr>
            <a:xfrm>
              <a:off x="3638703" y="1766247"/>
              <a:ext cx="2129622" cy="369332"/>
            </a:xfrm>
            <a:prstGeom prst="rect">
              <a:avLst/>
            </a:prstGeom>
            <a:noFill/>
          </p:spPr>
          <p:txBody>
            <a:bodyPr wrap="none" rtlCol="0">
              <a:spAutoFit/>
            </a:bodyPr>
            <a:lstStyle/>
            <a:p>
              <a:r>
                <a:rPr lang="en-US" dirty="0"/>
                <a:t>Size of prev. chunk</a:t>
              </a:r>
            </a:p>
          </p:txBody>
        </p:sp>
        <p:sp>
          <p:nvSpPr>
            <p:cNvPr id="14" name="TextBox 13"/>
            <p:cNvSpPr txBox="1"/>
            <p:nvPr/>
          </p:nvSpPr>
          <p:spPr>
            <a:xfrm>
              <a:off x="3854563" y="2145268"/>
              <a:ext cx="1697901" cy="369332"/>
            </a:xfrm>
            <a:prstGeom prst="rect">
              <a:avLst/>
            </a:prstGeom>
            <a:noFill/>
          </p:spPr>
          <p:txBody>
            <a:bodyPr wrap="none" rtlCol="0">
              <a:spAutoFit/>
            </a:bodyPr>
            <a:lstStyle/>
            <a:p>
              <a:r>
                <a:rPr lang="en-US" dirty="0"/>
                <a:t>Size of chunk2</a:t>
              </a:r>
            </a:p>
          </p:txBody>
        </p:sp>
        <p:cxnSp>
          <p:nvCxnSpPr>
            <p:cNvPr id="15" name="Straight Connector 14"/>
            <p:cNvCxnSpPr/>
            <p:nvPr/>
          </p:nvCxnSpPr>
          <p:spPr>
            <a:xfrm>
              <a:off x="3370013" y="2819400"/>
              <a:ext cx="26670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3370012" y="3124200"/>
              <a:ext cx="26670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3918684" y="3352800"/>
              <a:ext cx="1569660" cy="369332"/>
            </a:xfrm>
            <a:prstGeom prst="rect">
              <a:avLst/>
            </a:prstGeom>
            <a:noFill/>
          </p:spPr>
          <p:txBody>
            <a:bodyPr wrap="none" rtlCol="0">
              <a:spAutoFit/>
            </a:bodyPr>
            <a:lstStyle/>
            <a:p>
              <a:r>
                <a:rPr lang="en-US" dirty="0"/>
                <a:t>Old user data</a:t>
              </a:r>
            </a:p>
          </p:txBody>
        </p:sp>
        <p:sp>
          <p:nvSpPr>
            <p:cNvPr id="18" name="TextBox 17"/>
            <p:cNvSpPr txBox="1"/>
            <p:nvPr/>
          </p:nvSpPr>
          <p:spPr>
            <a:xfrm>
              <a:off x="3803265" y="2505095"/>
              <a:ext cx="1800493" cy="369332"/>
            </a:xfrm>
            <a:prstGeom prst="rect">
              <a:avLst/>
            </a:prstGeom>
            <a:noFill/>
          </p:spPr>
          <p:txBody>
            <a:bodyPr wrap="none" rtlCol="0">
              <a:spAutoFit/>
            </a:bodyPr>
            <a:lstStyle/>
            <a:p>
              <a:r>
                <a:rPr lang="en-US" dirty="0"/>
                <a:t>Forward pointer</a:t>
              </a:r>
            </a:p>
          </p:txBody>
        </p:sp>
        <p:sp>
          <p:nvSpPr>
            <p:cNvPr id="19" name="TextBox 18"/>
            <p:cNvSpPr txBox="1"/>
            <p:nvPr/>
          </p:nvSpPr>
          <p:spPr>
            <a:xfrm>
              <a:off x="3719911" y="2771691"/>
              <a:ext cx="1967205" cy="369332"/>
            </a:xfrm>
            <a:prstGeom prst="rect">
              <a:avLst/>
            </a:prstGeom>
            <a:noFill/>
          </p:spPr>
          <p:txBody>
            <a:bodyPr wrap="none" rtlCol="0">
              <a:spAutoFit/>
            </a:bodyPr>
            <a:lstStyle/>
            <a:p>
              <a:r>
                <a:rPr lang="en-US" dirty="0"/>
                <a:t>Backward pointer</a:t>
              </a:r>
            </a:p>
          </p:txBody>
        </p:sp>
      </p:grpSp>
      <p:grpSp>
        <p:nvGrpSpPr>
          <p:cNvPr id="24" name="Group 23"/>
          <p:cNvGrpSpPr/>
          <p:nvPr/>
        </p:nvGrpSpPr>
        <p:grpSpPr>
          <a:xfrm flipV="1">
            <a:off x="808658" y="3846594"/>
            <a:ext cx="791540" cy="782785"/>
            <a:chOff x="2590800" y="1916080"/>
            <a:chExt cx="684236" cy="1022567"/>
          </a:xfrm>
        </p:grpSpPr>
        <p:cxnSp>
          <p:nvCxnSpPr>
            <p:cNvPr id="25" name="Straight Connector 24"/>
            <p:cNvCxnSpPr/>
            <p:nvPr/>
          </p:nvCxnSpPr>
          <p:spPr>
            <a:xfrm flipH="1" flipV="1">
              <a:off x="2590800" y="2935686"/>
              <a:ext cx="684236" cy="2961"/>
            </a:xfrm>
            <a:prstGeom prst="line">
              <a:avLst/>
            </a:prstGeom>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flipV="1">
              <a:off x="2590800" y="1916080"/>
              <a:ext cx="0" cy="1019606"/>
            </a:xfrm>
            <a:prstGeom prst="line">
              <a:avLst/>
            </a:prstGeom>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p:nvPr/>
          </p:nvCxnSpPr>
          <p:spPr>
            <a:xfrm>
              <a:off x="2590800" y="1916080"/>
              <a:ext cx="684234"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sp>
        <p:nvSpPr>
          <p:cNvPr id="28" name="Rectangle 27"/>
          <p:cNvSpPr/>
          <p:nvPr/>
        </p:nvSpPr>
        <p:spPr>
          <a:xfrm>
            <a:off x="1600202" y="3412342"/>
            <a:ext cx="2666998" cy="1603871"/>
          </a:xfrm>
          <a:prstGeom prst="rect">
            <a:avLst/>
          </a:prstGeom>
          <a:gradFill>
            <a:gsLst>
              <a:gs pos="0">
                <a:schemeClr val="accent1">
                  <a:tint val="100000"/>
                  <a:shade val="100000"/>
                  <a:satMod val="130000"/>
                  <a:alpha val="50000"/>
                </a:schemeClr>
              </a:gs>
              <a:gs pos="100000">
                <a:srgbClr val="FF0000">
                  <a:alpha val="50000"/>
                </a:srgb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ectangle 28"/>
          <p:cNvSpPr/>
          <p:nvPr/>
        </p:nvSpPr>
        <p:spPr>
          <a:xfrm>
            <a:off x="5334000" y="3052515"/>
            <a:ext cx="1981200" cy="544493"/>
          </a:xfrm>
          <a:prstGeom prst="rect">
            <a:avLst/>
          </a:prstGeom>
          <a:gradFill>
            <a:gsLst>
              <a:gs pos="0">
                <a:schemeClr val="accent2">
                  <a:lumMod val="60000"/>
                  <a:lumOff val="40000"/>
                </a:schemeClr>
              </a:gs>
              <a:gs pos="100000">
                <a:schemeClr val="accent2">
                  <a:lumMod val="40000"/>
                  <a:lumOff val="60000"/>
                </a:schemeClr>
              </a:gs>
            </a:gsLs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ectangle 29"/>
          <p:cNvSpPr/>
          <p:nvPr/>
        </p:nvSpPr>
        <p:spPr>
          <a:xfrm>
            <a:off x="6591300" y="4260047"/>
            <a:ext cx="1447800" cy="1186729"/>
          </a:xfrm>
          <a:prstGeom prst="rect">
            <a:avLst/>
          </a:prstGeom>
          <a:gradFill>
            <a:gsLst>
              <a:gs pos="0">
                <a:schemeClr val="accent2">
                  <a:lumMod val="60000"/>
                  <a:lumOff val="40000"/>
                </a:schemeClr>
              </a:gs>
              <a:gs pos="100000">
                <a:schemeClr val="accent2">
                  <a:lumMod val="40000"/>
                  <a:lumOff val="60000"/>
                </a:schemeClr>
              </a:gs>
            </a:gsLs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TextBox 30"/>
          <p:cNvSpPr txBox="1"/>
          <p:nvPr/>
        </p:nvSpPr>
        <p:spPr>
          <a:xfrm>
            <a:off x="5360727" y="3140095"/>
            <a:ext cx="1877437" cy="369332"/>
          </a:xfrm>
          <a:prstGeom prst="rect">
            <a:avLst/>
          </a:prstGeom>
          <a:noFill/>
        </p:spPr>
        <p:txBody>
          <a:bodyPr wrap="none" rtlCol="0">
            <a:spAutoFit/>
          </a:bodyPr>
          <a:lstStyle/>
          <a:p>
            <a:r>
              <a:rPr lang="en-US" b="1" dirty="0"/>
              <a:t>Return address</a:t>
            </a:r>
          </a:p>
        </p:txBody>
      </p:sp>
      <p:sp>
        <p:nvSpPr>
          <p:cNvPr id="32" name="TextBox 31"/>
          <p:cNvSpPr txBox="1"/>
          <p:nvPr/>
        </p:nvSpPr>
        <p:spPr>
          <a:xfrm>
            <a:off x="6895854" y="4530245"/>
            <a:ext cx="838691" cy="646331"/>
          </a:xfrm>
          <a:prstGeom prst="rect">
            <a:avLst/>
          </a:prstGeom>
          <a:noFill/>
        </p:spPr>
        <p:txBody>
          <a:bodyPr wrap="none" rtlCol="0">
            <a:spAutoFit/>
          </a:bodyPr>
          <a:lstStyle/>
          <a:p>
            <a:pPr algn="ctr"/>
            <a:r>
              <a:rPr lang="en-US" b="1" dirty="0"/>
              <a:t>call f1</a:t>
            </a:r>
          </a:p>
          <a:p>
            <a:pPr algn="ctr"/>
            <a:r>
              <a:rPr lang="en-US" b="1" dirty="0"/>
              <a:t>…</a:t>
            </a:r>
          </a:p>
        </p:txBody>
      </p:sp>
      <p:cxnSp>
        <p:nvCxnSpPr>
          <p:cNvPr id="34" name="Elbow Connector 33"/>
          <p:cNvCxnSpPr/>
          <p:nvPr/>
        </p:nvCxnSpPr>
        <p:spPr>
          <a:xfrm flipV="1">
            <a:off x="4267200" y="3237181"/>
            <a:ext cx="1066800" cy="272246"/>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6" name="Elbow Connector 35"/>
          <p:cNvCxnSpPr>
            <a:endCxn id="30" idx="1"/>
          </p:cNvCxnSpPr>
          <p:nvPr/>
        </p:nvCxnSpPr>
        <p:spPr>
          <a:xfrm rot="16200000" flipH="1">
            <a:off x="5601148" y="3863260"/>
            <a:ext cx="1256404" cy="723900"/>
          </a:xfrm>
          <a:prstGeom prst="bentConnector2">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59287242"/>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57200" y="919490"/>
            <a:ext cx="8229600" cy="523220"/>
          </a:xfrm>
        </p:spPr>
        <p:txBody>
          <a:bodyPr/>
          <a:lstStyle/>
          <a:p>
            <a:r>
              <a:rPr lang="en-US" dirty="0"/>
              <a:t>Double free</a:t>
            </a:r>
          </a:p>
        </p:txBody>
      </p:sp>
      <p:sp>
        <p:nvSpPr>
          <p:cNvPr id="7" name="Content Placeholder 6"/>
          <p:cNvSpPr>
            <a:spLocks noGrp="1"/>
          </p:cNvSpPr>
          <p:nvPr>
            <p:ph idx="1"/>
          </p:nvPr>
        </p:nvSpPr>
        <p:spPr/>
        <p:txBody>
          <a:bodyPr/>
          <a:lstStyle/>
          <a:p>
            <a:r>
              <a:rPr lang="en-US" dirty="0"/>
              <a:t>It is still linked in the list too,  so it can be unlinked again</a:t>
            </a:r>
          </a:p>
        </p:txBody>
      </p:sp>
      <p:grpSp>
        <p:nvGrpSpPr>
          <p:cNvPr id="8" name="Group 7"/>
          <p:cNvGrpSpPr/>
          <p:nvPr/>
        </p:nvGrpSpPr>
        <p:grpSpPr>
          <a:xfrm>
            <a:off x="1600200" y="2304162"/>
            <a:ext cx="2667002" cy="2712051"/>
            <a:chOff x="3370012" y="1396915"/>
            <a:chExt cx="2667002" cy="2712051"/>
          </a:xfrm>
        </p:grpSpPr>
        <p:sp>
          <p:nvSpPr>
            <p:cNvPr id="9" name="Rectangle 8"/>
            <p:cNvSpPr/>
            <p:nvPr/>
          </p:nvSpPr>
          <p:spPr>
            <a:xfrm>
              <a:off x="3370014" y="1752600"/>
              <a:ext cx="2667000" cy="2356366"/>
            </a:xfrm>
            <a:prstGeom prst="rect">
              <a:avLst/>
            </a:prstGeom>
            <a:gradFill>
              <a:gsLst>
                <a:gs pos="0">
                  <a:schemeClr val="accent2">
                    <a:lumMod val="60000"/>
                    <a:lumOff val="40000"/>
                  </a:schemeClr>
                </a:gs>
                <a:gs pos="100000">
                  <a:schemeClr val="accent2">
                    <a:lumMod val="20000"/>
                    <a:lumOff val="80000"/>
                  </a:schemeClr>
                </a:gs>
              </a:gsLst>
            </a:gradFill>
            <a:ln>
              <a:noFill/>
              <a:miter lim="800000"/>
            </a:ln>
            <a:effectLst>
              <a:innerShdw blurRad="63500" dist="50800" dir="2700000">
                <a:prstClr val="black">
                  <a:alpha val="50000"/>
                </a:prstClr>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10" name="Straight Connector 9"/>
            <p:cNvCxnSpPr/>
            <p:nvPr/>
          </p:nvCxnSpPr>
          <p:spPr>
            <a:xfrm>
              <a:off x="3370014" y="2133600"/>
              <a:ext cx="26670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3370014" y="2514600"/>
              <a:ext cx="26670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4213636" y="1396915"/>
              <a:ext cx="979755" cy="369332"/>
            </a:xfrm>
            <a:prstGeom prst="rect">
              <a:avLst/>
            </a:prstGeom>
            <a:noFill/>
          </p:spPr>
          <p:txBody>
            <a:bodyPr wrap="none" rtlCol="0">
              <a:spAutoFit/>
            </a:bodyPr>
            <a:lstStyle/>
            <a:p>
              <a:r>
                <a:rPr lang="en-US" dirty="0"/>
                <a:t>Chunk2</a:t>
              </a:r>
            </a:p>
          </p:txBody>
        </p:sp>
        <p:sp>
          <p:nvSpPr>
            <p:cNvPr id="13" name="TextBox 12"/>
            <p:cNvSpPr txBox="1"/>
            <p:nvPr/>
          </p:nvSpPr>
          <p:spPr>
            <a:xfrm>
              <a:off x="3638703" y="1766247"/>
              <a:ext cx="2129622" cy="369332"/>
            </a:xfrm>
            <a:prstGeom prst="rect">
              <a:avLst/>
            </a:prstGeom>
            <a:noFill/>
          </p:spPr>
          <p:txBody>
            <a:bodyPr wrap="none" rtlCol="0">
              <a:spAutoFit/>
            </a:bodyPr>
            <a:lstStyle/>
            <a:p>
              <a:r>
                <a:rPr lang="en-US" dirty="0"/>
                <a:t>Size of prev. chunk</a:t>
              </a:r>
            </a:p>
          </p:txBody>
        </p:sp>
        <p:sp>
          <p:nvSpPr>
            <p:cNvPr id="14" name="TextBox 13"/>
            <p:cNvSpPr txBox="1"/>
            <p:nvPr/>
          </p:nvSpPr>
          <p:spPr>
            <a:xfrm>
              <a:off x="3854563" y="2145268"/>
              <a:ext cx="1697901" cy="369332"/>
            </a:xfrm>
            <a:prstGeom prst="rect">
              <a:avLst/>
            </a:prstGeom>
            <a:noFill/>
          </p:spPr>
          <p:txBody>
            <a:bodyPr wrap="none" rtlCol="0">
              <a:spAutoFit/>
            </a:bodyPr>
            <a:lstStyle/>
            <a:p>
              <a:r>
                <a:rPr lang="en-US" dirty="0"/>
                <a:t>Size of chunk2</a:t>
              </a:r>
            </a:p>
          </p:txBody>
        </p:sp>
        <p:cxnSp>
          <p:nvCxnSpPr>
            <p:cNvPr id="15" name="Straight Connector 14"/>
            <p:cNvCxnSpPr/>
            <p:nvPr/>
          </p:nvCxnSpPr>
          <p:spPr>
            <a:xfrm>
              <a:off x="3370013" y="2819400"/>
              <a:ext cx="26670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3370012" y="3124200"/>
              <a:ext cx="26670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3918684" y="3352800"/>
              <a:ext cx="1569660" cy="369332"/>
            </a:xfrm>
            <a:prstGeom prst="rect">
              <a:avLst/>
            </a:prstGeom>
            <a:noFill/>
          </p:spPr>
          <p:txBody>
            <a:bodyPr wrap="none" rtlCol="0">
              <a:spAutoFit/>
            </a:bodyPr>
            <a:lstStyle/>
            <a:p>
              <a:r>
                <a:rPr lang="en-US" dirty="0"/>
                <a:t>Old user data</a:t>
              </a:r>
            </a:p>
          </p:txBody>
        </p:sp>
        <p:sp>
          <p:nvSpPr>
            <p:cNvPr id="18" name="TextBox 17"/>
            <p:cNvSpPr txBox="1"/>
            <p:nvPr/>
          </p:nvSpPr>
          <p:spPr>
            <a:xfrm>
              <a:off x="3803265" y="2505095"/>
              <a:ext cx="1800493" cy="369332"/>
            </a:xfrm>
            <a:prstGeom prst="rect">
              <a:avLst/>
            </a:prstGeom>
            <a:noFill/>
          </p:spPr>
          <p:txBody>
            <a:bodyPr wrap="none" rtlCol="0">
              <a:spAutoFit/>
            </a:bodyPr>
            <a:lstStyle/>
            <a:p>
              <a:r>
                <a:rPr lang="en-US" dirty="0"/>
                <a:t>Forward pointer</a:t>
              </a:r>
            </a:p>
          </p:txBody>
        </p:sp>
        <p:sp>
          <p:nvSpPr>
            <p:cNvPr id="19" name="TextBox 18"/>
            <p:cNvSpPr txBox="1"/>
            <p:nvPr/>
          </p:nvSpPr>
          <p:spPr>
            <a:xfrm>
              <a:off x="3719911" y="2771691"/>
              <a:ext cx="1967205" cy="369332"/>
            </a:xfrm>
            <a:prstGeom prst="rect">
              <a:avLst/>
            </a:prstGeom>
            <a:noFill/>
          </p:spPr>
          <p:txBody>
            <a:bodyPr wrap="none" rtlCol="0">
              <a:spAutoFit/>
            </a:bodyPr>
            <a:lstStyle/>
            <a:p>
              <a:r>
                <a:rPr lang="en-US" dirty="0"/>
                <a:t>Backward pointer</a:t>
              </a:r>
            </a:p>
          </p:txBody>
        </p:sp>
      </p:grpSp>
      <p:grpSp>
        <p:nvGrpSpPr>
          <p:cNvPr id="24" name="Group 23"/>
          <p:cNvGrpSpPr/>
          <p:nvPr/>
        </p:nvGrpSpPr>
        <p:grpSpPr>
          <a:xfrm flipV="1">
            <a:off x="808658" y="3846594"/>
            <a:ext cx="791540" cy="782785"/>
            <a:chOff x="2590800" y="1916080"/>
            <a:chExt cx="684236" cy="1022567"/>
          </a:xfrm>
        </p:grpSpPr>
        <p:cxnSp>
          <p:nvCxnSpPr>
            <p:cNvPr id="25" name="Straight Connector 24"/>
            <p:cNvCxnSpPr/>
            <p:nvPr/>
          </p:nvCxnSpPr>
          <p:spPr>
            <a:xfrm flipH="1" flipV="1">
              <a:off x="2590800" y="2935686"/>
              <a:ext cx="684236" cy="2961"/>
            </a:xfrm>
            <a:prstGeom prst="line">
              <a:avLst/>
            </a:prstGeom>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flipV="1">
              <a:off x="2590800" y="1916080"/>
              <a:ext cx="0" cy="1019606"/>
            </a:xfrm>
            <a:prstGeom prst="line">
              <a:avLst/>
            </a:prstGeom>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p:nvPr/>
          </p:nvCxnSpPr>
          <p:spPr>
            <a:xfrm>
              <a:off x="2590800" y="1916080"/>
              <a:ext cx="684234"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sp>
        <p:nvSpPr>
          <p:cNvPr id="28" name="Rectangle 27"/>
          <p:cNvSpPr/>
          <p:nvPr/>
        </p:nvSpPr>
        <p:spPr>
          <a:xfrm>
            <a:off x="1600202" y="3412342"/>
            <a:ext cx="2666998" cy="1603871"/>
          </a:xfrm>
          <a:prstGeom prst="rect">
            <a:avLst/>
          </a:prstGeom>
          <a:gradFill>
            <a:gsLst>
              <a:gs pos="0">
                <a:schemeClr val="accent1">
                  <a:tint val="100000"/>
                  <a:shade val="100000"/>
                  <a:satMod val="130000"/>
                  <a:alpha val="50000"/>
                </a:schemeClr>
              </a:gs>
              <a:gs pos="100000">
                <a:srgbClr val="FF0000">
                  <a:alpha val="50000"/>
                </a:srgb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ectangle 28"/>
          <p:cNvSpPr/>
          <p:nvPr/>
        </p:nvSpPr>
        <p:spPr>
          <a:xfrm>
            <a:off x="5334000" y="3052515"/>
            <a:ext cx="1981200" cy="544493"/>
          </a:xfrm>
          <a:prstGeom prst="rect">
            <a:avLst/>
          </a:prstGeom>
          <a:gradFill>
            <a:gsLst>
              <a:gs pos="0">
                <a:schemeClr val="accent2">
                  <a:lumMod val="60000"/>
                  <a:lumOff val="40000"/>
                </a:schemeClr>
              </a:gs>
              <a:gs pos="100000">
                <a:schemeClr val="accent2">
                  <a:lumMod val="40000"/>
                  <a:lumOff val="60000"/>
                </a:schemeClr>
              </a:gs>
            </a:gsLs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ectangle 29"/>
          <p:cNvSpPr/>
          <p:nvPr/>
        </p:nvSpPr>
        <p:spPr>
          <a:xfrm>
            <a:off x="6591300" y="4260047"/>
            <a:ext cx="1447800" cy="1186729"/>
          </a:xfrm>
          <a:prstGeom prst="rect">
            <a:avLst/>
          </a:prstGeom>
          <a:gradFill>
            <a:gsLst>
              <a:gs pos="0">
                <a:schemeClr val="accent2">
                  <a:lumMod val="60000"/>
                  <a:lumOff val="40000"/>
                </a:schemeClr>
              </a:gs>
              <a:gs pos="100000">
                <a:schemeClr val="accent2">
                  <a:lumMod val="40000"/>
                  <a:lumOff val="60000"/>
                </a:schemeClr>
              </a:gs>
            </a:gsLs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TextBox 30"/>
          <p:cNvSpPr txBox="1"/>
          <p:nvPr/>
        </p:nvSpPr>
        <p:spPr>
          <a:xfrm>
            <a:off x="5347363" y="3001595"/>
            <a:ext cx="1954473" cy="646331"/>
          </a:xfrm>
          <a:prstGeom prst="rect">
            <a:avLst/>
          </a:prstGeom>
          <a:noFill/>
        </p:spPr>
        <p:txBody>
          <a:bodyPr wrap="square" rtlCol="0">
            <a:spAutoFit/>
          </a:bodyPr>
          <a:lstStyle/>
          <a:p>
            <a:pPr algn="ctr"/>
            <a:r>
              <a:rPr lang="en-US" b="1" dirty="0"/>
              <a:t>Overwritten return address</a:t>
            </a:r>
          </a:p>
        </p:txBody>
      </p:sp>
      <p:sp>
        <p:nvSpPr>
          <p:cNvPr id="32" name="TextBox 31"/>
          <p:cNvSpPr txBox="1"/>
          <p:nvPr/>
        </p:nvSpPr>
        <p:spPr>
          <a:xfrm>
            <a:off x="6895854" y="4530245"/>
            <a:ext cx="838691" cy="646331"/>
          </a:xfrm>
          <a:prstGeom prst="rect">
            <a:avLst/>
          </a:prstGeom>
          <a:noFill/>
        </p:spPr>
        <p:txBody>
          <a:bodyPr wrap="none" rtlCol="0">
            <a:spAutoFit/>
          </a:bodyPr>
          <a:lstStyle/>
          <a:p>
            <a:pPr algn="ctr"/>
            <a:r>
              <a:rPr lang="en-US" b="1" dirty="0"/>
              <a:t>call f1</a:t>
            </a:r>
          </a:p>
          <a:p>
            <a:pPr algn="ctr"/>
            <a:r>
              <a:rPr lang="en-US" b="1" dirty="0"/>
              <a:t>…</a:t>
            </a:r>
          </a:p>
        </p:txBody>
      </p:sp>
      <p:cxnSp>
        <p:nvCxnSpPr>
          <p:cNvPr id="34" name="Elbow Connector 33"/>
          <p:cNvCxnSpPr/>
          <p:nvPr/>
        </p:nvCxnSpPr>
        <p:spPr>
          <a:xfrm flipV="1">
            <a:off x="4267200" y="3237181"/>
            <a:ext cx="1066800" cy="272246"/>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6" name="Elbow Connector 35"/>
          <p:cNvCxnSpPr/>
          <p:nvPr/>
        </p:nvCxnSpPr>
        <p:spPr>
          <a:xfrm rot="10800000" flipV="1">
            <a:off x="4267202" y="3597007"/>
            <a:ext cx="1600198" cy="1032371"/>
          </a:xfrm>
          <a:prstGeom prst="bentConnector3">
            <a:avLst>
              <a:gd name="adj1" fmla="val 533"/>
            </a:avLst>
          </a:prstGeom>
          <a:ln>
            <a:tailEnd type="arrow"/>
          </a:ln>
        </p:spPr>
        <p:style>
          <a:lnRef idx="2">
            <a:schemeClr val="accent1"/>
          </a:lnRef>
          <a:fillRef idx="0">
            <a:schemeClr val="accent1"/>
          </a:fillRef>
          <a:effectRef idx="1">
            <a:schemeClr val="accent1"/>
          </a:effectRef>
          <a:fontRef idx="minor">
            <a:schemeClr val="tx1"/>
          </a:fontRef>
        </p:style>
      </p:cxnSp>
      <p:sp>
        <p:nvSpPr>
          <p:cNvPr id="33" name="Rectangle 32"/>
          <p:cNvSpPr/>
          <p:nvPr/>
        </p:nvSpPr>
        <p:spPr>
          <a:xfrm>
            <a:off x="5334000" y="3061669"/>
            <a:ext cx="1981200" cy="535340"/>
          </a:xfrm>
          <a:prstGeom prst="rect">
            <a:avLst/>
          </a:prstGeom>
          <a:gradFill>
            <a:gsLst>
              <a:gs pos="0">
                <a:schemeClr val="accent1">
                  <a:tint val="100000"/>
                  <a:shade val="100000"/>
                  <a:satMod val="130000"/>
                  <a:alpha val="50000"/>
                </a:schemeClr>
              </a:gs>
              <a:gs pos="100000">
                <a:srgbClr val="FF0000">
                  <a:alpha val="50000"/>
                </a:srgb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3966685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9FB82-0644-4CCE-BE79-D9D90D9F69C0}"/>
              </a:ext>
            </a:extLst>
          </p:cNvPr>
          <p:cNvSpPr>
            <a:spLocks noGrp="1"/>
          </p:cNvSpPr>
          <p:nvPr>
            <p:ph type="title"/>
          </p:nvPr>
        </p:nvSpPr>
        <p:spPr>
          <a:xfrm>
            <a:off x="457200" y="919490"/>
            <a:ext cx="8229600" cy="523220"/>
          </a:xfrm>
        </p:spPr>
        <p:txBody>
          <a:bodyPr/>
          <a:lstStyle/>
          <a:p>
            <a:r>
              <a:rPr lang="en-US" dirty="0"/>
              <a:t>Use after free</a:t>
            </a:r>
          </a:p>
        </p:txBody>
      </p:sp>
      <p:sp>
        <p:nvSpPr>
          <p:cNvPr id="3" name="Content Placeholder 2">
            <a:extLst>
              <a:ext uri="{FF2B5EF4-FFF2-40B4-BE49-F238E27FC236}">
                <a16:creationId xmlns:a16="http://schemas.microsoft.com/office/drawing/2014/main" id="{BD6F7C1E-3962-41EF-958C-C247EDDCEFF5}"/>
              </a:ext>
            </a:extLst>
          </p:cNvPr>
          <p:cNvSpPr>
            <a:spLocks noGrp="1"/>
          </p:cNvSpPr>
          <p:nvPr>
            <p:ph idx="1"/>
          </p:nvPr>
        </p:nvSpPr>
        <p:spPr/>
        <p:txBody>
          <a:bodyPr/>
          <a:lstStyle/>
          <a:p>
            <a:r>
              <a:rPr lang="en-US" dirty="0"/>
              <a:t>Very successful in browser exploitation</a:t>
            </a:r>
          </a:p>
          <a:p>
            <a:r>
              <a:rPr lang="en-US" dirty="0"/>
              <a:t>Data on the heap is freed but a dangling pointer is used by the program as if it was still valid</a:t>
            </a:r>
          </a:p>
          <a:p>
            <a:r>
              <a:rPr lang="en-US" dirty="0"/>
              <a:t>Also known as user-after-invalidation</a:t>
            </a:r>
          </a:p>
          <a:p>
            <a:pPr lvl="1"/>
            <a:r>
              <a:rPr lang="en-US" dirty="0"/>
              <a:t>Logic flaw that cause a free() on a chunk but the chunk’s memory position is still referenced</a:t>
            </a:r>
          </a:p>
        </p:txBody>
      </p:sp>
    </p:spTree>
    <p:extLst>
      <p:ext uri="{BB962C8B-B14F-4D97-AF65-F5344CB8AC3E}">
        <p14:creationId xmlns:p14="http://schemas.microsoft.com/office/powerpoint/2010/main" val="357877910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919490"/>
            <a:ext cx="8229600" cy="523220"/>
          </a:xfrm>
        </p:spPr>
        <p:txBody>
          <a:bodyPr/>
          <a:lstStyle/>
          <a:p>
            <a:r>
              <a:rPr lang="en-US" dirty="0"/>
              <a:t>Dangling pointer references</a:t>
            </a:r>
          </a:p>
        </p:txBody>
      </p:sp>
      <p:sp>
        <p:nvSpPr>
          <p:cNvPr id="4" name="Content Placeholder 3"/>
          <p:cNvSpPr>
            <a:spLocks noGrp="1"/>
          </p:cNvSpPr>
          <p:nvPr>
            <p:ph idx="1"/>
          </p:nvPr>
        </p:nvSpPr>
        <p:spPr/>
        <p:txBody>
          <a:bodyPr/>
          <a:lstStyle/>
          <a:p>
            <a:r>
              <a:rPr lang="en-US" dirty="0"/>
              <a:t>Pointers to memory that is no longer allocated</a:t>
            </a:r>
          </a:p>
          <a:p>
            <a:pPr lvl="1"/>
            <a:r>
              <a:rPr lang="en-US" dirty="0"/>
              <a:t>References data that has been freed and may be reused</a:t>
            </a:r>
          </a:p>
          <a:p>
            <a:r>
              <a:rPr lang="en-US" dirty="0"/>
              <a:t>Dereferencing is unchecked in C</a:t>
            </a:r>
          </a:p>
          <a:p>
            <a:r>
              <a:rPr lang="en-US" dirty="0"/>
              <a:t>Generally leads to crashes</a:t>
            </a:r>
          </a:p>
          <a:p>
            <a:pPr lvl="1"/>
            <a:r>
              <a:rPr lang="en-US" dirty="0"/>
              <a:t>No guarantee on what data is in there ow</a:t>
            </a:r>
          </a:p>
          <a:p>
            <a:r>
              <a:rPr lang="en-US" dirty="0"/>
              <a:t>Can be used for code injection attacks when memory is </a:t>
            </a:r>
            <a:r>
              <a:rPr lang="en-US" dirty="0" err="1"/>
              <a:t>deallocated</a:t>
            </a:r>
            <a:r>
              <a:rPr lang="en-US" dirty="0"/>
              <a:t> twice (double free)</a:t>
            </a:r>
          </a:p>
          <a:p>
            <a:r>
              <a:rPr lang="en-US" dirty="0"/>
              <a:t>Double frees can be used to change the memory management information of a chunk</a:t>
            </a:r>
          </a:p>
        </p:txBody>
      </p:sp>
    </p:spTree>
    <p:extLst>
      <p:ext uri="{BB962C8B-B14F-4D97-AF65-F5344CB8AC3E}">
        <p14:creationId xmlns:p14="http://schemas.microsoft.com/office/powerpoint/2010/main" val="3336122304"/>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Overflows in the Data/BSS Segments</a:t>
            </a:r>
          </a:p>
        </p:txBody>
      </p:sp>
      <p:sp>
        <p:nvSpPr>
          <p:cNvPr id="3" name="Content Placeholder 2"/>
          <p:cNvSpPr>
            <a:spLocks noGrp="1"/>
          </p:cNvSpPr>
          <p:nvPr>
            <p:ph idx="1"/>
          </p:nvPr>
        </p:nvSpPr>
        <p:spPr/>
        <p:txBody>
          <a:bodyPr/>
          <a:lstStyle/>
          <a:p>
            <a:r>
              <a:rPr lang="en-US" dirty="0"/>
              <a:t>Data segment contains global or static compile-time initialized data</a:t>
            </a:r>
          </a:p>
          <a:p>
            <a:r>
              <a:rPr lang="en-US" dirty="0"/>
              <a:t>BSS contains global or static uninitialized data</a:t>
            </a:r>
          </a:p>
          <a:p>
            <a:r>
              <a:rPr lang="en-US" dirty="0"/>
              <a:t>Allocated at runtime</a:t>
            </a:r>
          </a:p>
          <a:p>
            <a:r>
              <a:rPr lang="en-US" dirty="0"/>
              <a:t>Until it is written to it remains set to zero</a:t>
            </a:r>
          </a:p>
          <a:p>
            <a:r>
              <a:rPr lang="en-US" dirty="0"/>
              <a:t>Overflows in Date segment can overwrite:</a:t>
            </a:r>
          </a:p>
          <a:p>
            <a:pPr lvl="1"/>
            <a:r>
              <a:rPr lang="en-US" dirty="0"/>
              <a:t>Function and data pointers stored in the same segment</a:t>
            </a:r>
          </a:p>
          <a:p>
            <a:pPr lvl="1"/>
            <a:r>
              <a:rPr lang="en-US" dirty="0"/>
              <a:t>Data in other segments</a:t>
            </a:r>
          </a:p>
          <a:p>
            <a:r>
              <a:rPr lang="en-US" dirty="0"/>
              <a:t>Overflows in the BSS section can not overwrite any of the other sections because it is stored last</a:t>
            </a:r>
          </a:p>
          <a:p>
            <a:pPr lvl="1"/>
            <a:r>
              <a:rPr lang="en-US" dirty="0"/>
              <a:t>Overflow here can be used to cause a heap-based overflow</a:t>
            </a:r>
          </a:p>
        </p:txBody>
      </p:sp>
    </p:spTree>
    <p:extLst>
      <p:ext uri="{BB962C8B-B14F-4D97-AF65-F5344CB8AC3E}">
        <p14:creationId xmlns:p14="http://schemas.microsoft.com/office/powerpoint/2010/main" val="391937574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Overflows in the data/</a:t>
            </a:r>
            <a:r>
              <a:rPr lang="en-US" dirty="0" err="1"/>
              <a:t>bss</a:t>
            </a:r>
            <a:r>
              <a:rPr lang="en-US" dirty="0"/>
              <a:t> segments</a:t>
            </a:r>
          </a:p>
        </p:txBody>
      </p:sp>
      <p:sp>
        <p:nvSpPr>
          <p:cNvPr id="4" name="Content Placeholder 3"/>
          <p:cNvSpPr>
            <a:spLocks noGrp="1"/>
          </p:cNvSpPr>
          <p:nvPr>
            <p:ph sz="quarter" idx="13"/>
          </p:nvPr>
        </p:nvSpPr>
        <p:spPr>
          <a:xfrm>
            <a:off x="457200" y="1415948"/>
            <a:ext cx="7696200" cy="3170099"/>
          </a:xfrm>
        </p:spPr>
        <p:txBody>
          <a:bodyPr/>
          <a:lstStyle/>
          <a:p>
            <a:r>
              <a:rPr lang="en-US" dirty="0" err="1"/>
              <a:t>ctors</a:t>
            </a:r>
            <a:r>
              <a:rPr lang="en-US" dirty="0"/>
              <a:t>: pointers to functions to execute at program start</a:t>
            </a:r>
          </a:p>
          <a:p>
            <a:r>
              <a:rPr lang="en-US" dirty="0" err="1"/>
              <a:t>dtors</a:t>
            </a:r>
            <a:r>
              <a:rPr lang="en-US" dirty="0"/>
              <a:t>: pointers to functions to execute at program finish</a:t>
            </a:r>
          </a:p>
          <a:p>
            <a:r>
              <a:rPr lang="en-US" dirty="0"/>
              <a:t>GOT: global offset table – used for dynamic linking</a:t>
            </a:r>
          </a:p>
          <a:p>
            <a:pPr lvl="1"/>
            <a:r>
              <a:rPr lang="en-US" dirty="0"/>
              <a:t>Pointers to absolute addresses of shared library functions</a:t>
            </a:r>
          </a:p>
          <a:p>
            <a:pPr lvl="1"/>
            <a:r>
              <a:rPr lang="en-US" dirty="0"/>
              <a:t>Used by the procedure linkage table to execute functions which have to be loaded from a shared library at runtime</a:t>
            </a:r>
          </a:p>
          <a:p>
            <a:pPr lvl="1"/>
            <a:r>
              <a:rPr lang="en-US" dirty="0"/>
              <a:t>If an attacker can modify the address of one of these functions (such as </a:t>
            </a:r>
            <a:r>
              <a:rPr lang="en-US" dirty="0" err="1"/>
              <a:t>printf</a:t>
            </a:r>
            <a:r>
              <a:rPr lang="en-US" dirty="0"/>
              <a:t>() ) to point to injected code they can execute that code</a:t>
            </a:r>
          </a:p>
        </p:txBody>
      </p:sp>
      <p:sp>
        <p:nvSpPr>
          <p:cNvPr id="6" name="Content Placeholder 5"/>
          <p:cNvSpPr>
            <a:spLocks noGrp="1"/>
          </p:cNvSpPr>
          <p:nvPr>
            <p:ph sz="quarter" idx="15"/>
          </p:nvPr>
        </p:nvSpPr>
        <p:spPr/>
        <p:txBody>
          <a:bodyPr/>
          <a:lstStyle/>
          <a:p>
            <a:endParaRPr lang="en-US"/>
          </a:p>
        </p:txBody>
      </p:sp>
    </p:spTree>
    <p:extLst>
      <p:ext uri="{BB962C8B-B14F-4D97-AF65-F5344CB8AC3E}">
        <p14:creationId xmlns:p14="http://schemas.microsoft.com/office/powerpoint/2010/main" val="1425906815"/>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457200" y="919490"/>
            <a:ext cx="8229600" cy="523220"/>
          </a:xfrm>
        </p:spPr>
        <p:txBody>
          <a:bodyPr/>
          <a:lstStyle/>
          <a:p>
            <a:r>
              <a:rPr lang="en-US" dirty="0"/>
              <a:t>Overflow in the data section</a:t>
            </a:r>
          </a:p>
        </p:txBody>
      </p:sp>
      <p:sp>
        <p:nvSpPr>
          <p:cNvPr id="10" name="Content Placeholder 9"/>
          <p:cNvSpPr>
            <a:spLocks noGrp="1"/>
          </p:cNvSpPr>
          <p:nvPr>
            <p:ph idx="1"/>
          </p:nvPr>
        </p:nvSpPr>
        <p:spPr/>
        <p:txBody>
          <a:bodyPr/>
          <a:lstStyle/>
          <a:p>
            <a:r>
              <a:rPr lang="en-US" dirty="0"/>
              <a:t>Code:</a:t>
            </a:r>
          </a:p>
          <a:p>
            <a:pPr marL="0" indent="0">
              <a:buNone/>
            </a:pPr>
            <a:r>
              <a:rPr lang="en-US" dirty="0"/>
              <a:t>	</a:t>
            </a:r>
            <a:r>
              <a:rPr lang="en-US" dirty="0" err="1">
                <a:latin typeface="Courier New" pitchFamily="49" charset="0"/>
                <a:cs typeface="Courier New" pitchFamily="49" charset="0"/>
              </a:rPr>
              <a:t>int</a:t>
            </a:r>
            <a:r>
              <a:rPr lang="en-US" dirty="0">
                <a:latin typeface="Courier New" pitchFamily="49" charset="0"/>
                <a:cs typeface="Courier New" pitchFamily="49" charset="0"/>
              </a:rPr>
              <a:t> main(</a:t>
            </a:r>
            <a:r>
              <a:rPr lang="en-US" dirty="0" err="1">
                <a:latin typeface="Courier New" pitchFamily="49" charset="0"/>
                <a:cs typeface="Courier New" pitchFamily="49" charset="0"/>
              </a:rPr>
              <a:t>int</a:t>
            </a:r>
            <a:r>
              <a:rPr lang="en-US" dirty="0">
                <a:latin typeface="Courier New" pitchFamily="49" charset="0"/>
                <a:cs typeface="Courier New" pitchFamily="49" charset="0"/>
              </a:rPr>
              <a:t> </a:t>
            </a:r>
            <a:r>
              <a:rPr lang="en-US" dirty="0" err="1">
                <a:latin typeface="Courier New" pitchFamily="49" charset="0"/>
                <a:cs typeface="Courier New" pitchFamily="49" charset="0"/>
              </a:rPr>
              <a:t>argc</a:t>
            </a:r>
            <a:r>
              <a:rPr lang="en-US" dirty="0">
                <a:latin typeface="Courier New" pitchFamily="49" charset="0"/>
                <a:cs typeface="Courier New" pitchFamily="49" charset="0"/>
              </a:rPr>
              <a:t>, char **</a:t>
            </a:r>
            <a:r>
              <a:rPr lang="en-US" dirty="0" err="1">
                <a:latin typeface="Courier New" pitchFamily="49" charset="0"/>
                <a:cs typeface="Courier New" pitchFamily="49" charset="0"/>
              </a:rPr>
              <a:t>argv</a:t>
            </a:r>
            <a:r>
              <a:rPr lang="en-US" dirty="0">
                <a:latin typeface="Courier New" pitchFamily="49" charset="0"/>
                <a:cs typeface="Courier New" pitchFamily="49" charset="0"/>
              </a:rPr>
              <a:t>) {</a:t>
            </a:r>
          </a:p>
          <a:p>
            <a:pPr marL="0" indent="0">
              <a:buNone/>
            </a:pPr>
            <a:r>
              <a:rPr lang="en-US" dirty="0">
                <a:latin typeface="Courier New" pitchFamily="49" charset="0"/>
                <a:cs typeface="Courier New" pitchFamily="49" charset="0"/>
              </a:rPr>
              <a:t>		char buffer[476];</a:t>
            </a:r>
          </a:p>
          <a:p>
            <a:pPr marL="0" indent="0">
              <a:buNone/>
            </a:pPr>
            <a:r>
              <a:rPr lang="en-US" dirty="0">
                <a:latin typeface="Courier New" pitchFamily="49" charset="0"/>
                <a:cs typeface="Courier New" pitchFamily="49" charset="0"/>
              </a:rPr>
              <a:t>		char *</a:t>
            </a:r>
            <a:r>
              <a:rPr lang="en-US" dirty="0" err="1">
                <a:latin typeface="Courier New" pitchFamily="49" charset="0"/>
                <a:cs typeface="Courier New" pitchFamily="49" charset="0"/>
              </a:rPr>
              <a:t>execargv</a:t>
            </a:r>
            <a:r>
              <a:rPr lang="en-US" dirty="0">
                <a:latin typeface="Courier New" pitchFamily="49" charset="0"/>
                <a:cs typeface="Courier New" pitchFamily="49" charset="0"/>
              </a:rPr>
              <a:t>[3]={“./abo7”, buffer, NULL};</a:t>
            </a:r>
          </a:p>
          <a:p>
            <a:pPr marL="0" indent="0">
              <a:buNone/>
            </a:pPr>
            <a:r>
              <a:rPr lang="en-US" dirty="0">
                <a:latin typeface="Courier New" pitchFamily="49" charset="0"/>
                <a:cs typeface="Courier New" pitchFamily="49" charset="0"/>
              </a:rPr>
              <a:t>		char *</a:t>
            </a:r>
            <a:r>
              <a:rPr lang="en-US" dirty="0" err="1">
                <a:latin typeface="Courier New" pitchFamily="49" charset="0"/>
                <a:cs typeface="Courier New" pitchFamily="49" charset="0"/>
              </a:rPr>
              <a:t>env</a:t>
            </a:r>
            <a:r>
              <a:rPr lang="en-US" dirty="0">
                <a:latin typeface="Courier New" pitchFamily="49" charset="0"/>
                <a:cs typeface="Courier New" pitchFamily="49" charset="0"/>
              </a:rPr>
              <a:t>[2] = {</a:t>
            </a:r>
            <a:r>
              <a:rPr lang="en-US" dirty="0" err="1">
                <a:latin typeface="Courier New" pitchFamily="49" charset="0"/>
                <a:cs typeface="Courier New" pitchFamily="49" charset="0"/>
              </a:rPr>
              <a:t>shellcode</a:t>
            </a:r>
            <a:r>
              <a:rPr lang="en-US" dirty="0">
                <a:latin typeface="Courier New" pitchFamily="49" charset="0"/>
                <a:cs typeface="Courier New" pitchFamily="49" charset="0"/>
              </a:rPr>
              <a:t>, NULL};</a:t>
            </a:r>
          </a:p>
          <a:p>
            <a:pPr marL="0" indent="0">
              <a:buNone/>
            </a:pPr>
            <a:r>
              <a:rPr lang="en-US" dirty="0">
                <a:latin typeface="Courier New" pitchFamily="49" charset="0"/>
                <a:cs typeface="Courier New" pitchFamily="49" charset="0"/>
              </a:rPr>
              <a:t>		</a:t>
            </a:r>
            <a:r>
              <a:rPr lang="en-US" dirty="0" err="1">
                <a:latin typeface="Courier New" pitchFamily="49" charset="0"/>
                <a:cs typeface="Courier New" pitchFamily="49" charset="0"/>
              </a:rPr>
              <a:t>int</a:t>
            </a:r>
            <a:r>
              <a:rPr lang="en-US" dirty="0">
                <a:latin typeface="Courier New" pitchFamily="49" charset="0"/>
                <a:cs typeface="Courier New" pitchFamily="49" charset="0"/>
              </a:rPr>
              <a:t> ret;</a:t>
            </a:r>
          </a:p>
          <a:p>
            <a:pPr marL="0" indent="0">
              <a:buNone/>
            </a:pPr>
            <a:r>
              <a:rPr lang="en-US" dirty="0">
                <a:latin typeface="Courier New" pitchFamily="49" charset="0"/>
                <a:cs typeface="Courier New" pitchFamily="49" charset="0"/>
              </a:rPr>
              <a:t>		ret = 0xBFFFFFFF – 4 – </a:t>
            </a:r>
            <a:r>
              <a:rPr lang="en-US" dirty="0" err="1">
                <a:latin typeface="Courier New" pitchFamily="49" charset="0"/>
                <a:cs typeface="Courier New" pitchFamily="49" charset="0"/>
              </a:rPr>
              <a:t>strlen</a:t>
            </a:r>
            <a:r>
              <a:rPr lang="en-US" dirty="0">
                <a:latin typeface="Courier New" pitchFamily="49" charset="0"/>
                <a:cs typeface="Courier New" pitchFamily="49" charset="0"/>
              </a:rPr>
              <a:t>(</a:t>
            </a:r>
            <a:r>
              <a:rPr lang="en-US" dirty="0" err="1">
                <a:latin typeface="Courier New" pitchFamily="49" charset="0"/>
                <a:cs typeface="Courier New" pitchFamily="49" charset="0"/>
              </a:rPr>
              <a:t>execargv</a:t>
            </a:r>
            <a:r>
              <a:rPr lang="en-US" dirty="0">
                <a:latin typeface="Courier New" pitchFamily="49" charset="0"/>
                <a:cs typeface="Courier New" pitchFamily="49" charset="0"/>
              </a:rPr>
              <a:t>[0] ) – 1 – </a:t>
            </a:r>
            <a:r>
              <a:rPr lang="en-US" dirty="0" err="1">
                <a:latin typeface="Courier New" pitchFamily="49" charset="0"/>
                <a:cs typeface="Courier New" pitchFamily="49" charset="0"/>
              </a:rPr>
              <a:t>strlen</a:t>
            </a:r>
            <a:r>
              <a:rPr lang="en-US" dirty="0">
                <a:latin typeface="Courier New" pitchFamily="49" charset="0"/>
                <a:cs typeface="Courier New" pitchFamily="49" charset="0"/>
              </a:rPr>
              <a:t>(</a:t>
            </a:r>
            <a:r>
              <a:rPr lang="en-US" dirty="0" err="1">
                <a:latin typeface="Courier New" pitchFamily="49" charset="0"/>
                <a:cs typeface="Courier New" pitchFamily="49" charset="0"/>
              </a:rPr>
              <a:t>shellcode</a:t>
            </a:r>
            <a:r>
              <a:rPr lang="en-US" dirty="0">
                <a:latin typeface="Courier New" pitchFamily="49" charset="0"/>
                <a:cs typeface="Courier New" pitchFamily="49" charset="0"/>
              </a:rPr>
              <a:t>);</a:t>
            </a:r>
          </a:p>
          <a:p>
            <a:pPr marL="0" indent="0">
              <a:buNone/>
            </a:pPr>
            <a:r>
              <a:rPr lang="en-US" dirty="0">
                <a:latin typeface="Courier New" pitchFamily="49" charset="0"/>
                <a:cs typeface="Courier New" pitchFamily="49" charset="0"/>
              </a:rPr>
              <a:t>		</a:t>
            </a:r>
            <a:r>
              <a:rPr lang="en-US" dirty="0" err="1">
                <a:latin typeface="Courier New" pitchFamily="49" charset="0"/>
                <a:cs typeface="Courier New" pitchFamily="49" charset="0"/>
              </a:rPr>
              <a:t>memset</a:t>
            </a:r>
            <a:r>
              <a:rPr lang="en-US" dirty="0">
                <a:latin typeface="Courier New" pitchFamily="49" charset="0"/>
                <a:cs typeface="Courier New" pitchFamily="49" charset="0"/>
              </a:rPr>
              <a:t>(buffer,’\x90’, 476);</a:t>
            </a:r>
          </a:p>
          <a:p>
            <a:pPr marL="0" indent="0">
              <a:buNone/>
            </a:pPr>
            <a:r>
              <a:rPr lang="en-US" dirty="0">
                <a:latin typeface="Courier New" pitchFamily="49" charset="0"/>
                <a:cs typeface="Courier New" pitchFamily="49" charset="0"/>
              </a:rPr>
              <a:t>		*(long *) &amp;buffer[472] = ret;</a:t>
            </a:r>
          </a:p>
          <a:p>
            <a:pPr marL="0" indent="0">
              <a:buNone/>
            </a:pPr>
            <a:r>
              <a:rPr lang="en-US" dirty="0">
                <a:latin typeface="Courier New" pitchFamily="49" charset="0"/>
                <a:cs typeface="Courier New" pitchFamily="49" charset="0"/>
              </a:rPr>
              <a:t>		</a:t>
            </a:r>
            <a:r>
              <a:rPr lang="en-US" dirty="0" err="1">
                <a:latin typeface="Courier New" pitchFamily="49" charset="0"/>
                <a:cs typeface="Courier New" pitchFamily="49" charset="0"/>
              </a:rPr>
              <a:t>execve</a:t>
            </a:r>
            <a:r>
              <a:rPr lang="en-US" dirty="0">
                <a:latin typeface="Courier New" pitchFamily="49" charset="0"/>
                <a:cs typeface="Courier New" pitchFamily="49" charset="0"/>
              </a:rPr>
              <a:t>(</a:t>
            </a:r>
            <a:r>
              <a:rPr lang="en-US" dirty="0" err="1">
                <a:latin typeface="Courier New" pitchFamily="49" charset="0"/>
                <a:cs typeface="Courier New" pitchFamily="49" charset="0"/>
              </a:rPr>
              <a:t>execargv</a:t>
            </a:r>
            <a:r>
              <a:rPr lang="en-US" dirty="0">
                <a:latin typeface="Courier New" pitchFamily="49" charset="0"/>
                <a:cs typeface="Courier New" pitchFamily="49" charset="0"/>
              </a:rPr>
              <a:t>[0], </a:t>
            </a:r>
            <a:r>
              <a:rPr lang="en-US" dirty="0" err="1">
                <a:latin typeface="Courier New" pitchFamily="49" charset="0"/>
                <a:cs typeface="Courier New" pitchFamily="49" charset="0"/>
              </a:rPr>
              <a:t>execargv</a:t>
            </a:r>
            <a:r>
              <a:rPr lang="en-US" dirty="0">
                <a:latin typeface="Courier New" pitchFamily="49" charset="0"/>
                <a:cs typeface="Courier New" pitchFamily="49" charset="0"/>
              </a:rPr>
              <a:t>, </a:t>
            </a:r>
            <a:r>
              <a:rPr lang="en-US" dirty="0" err="1">
                <a:latin typeface="Courier New" pitchFamily="49" charset="0"/>
                <a:cs typeface="Courier New" pitchFamily="49" charset="0"/>
              </a:rPr>
              <a:t>env</a:t>
            </a:r>
            <a:r>
              <a:rPr lang="en-US" dirty="0">
                <a:latin typeface="Courier New" pitchFamily="49" charset="0"/>
                <a:cs typeface="Courier New" pitchFamily="49" charset="0"/>
              </a:rPr>
              <a:t>);</a:t>
            </a:r>
          </a:p>
          <a:p>
            <a:pPr marL="0" indent="0">
              <a:buNone/>
            </a:pPr>
            <a:r>
              <a:rPr lang="en-US" dirty="0"/>
              <a:t>	}</a:t>
            </a:r>
          </a:p>
        </p:txBody>
      </p:sp>
    </p:spTree>
    <p:extLst>
      <p:ext uri="{BB962C8B-B14F-4D97-AF65-F5344CB8AC3E}">
        <p14:creationId xmlns:p14="http://schemas.microsoft.com/office/powerpoint/2010/main" val="3417925758"/>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solidFill>
                  <a:schemeClr val="tx1"/>
                </a:solidFill>
              </a:rPr>
              <a:t>Secure operating systems</a:t>
            </a:r>
          </a:p>
        </p:txBody>
      </p:sp>
      <p:sp>
        <p:nvSpPr>
          <p:cNvPr id="2" name="Content Placeholder 1"/>
          <p:cNvSpPr>
            <a:spLocks noGrp="1"/>
          </p:cNvSpPr>
          <p:nvPr>
            <p:ph sz="quarter" idx="10"/>
          </p:nvPr>
        </p:nvSpPr>
        <p:spPr/>
        <p:txBody>
          <a:bodyPr/>
          <a:lstStyle/>
          <a:p>
            <a:r>
              <a:rPr lang="en-US" b="1" dirty="0">
                <a:solidFill>
                  <a:schemeClr val="tx1"/>
                </a:solidFill>
              </a:rPr>
              <a:t>FORMAT STRING ATTACKS</a:t>
            </a:r>
          </a:p>
        </p:txBody>
      </p:sp>
    </p:spTree>
    <p:extLst>
      <p:ext uri="{BB962C8B-B14F-4D97-AF65-F5344CB8AC3E}">
        <p14:creationId xmlns:p14="http://schemas.microsoft.com/office/powerpoint/2010/main" val="2056302578"/>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919490"/>
            <a:ext cx="8229600" cy="523220"/>
          </a:xfrm>
        </p:spPr>
        <p:txBody>
          <a:bodyPr/>
          <a:lstStyle/>
          <a:p>
            <a:r>
              <a:rPr lang="en-US" dirty="0"/>
              <a:t>What is a format string?</a:t>
            </a:r>
          </a:p>
        </p:txBody>
      </p:sp>
      <p:sp>
        <p:nvSpPr>
          <p:cNvPr id="5" name="Content Placeholder 4"/>
          <p:cNvSpPr>
            <a:spLocks noGrp="1"/>
          </p:cNvSpPr>
          <p:nvPr>
            <p:ph idx="1"/>
          </p:nvPr>
        </p:nvSpPr>
        <p:spPr/>
        <p:txBody>
          <a:bodyPr/>
          <a:lstStyle/>
          <a:p>
            <a:r>
              <a:rPr lang="en-US" dirty="0"/>
              <a:t>Format function – special kind of ANSI C function</a:t>
            </a:r>
          </a:p>
          <a:p>
            <a:pPr lvl="1"/>
            <a:r>
              <a:rPr lang="en-US" dirty="0"/>
              <a:t>Takes variable number of arguments</a:t>
            </a:r>
          </a:p>
          <a:p>
            <a:pPr lvl="1"/>
            <a:r>
              <a:rPr lang="en-US" dirty="0"/>
              <a:t>One of the arguments is a format string</a:t>
            </a:r>
          </a:p>
          <a:p>
            <a:pPr lvl="1"/>
            <a:r>
              <a:rPr lang="en-US" dirty="0"/>
              <a:t>Function evaluates the format string</a:t>
            </a:r>
          </a:p>
          <a:p>
            <a:pPr lvl="1"/>
            <a:r>
              <a:rPr lang="en-US" dirty="0"/>
              <a:t>Passes the extra parameters given to the function</a:t>
            </a:r>
          </a:p>
          <a:p>
            <a:r>
              <a:rPr lang="en-US" dirty="0"/>
              <a:t>Conversion function which is used to represent primitive C data types in a human readable string representation</a:t>
            </a:r>
          </a:p>
          <a:p>
            <a:r>
              <a:rPr lang="en-US" dirty="0"/>
              <a:t>A format string is an ASCIIZ string that contains text and format parameters.  </a:t>
            </a:r>
          </a:p>
          <a:p>
            <a:pPr lvl="1"/>
            <a:r>
              <a:rPr lang="en-US" dirty="0"/>
              <a:t>Ex:	</a:t>
            </a:r>
            <a:r>
              <a:rPr lang="en-US" dirty="0" err="1">
                <a:latin typeface="Courier New" pitchFamily="49" charset="0"/>
                <a:cs typeface="Courier New" pitchFamily="49" charset="0"/>
              </a:rPr>
              <a:t>printf</a:t>
            </a:r>
            <a:r>
              <a:rPr lang="en-US" dirty="0">
                <a:latin typeface="Courier New" pitchFamily="49" charset="0"/>
                <a:cs typeface="Courier New" pitchFamily="49" charset="0"/>
              </a:rPr>
              <a:t>(“The magic number is %d\n”, 1911);</a:t>
            </a:r>
          </a:p>
        </p:txBody>
      </p:sp>
    </p:spTree>
    <p:extLst>
      <p:ext uri="{BB962C8B-B14F-4D97-AF65-F5344CB8AC3E}">
        <p14:creationId xmlns:p14="http://schemas.microsoft.com/office/powerpoint/2010/main" val="3968024317"/>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11C3AB-B1FF-4DFB-8C20-42DAD0FA8750}"/>
              </a:ext>
            </a:extLst>
          </p:cNvPr>
          <p:cNvSpPr>
            <a:spLocks noGrp="1"/>
          </p:cNvSpPr>
          <p:nvPr>
            <p:ph type="title"/>
          </p:nvPr>
        </p:nvSpPr>
        <p:spPr>
          <a:xfrm>
            <a:off x="457200" y="919490"/>
            <a:ext cx="8229600" cy="523220"/>
          </a:xfrm>
        </p:spPr>
        <p:txBody>
          <a:bodyPr/>
          <a:lstStyle/>
          <a:p>
            <a:r>
              <a:rPr lang="en-US" dirty="0"/>
              <a:t>Variable arguments</a:t>
            </a:r>
          </a:p>
        </p:txBody>
      </p:sp>
      <p:sp>
        <p:nvSpPr>
          <p:cNvPr id="3" name="Content Placeholder 2">
            <a:extLst>
              <a:ext uri="{FF2B5EF4-FFF2-40B4-BE49-F238E27FC236}">
                <a16:creationId xmlns:a16="http://schemas.microsoft.com/office/drawing/2014/main" id="{10873DE8-0DF6-49A8-AED3-474748D586BB}"/>
              </a:ext>
            </a:extLst>
          </p:cNvPr>
          <p:cNvSpPr>
            <a:spLocks noGrp="1"/>
          </p:cNvSpPr>
          <p:nvPr>
            <p:ph idx="1"/>
          </p:nvPr>
        </p:nvSpPr>
        <p:spPr/>
        <p:txBody>
          <a:bodyPr>
            <a:normAutofit/>
          </a:bodyPr>
          <a:lstStyle/>
          <a:p>
            <a:r>
              <a:rPr lang="en-US" dirty="0"/>
              <a:t>In C, can define a function with a variable number of arguments - Example: void </a:t>
            </a:r>
            <a:r>
              <a:rPr lang="en-US" dirty="0" err="1"/>
              <a:t>printf</a:t>
            </a:r>
            <a:r>
              <a:rPr lang="en-US" dirty="0"/>
              <a:t>(</a:t>
            </a:r>
            <a:r>
              <a:rPr lang="en-US" dirty="0" err="1"/>
              <a:t>const</a:t>
            </a:r>
            <a:r>
              <a:rPr lang="en-US" dirty="0"/>
              <a:t> char* format, …) </a:t>
            </a:r>
          </a:p>
          <a:p>
            <a:r>
              <a:rPr lang="en-US" dirty="0"/>
              <a:t>Examples of usage: </a:t>
            </a:r>
          </a:p>
          <a:p>
            <a:pPr marL="0" indent="0">
              <a:buNone/>
            </a:pPr>
            <a:r>
              <a:rPr lang="en-US"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printf</a:t>
            </a:r>
            <a:r>
              <a:rPr lang="en-US" sz="1800" dirty="0">
                <a:latin typeface="Courier New" panose="02070309020205020404" pitchFamily="49" charset="0"/>
                <a:cs typeface="Courier New" panose="02070309020205020404" pitchFamily="49" charset="0"/>
              </a:rPr>
              <a:t>(“Hello World!”);</a:t>
            </a:r>
          </a:p>
          <a:p>
            <a:pPr marL="0" indent="0">
              <a:buNone/>
            </a:pPr>
            <a:r>
              <a:rPr lang="en-US" sz="1800" dirty="0"/>
              <a:t>	</a:t>
            </a:r>
            <a:r>
              <a:rPr lang="en-US" sz="1800" dirty="0" err="1">
                <a:latin typeface="Courier New" panose="02070309020205020404" pitchFamily="49" charset="0"/>
                <a:cs typeface="Courier New" panose="02070309020205020404" pitchFamily="49" charset="0"/>
              </a:rPr>
              <a:t>printf</a:t>
            </a:r>
            <a:r>
              <a:rPr lang="en-US" sz="1800" dirty="0">
                <a:latin typeface="Courier New" panose="02070309020205020404" pitchFamily="49" charset="0"/>
                <a:cs typeface="Courier New" panose="02070309020205020404" pitchFamily="49" charset="0"/>
              </a:rPr>
              <a:t>(“length of %s = %d\n”, </a:t>
            </a:r>
            <a:r>
              <a:rPr lang="en-US" sz="1800" dirty="0" err="1">
                <a:latin typeface="Courier New" panose="02070309020205020404" pitchFamily="49" charset="0"/>
                <a:cs typeface="Courier New" panose="02070309020205020404" pitchFamily="49" charset="0"/>
              </a:rPr>
              <a:t>str</a:t>
            </a:r>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str.length</a:t>
            </a:r>
            <a:r>
              <a:rPr lang="en-US" sz="1800" dirty="0">
                <a:latin typeface="Courier New" panose="02070309020205020404" pitchFamily="49" charset="0"/>
                <a:cs typeface="Courier New" panose="02070309020205020404" pitchFamily="49" charset="0"/>
              </a:rPr>
              <a:t>());</a:t>
            </a:r>
          </a:p>
          <a:p>
            <a:pPr marL="0" indent="0">
              <a:buNone/>
            </a:pPr>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printf</a:t>
            </a:r>
            <a:r>
              <a:rPr lang="en-US" sz="1800" dirty="0">
                <a:latin typeface="Courier New" panose="02070309020205020404" pitchFamily="49" charset="0"/>
                <a:cs typeface="Courier New" panose="02070309020205020404" pitchFamily="49" charset="0"/>
              </a:rPr>
              <a:t>(“unable to open file </a:t>
            </a:r>
            <a:r>
              <a:rPr lang="en-US" sz="1800" dirty="0" err="1">
                <a:latin typeface="Courier New" panose="02070309020205020404" pitchFamily="49" charset="0"/>
                <a:cs typeface="Courier New" panose="02070309020205020404" pitchFamily="49" charset="0"/>
              </a:rPr>
              <a:t>descripter</a:t>
            </a:r>
            <a:r>
              <a:rPr lang="en-US" sz="1800" dirty="0">
                <a:latin typeface="Courier New" panose="02070309020205020404" pitchFamily="49" charset="0"/>
                <a:cs typeface="Courier New" panose="02070309020205020404" pitchFamily="49" charset="0"/>
              </a:rPr>
              <a:t> %d\n”, </a:t>
            </a:r>
            <a:r>
              <a:rPr lang="en-US" sz="1800" dirty="0" err="1">
                <a:latin typeface="Courier New" panose="02070309020205020404" pitchFamily="49" charset="0"/>
                <a:cs typeface="Courier New" panose="02070309020205020404" pitchFamily="49" charset="0"/>
              </a:rPr>
              <a:t>fd</a:t>
            </a:r>
            <a:r>
              <a:rPr lang="en-US" sz="1800" dirty="0">
                <a:latin typeface="Courier New" panose="02070309020205020404" pitchFamily="49" charset="0"/>
                <a:cs typeface="Courier New" panose="02070309020205020404" pitchFamily="49" charset="0"/>
              </a:rPr>
              <a:t>);</a:t>
            </a:r>
            <a:endParaRPr lang="en-US" sz="1800" dirty="0"/>
          </a:p>
          <a:p>
            <a:r>
              <a:rPr lang="en-US" dirty="0"/>
              <a:t>Format specification encoded by special % characters</a:t>
            </a:r>
          </a:p>
          <a:p>
            <a:pPr lvl="1"/>
            <a:r>
              <a:rPr lang="en-US" dirty="0"/>
              <a:t>%d,%</a:t>
            </a:r>
            <a:r>
              <a:rPr lang="en-US" dirty="0" err="1"/>
              <a:t>i</a:t>
            </a:r>
            <a:r>
              <a:rPr lang="en-US" dirty="0"/>
              <a:t>,%</a:t>
            </a:r>
            <a:r>
              <a:rPr lang="en-US" dirty="0" err="1"/>
              <a:t>o,%u,%x,%X</a:t>
            </a:r>
            <a:r>
              <a:rPr lang="en-US" dirty="0"/>
              <a:t> – integer argument </a:t>
            </a:r>
          </a:p>
          <a:p>
            <a:pPr lvl="1"/>
            <a:r>
              <a:rPr lang="en-US" dirty="0"/>
              <a:t>%s – string argument </a:t>
            </a:r>
          </a:p>
          <a:p>
            <a:pPr lvl="1"/>
            <a:r>
              <a:rPr lang="en-US" dirty="0"/>
              <a:t>%p – pointer argument (void *) </a:t>
            </a:r>
          </a:p>
          <a:p>
            <a:pPr lvl="1"/>
            <a:r>
              <a:rPr lang="en-US" dirty="0"/>
              <a:t>Several others</a:t>
            </a:r>
          </a:p>
        </p:txBody>
      </p:sp>
    </p:spTree>
    <p:extLst>
      <p:ext uri="{BB962C8B-B14F-4D97-AF65-F5344CB8AC3E}">
        <p14:creationId xmlns:p14="http://schemas.microsoft.com/office/powerpoint/2010/main" val="6363342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lstStyle/>
          <a:p>
            <a:r>
              <a:rPr lang="en-US" dirty="0"/>
              <a:t>What is the Problem with C? </a:t>
            </a:r>
            <a:endParaRPr lang="en-US" b="1" dirty="0"/>
          </a:p>
        </p:txBody>
      </p:sp>
      <p:sp>
        <p:nvSpPr>
          <p:cNvPr id="34819" name="Rectangle 3"/>
          <p:cNvSpPr>
            <a:spLocks noGrp="1" noChangeArrowheads="1"/>
          </p:cNvSpPr>
          <p:nvPr>
            <p:ph type="body" idx="1"/>
          </p:nvPr>
        </p:nvSpPr>
        <p:spPr/>
        <p:txBody>
          <a:bodyPr>
            <a:normAutofit/>
          </a:bodyPr>
          <a:lstStyle/>
          <a:p>
            <a:r>
              <a:rPr lang="en-US" dirty="0"/>
              <a:t>C does not protect programmers </a:t>
            </a:r>
          </a:p>
          <a:p>
            <a:pPr lvl="1"/>
            <a:r>
              <a:rPr lang="en-US" dirty="0"/>
              <a:t>Problems arise from an imprecise understanding of the semantics of logical abstractions and how they translate into machine-level instructions.</a:t>
            </a:r>
          </a:p>
          <a:p>
            <a:pPr algn="just"/>
            <a:r>
              <a:rPr lang="en-US" dirty="0"/>
              <a:t>Programmer errors</a:t>
            </a:r>
          </a:p>
          <a:p>
            <a:pPr lvl="1" algn="just"/>
            <a:r>
              <a:rPr lang="en-US" dirty="0"/>
              <a:t>Failing to prevent writing beyond the boundaries of an array, </a:t>
            </a:r>
          </a:p>
          <a:p>
            <a:pPr lvl="1" algn="just"/>
            <a:r>
              <a:rPr lang="en-US" dirty="0"/>
              <a:t>Failing to catch integer overflows and truncations,</a:t>
            </a:r>
          </a:p>
          <a:p>
            <a:pPr lvl="1" algn="just"/>
            <a:r>
              <a:rPr lang="en-US" dirty="0"/>
              <a:t>Calling functions with the wrong number of arguments.</a:t>
            </a:r>
          </a:p>
          <a:p>
            <a:pPr marL="0" indent="-285750"/>
            <a:r>
              <a:rPr lang="en-US" dirty="0"/>
              <a:t>Lack of </a:t>
            </a:r>
            <a:r>
              <a:rPr lang="en-US" i="1" dirty="0"/>
              <a:t>type safety.</a:t>
            </a:r>
            <a:endParaRPr lang="en-US" dirty="0"/>
          </a:p>
          <a:p>
            <a:pPr marL="741363" lvl="1"/>
            <a:r>
              <a:rPr lang="en-US" dirty="0"/>
              <a:t>Operations can legally act on signed and unsigned integers of differing lengths using implicit conversions and producing un-representable results</a:t>
            </a:r>
          </a:p>
        </p:txBody>
      </p:sp>
    </p:spTree>
    <p:extLst>
      <p:ext uri="{BB962C8B-B14F-4D97-AF65-F5344CB8AC3E}">
        <p14:creationId xmlns:p14="http://schemas.microsoft.com/office/powerpoint/2010/main" val="1091919196"/>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DBB640-568A-4A50-9E64-687DA5A0AFA6}"/>
              </a:ext>
            </a:extLst>
          </p:cNvPr>
          <p:cNvSpPr>
            <a:spLocks noGrp="1"/>
          </p:cNvSpPr>
          <p:nvPr>
            <p:ph type="title"/>
          </p:nvPr>
        </p:nvSpPr>
        <p:spPr>
          <a:xfrm>
            <a:off x="457200" y="919490"/>
            <a:ext cx="8229600" cy="523220"/>
          </a:xfrm>
        </p:spPr>
        <p:txBody>
          <a:bodyPr/>
          <a:lstStyle/>
          <a:p>
            <a:r>
              <a:rPr lang="en-US" dirty="0"/>
              <a:t>Implementation of </a:t>
            </a:r>
            <a:r>
              <a:rPr lang="en-US" dirty="0" err="1"/>
              <a:t>printf</a:t>
            </a:r>
            <a:r>
              <a:rPr lang="en-US" dirty="0"/>
              <a:t>()</a:t>
            </a:r>
          </a:p>
        </p:txBody>
      </p:sp>
      <p:sp>
        <p:nvSpPr>
          <p:cNvPr id="3" name="Content Placeholder 2">
            <a:extLst>
              <a:ext uri="{FF2B5EF4-FFF2-40B4-BE49-F238E27FC236}">
                <a16:creationId xmlns:a16="http://schemas.microsoft.com/office/drawing/2014/main" id="{3AD67C57-F731-495D-8790-C7E1AC297717}"/>
              </a:ext>
            </a:extLst>
          </p:cNvPr>
          <p:cNvSpPr>
            <a:spLocks noGrp="1"/>
          </p:cNvSpPr>
          <p:nvPr>
            <p:ph idx="1"/>
          </p:nvPr>
        </p:nvSpPr>
        <p:spPr>
          <a:xfrm>
            <a:off x="457200" y="1752600"/>
            <a:ext cx="8229600" cy="4648200"/>
          </a:xfrm>
        </p:spPr>
        <p:txBody>
          <a:bodyPr>
            <a:normAutofit fontScale="92500"/>
          </a:bodyPr>
          <a:lstStyle/>
          <a:p>
            <a:r>
              <a:rPr lang="en-US" dirty="0" err="1">
                <a:latin typeface="Courier New" panose="02070309020205020404" pitchFamily="49" charset="0"/>
                <a:cs typeface="Courier New" panose="02070309020205020404" pitchFamily="49" charset="0"/>
              </a:rPr>
              <a:t>va_start</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va_arg</a:t>
            </a:r>
            <a:r>
              <a:rPr lang="en-US" dirty="0">
                <a:latin typeface="Courier New" panose="02070309020205020404" pitchFamily="49" charset="0"/>
                <a:cs typeface="Courier New" panose="02070309020205020404" pitchFamily="49" charset="0"/>
              </a:rPr>
              <a:t>,</a:t>
            </a:r>
            <a:r>
              <a:rPr lang="en-US" dirty="0"/>
              <a:t> and </a:t>
            </a:r>
            <a:r>
              <a:rPr lang="en-US" dirty="0" err="1">
                <a:latin typeface="Courier New" panose="02070309020205020404" pitchFamily="49" charset="0"/>
                <a:cs typeface="Courier New" panose="02070309020205020404" pitchFamily="49" charset="0"/>
              </a:rPr>
              <a:t>va_end</a:t>
            </a:r>
            <a:r>
              <a:rPr lang="en-US" dirty="0"/>
              <a:t> compute the arguments at run-time</a:t>
            </a:r>
          </a:p>
          <a:p>
            <a:pPr marL="400050" lvl="1" indent="0">
              <a:buNone/>
            </a:pPr>
            <a:r>
              <a:rPr lang="en-US" sz="1200" dirty="0">
                <a:latin typeface="Courier New" panose="02070309020205020404" pitchFamily="49" charset="0"/>
                <a:cs typeface="Courier New" panose="02070309020205020404" pitchFamily="49" charset="0"/>
              </a:rPr>
              <a:t>void </a:t>
            </a:r>
            <a:r>
              <a:rPr lang="en-US" sz="1200" dirty="0" err="1">
                <a:latin typeface="Courier New" panose="02070309020205020404" pitchFamily="49" charset="0"/>
                <a:cs typeface="Courier New" panose="02070309020205020404" pitchFamily="49" charset="0"/>
              </a:rPr>
              <a:t>printf</a:t>
            </a:r>
            <a:r>
              <a:rPr lang="en-US" sz="1200" dirty="0">
                <a:latin typeface="Courier New" panose="02070309020205020404" pitchFamily="49" charset="0"/>
                <a:cs typeface="Courier New" panose="02070309020205020404" pitchFamily="49" charset="0"/>
              </a:rPr>
              <a:t>(</a:t>
            </a:r>
            <a:r>
              <a:rPr lang="en-US" sz="1200" dirty="0" err="1">
                <a:latin typeface="Courier New" panose="02070309020205020404" pitchFamily="49" charset="0"/>
                <a:cs typeface="Courier New" panose="02070309020205020404" pitchFamily="49" charset="0"/>
              </a:rPr>
              <a:t>const</a:t>
            </a:r>
            <a:r>
              <a:rPr lang="en-US" sz="1200" dirty="0">
                <a:latin typeface="Courier New" panose="02070309020205020404" pitchFamily="49" charset="0"/>
                <a:cs typeface="Courier New" panose="02070309020205020404" pitchFamily="49" charset="0"/>
              </a:rPr>
              <a:t> char* format, …) </a:t>
            </a:r>
          </a:p>
          <a:p>
            <a:pPr marL="400050" lvl="1" indent="0">
              <a:buNone/>
            </a:pPr>
            <a:r>
              <a:rPr lang="en-US" sz="1200" dirty="0">
                <a:latin typeface="Courier New" panose="02070309020205020404" pitchFamily="49" charset="0"/>
                <a:cs typeface="Courier New" panose="02070309020205020404" pitchFamily="49" charset="0"/>
              </a:rPr>
              <a:t>{</a:t>
            </a:r>
          </a:p>
          <a:p>
            <a:pPr marL="400050" lvl="1" indent="0">
              <a:buNone/>
            </a:pPr>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int</a:t>
            </a:r>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i</a:t>
            </a:r>
            <a:r>
              <a:rPr lang="en-US" sz="1200" dirty="0">
                <a:latin typeface="Courier New" panose="02070309020205020404" pitchFamily="49" charset="0"/>
                <a:cs typeface="Courier New" panose="02070309020205020404" pitchFamily="49" charset="0"/>
              </a:rPr>
              <a:t>; char c; char* s; double d;</a:t>
            </a:r>
          </a:p>
          <a:p>
            <a:pPr marL="400050" lvl="1" indent="0">
              <a:buNone/>
            </a:pPr>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va_list</a:t>
            </a:r>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ap</a:t>
            </a:r>
            <a:r>
              <a:rPr lang="en-US" sz="1200" dirty="0">
                <a:latin typeface="Courier New" panose="02070309020205020404" pitchFamily="49" charset="0"/>
                <a:cs typeface="Courier New" panose="02070309020205020404" pitchFamily="49" charset="0"/>
              </a:rPr>
              <a:t>; /*declare an argument pointer to a variable argument list */</a:t>
            </a:r>
          </a:p>
          <a:p>
            <a:pPr marL="400050" lvl="1" indent="0">
              <a:buNone/>
            </a:pPr>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va_start</a:t>
            </a:r>
            <a:r>
              <a:rPr lang="en-US" sz="1200" dirty="0">
                <a:latin typeface="Courier New" panose="02070309020205020404" pitchFamily="49" charset="0"/>
                <a:cs typeface="Courier New" panose="02070309020205020404" pitchFamily="49" charset="0"/>
              </a:rPr>
              <a:t>(</a:t>
            </a:r>
            <a:r>
              <a:rPr lang="en-US" sz="1200" dirty="0" err="1">
                <a:latin typeface="Courier New" panose="02070309020205020404" pitchFamily="49" charset="0"/>
                <a:cs typeface="Courier New" panose="02070309020205020404" pitchFamily="49" charset="0"/>
              </a:rPr>
              <a:t>ap</a:t>
            </a:r>
            <a:r>
              <a:rPr lang="en-US" sz="1200" dirty="0">
                <a:latin typeface="Courier New" panose="02070309020205020404" pitchFamily="49" charset="0"/>
                <a:cs typeface="Courier New" panose="02070309020205020404" pitchFamily="49" charset="0"/>
              </a:rPr>
              <a:t>, format) /* initialize </a:t>
            </a:r>
            <a:r>
              <a:rPr lang="en-US" sz="1200" dirty="0" err="1">
                <a:latin typeface="Courier New" panose="02070309020205020404" pitchFamily="49" charset="0"/>
                <a:cs typeface="Courier New" panose="02070309020205020404" pitchFamily="49" charset="0"/>
              </a:rPr>
              <a:t>arg</a:t>
            </a:r>
            <a:r>
              <a:rPr lang="en-US" sz="1200" dirty="0">
                <a:latin typeface="Courier New" panose="02070309020205020404" pitchFamily="49" charset="0"/>
                <a:cs typeface="Courier New" panose="02070309020205020404" pitchFamily="49" charset="0"/>
              </a:rPr>
              <a:t> pointer using last known </a:t>
            </a:r>
            <a:r>
              <a:rPr lang="en-US" sz="1200" dirty="0" err="1">
                <a:latin typeface="Courier New" panose="02070309020205020404" pitchFamily="49" charset="0"/>
                <a:cs typeface="Courier New" panose="02070309020205020404" pitchFamily="49" charset="0"/>
              </a:rPr>
              <a:t>arg</a:t>
            </a:r>
            <a:r>
              <a:rPr lang="en-US" sz="1200" dirty="0">
                <a:latin typeface="Courier New" panose="02070309020205020404" pitchFamily="49" charset="0"/>
                <a:cs typeface="Courier New" panose="02070309020205020404" pitchFamily="49" charset="0"/>
              </a:rPr>
              <a:t> */</a:t>
            </a:r>
          </a:p>
          <a:p>
            <a:pPr marL="400050" lvl="1" indent="0">
              <a:buNone/>
            </a:pPr>
            <a:r>
              <a:rPr lang="en-US" sz="1200" dirty="0">
                <a:latin typeface="Courier New" panose="02070309020205020404" pitchFamily="49" charset="0"/>
                <a:cs typeface="Courier New" panose="02070309020205020404" pitchFamily="49" charset="0"/>
              </a:rPr>
              <a:t>		for (char* p = format; *p != ‘\0’; p++) {</a:t>
            </a:r>
          </a:p>
          <a:p>
            <a:pPr marL="400050" lvl="1" indent="0">
              <a:buNone/>
            </a:pPr>
            <a:r>
              <a:rPr lang="en-US" sz="1200" dirty="0">
                <a:latin typeface="Courier New" panose="02070309020205020404" pitchFamily="49" charset="0"/>
                <a:cs typeface="Courier New" panose="02070309020205020404" pitchFamily="49" charset="0"/>
              </a:rPr>
              <a:t>			if (*p == “%’) {</a:t>
            </a:r>
          </a:p>
          <a:p>
            <a:pPr marL="400050" lvl="1" indent="0">
              <a:buNone/>
            </a:pPr>
            <a:r>
              <a:rPr lang="en-US" sz="1200" dirty="0">
                <a:latin typeface="Courier New" panose="02070309020205020404" pitchFamily="49" charset="0"/>
                <a:cs typeface="Courier New" panose="02070309020205020404" pitchFamily="49" charset="0"/>
              </a:rPr>
              <a:t>				switch (*++p) {</a:t>
            </a:r>
          </a:p>
          <a:p>
            <a:pPr marL="400050" lvl="1" indent="0">
              <a:buNone/>
            </a:pPr>
            <a:r>
              <a:rPr lang="en-US" sz="1200" dirty="0">
                <a:latin typeface="Courier New" panose="02070309020205020404" pitchFamily="49" charset="0"/>
                <a:cs typeface="Courier New" panose="02070309020205020404" pitchFamily="49" charset="0"/>
              </a:rPr>
              <a:t>					case ‘d’:</a:t>
            </a:r>
          </a:p>
          <a:p>
            <a:pPr marL="400050" lvl="1" indent="0">
              <a:buNone/>
            </a:pPr>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i</a:t>
            </a:r>
            <a:r>
              <a:rPr lang="en-US" sz="1200" dirty="0">
                <a:latin typeface="Courier New" panose="02070309020205020404" pitchFamily="49" charset="0"/>
                <a:cs typeface="Courier New" panose="02070309020205020404" pitchFamily="49" charset="0"/>
              </a:rPr>
              <a:t> = </a:t>
            </a:r>
            <a:r>
              <a:rPr lang="en-US" sz="1200" dirty="0" err="1">
                <a:latin typeface="Courier New" panose="02070309020205020404" pitchFamily="49" charset="0"/>
                <a:cs typeface="Courier New" panose="02070309020205020404" pitchFamily="49" charset="0"/>
              </a:rPr>
              <a:t>va_arg</a:t>
            </a:r>
            <a:r>
              <a:rPr lang="en-US" sz="1200" dirty="0">
                <a:latin typeface="Courier New" panose="02070309020205020404" pitchFamily="49" charset="0"/>
                <a:cs typeface="Courier New" panose="02070309020205020404" pitchFamily="49" charset="0"/>
              </a:rPr>
              <a:t>(</a:t>
            </a:r>
            <a:r>
              <a:rPr lang="en-US" sz="1200" dirty="0" err="1">
                <a:latin typeface="Courier New" panose="02070309020205020404" pitchFamily="49" charset="0"/>
                <a:cs typeface="Courier New" panose="02070309020205020404" pitchFamily="49" charset="0"/>
              </a:rPr>
              <a:t>ap</a:t>
            </a:r>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int</a:t>
            </a:r>
            <a:r>
              <a:rPr lang="en-US" sz="1200" dirty="0">
                <a:latin typeface="Courier New" panose="02070309020205020404" pitchFamily="49" charset="0"/>
                <a:cs typeface="Courier New" panose="02070309020205020404" pitchFamily="49" charset="0"/>
              </a:rPr>
              <a:t>); break;</a:t>
            </a:r>
          </a:p>
          <a:p>
            <a:pPr marL="400050" lvl="1" indent="0">
              <a:buNone/>
            </a:pPr>
            <a:r>
              <a:rPr lang="en-US" sz="1200" dirty="0">
                <a:latin typeface="Courier New" panose="02070309020205020404" pitchFamily="49" charset="0"/>
                <a:cs typeface="Courier New" panose="02070309020205020404" pitchFamily="49" charset="0"/>
              </a:rPr>
              <a:t>					case ‘s’:</a:t>
            </a:r>
          </a:p>
          <a:p>
            <a:pPr marL="400050" lvl="1" indent="0">
              <a:buNone/>
            </a:pPr>
            <a:r>
              <a:rPr lang="en-US" sz="1200" dirty="0">
                <a:latin typeface="Courier New" panose="02070309020205020404" pitchFamily="49" charset="0"/>
                <a:cs typeface="Courier New" panose="02070309020205020404" pitchFamily="49" charset="0"/>
              </a:rPr>
              <a:t>						s = </a:t>
            </a:r>
            <a:r>
              <a:rPr lang="en-US" sz="1200" dirty="0" err="1">
                <a:latin typeface="Courier New" panose="02070309020205020404" pitchFamily="49" charset="0"/>
                <a:cs typeface="Courier New" panose="02070309020205020404" pitchFamily="49" charset="0"/>
              </a:rPr>
              <a:t>va_arg</a:t>
            </a:r>
            <a:r>
              <a:rPr lang="en-US" sz="1200" dirty="0">
                <a:latin typeface="Courier New" panose="02070309020205020404" pitchFamily="49" charset="0"/>
                <a:cs typeface="Courier New" panose="02070309020205020404" pitchFamily="49" charset="0"/>
              </a:rPr>
              <a:t>(</a:t>
            </a:r>
            <a:r>
              <a:rPr lang="en-US" sz="1200" dirty="0" err="1">
                <a:latin typeface="Courier New" panose="02070309020205020404" pitchFamily="49" charset="0"/>
                <a:cs typeface="Courier New" panose="02070309020205020404" pitchFamily="49" charset="0"/>
              </a:rPr>
              <a:t>ap</a:t>
            </a:r>
            <a:r>
              <a:rPr lang="en-US" sz="1200" dirty="0">
                <a:latin typeface="Courier New" panose="02070309020205020404" pitchFamily="49" charset="0"/>
                <a:cs typeface="Courier New" panose="02070309020205020404" pitchFamily="49" charset="0"/>
              </a:rPr>
              <a:t>, char*); break;</a:t>
            </a:r>
          </a:p>
          <a:p>
            <a:pPr marL="400050" lvl="1" indent="0">
              <a:buNone/>
            </a:pPr>
            <a:r>
              <a:rPr lang="en-US" sz="1200" dirty="0">
                <a:latin typeface="Courier New" panose="02070309020205020404" pitchFamily="49" charset="0"/>
                <a:cs typeface="Courier New" panose="02070309020205020404" pitchFamily="49" charset="0"/>
              </a:rPr>
              <a:t>					case ‘c’:</a:t>
            </a:r>
          </a:p>
          <a:p>
            <a:pPr marL="400050" lvl="1" indent="0">
              <a:buNone/>
            </a:pPr>
            <a:r>
              <a:rPr lang="en-US" sz="1200" dirty="0">
                <a:latin typeface="Courier New" panose="02070309020205020404" pitchFamily="49" charset="0"/>
                <a:cs typeface="Courier New" panose="02070309020205020404" pitchFamily="49" charset="0"/>
              </a:rPr>
              <a:t>						c = </a:t>
            </a:r>
            <a:r>
              <a:rPr lang="en-US" sz="1200" dirty="0" err="1">
                <a:latin typeface="Courier New" panose="02070309020205020404" pitchFamily="49" charset="0"/>
                <a:cs typeface="Courier New" panose="02070309020205020404" pitchFamily="49" charset="0"/>
              </a:rPr>
              <a:t>va_arg</a:t>
            </a:r>
            <a:r>
              <a:rPr lang="en-US" sz="1200" dirty="0">
                <a:latin typeface="Courier New" panose="02070309020205020404" pitchFamily="49" charset="0"/>
                <a:cs typeface="Courier New" panose="02070309020205020404" pitchFamily="49" charset="0"/>
              </a:rPr>
              <a:t>(</a:t>
            </a:r>
            <a:r>
              <a:rPr lang="en-US" sz="1200" dirty="0" err="1">
                <a:latin typeface="Courier New" panose="02070309020205020404" pitchFamily="49" charset="0"/>
                <a:cs typeface="Courier New" panose="02070309020205020404" pitchFamily="49" charset="0"/>
              </a:rPr>
              <a:t>ap</a:t>
            </a:r>
            <a:r>
              <a:rPr lang="en-US" sz="1200" dirty="0">
                <a:latin typeface="Courier New" panose="02070309020205020404" pitchFamily="49" charset="0"/>
                <a:cs typeface="Courier New" panose="02070309020205020404" pitchFamily="49" charset="0"/>
              </a:rPr>
              <a:t>, char); break;</a:t>
            </a:r>
          </a:p>
          <a:p>
            <a:pPr marL="400050" lvl="1" indent="0">
              <a:buNone/>
            </a:pPr>
            <a:r>
              <a:rPr lang="en-US" sz="1200" dirty="0">
                <a:latin typeface="Courier New" panose="02070309020205020404" pitchFamily="49" charset="0"/>
                <a:cs typeface="Courier New" panose="02070309020205020404" pitchFamily="49" charset="0"/>
              </a:rPr>
              <a:t>				}</a:t>
            </a:r>
          </a:p>
          <a:p>
            <a:pPr marL="400050" lvl="1" indent="0">
              <a:buNone/>
            </a:pPr>
            <a:r>
              <a:rPr lang="en-US" sz="1200" dirty="0">
                <a:latin typeface="Courier New" panose="02070309020205020404" pitchFamily="49" charset="0"/>
                <a:cs typeface="Courier New" panose="02070309020205020404" pitchFamily="49" charset="0"/>
              </a:rPr>
              <a:t>				… /* etc. for each % specification */</a:t>
            </a:r>
          </a:p>
          <a:p>
            <a:pPr marL="400050" lvl="1" indent="0">
              <a:buNone/>
            </a:pPr>
            <a:r>
              <a:rPr lang="en-US" sz="1200" dirty="0">
                <a:latin typeface="Courier New" panose="02070309020205020404" pitchFamily="49" charset="0"/>
                <a:cs typeface="Courier New" panose="02070309020205020404" pitchFamily="49" charset="0"/>
              </a:rPr>
              <a:t>			}</a:t>
            </a:r>
          </a:p>
          <a:p>
            <a:pPr marL="400050" lvl="1" indent="0">
              <a:buNone/>
            </a:pPr>
            <a:r>
              <a:rPr lang="en-US" sz="1200" dirty="0">
                <a:latin typeface="Courier New" panose="02070309020205020404" pitchFamily="49" charset="0"/>
                <a:cs typeface="Courier New" panose="02070309020205020404" pitchFamily="49" charset="0"/>
              </a:rPr>
              <a:t>		}</a:t>
            </a:r>
          </a:p>
          <a:p>
            <a:pPr marL="400050" lvl="1" indent="0">
              <a:buNone/>
            </a:pPr>
            <a:r>
              <a:rPr lang="en-US" sz="1200" dirty="0">
                <a:latin typeface="Courier New" panose="02070309020205020404" pitchFamily="49" charset="0"/>
                <a:cs typeface="Courier New" panose="02070309020205020404" pitchFamily="49" charset="0"/>
              </a:rPr>
              <a:t>		…</a:t>
            </a:r>
          </a:p>
          <a:p>
            <a:pPr marL="400050" lvl="1" indent="0">
              <a:buNone/>
            </a:pPr>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va_end</a:t>
            </a:r>
            <a:r>
              <a:rPr lang="en-US" sz="1200" dirty="0">
                <a:latin typeface="Courier New" panose="02070309020205020404" pitchFamily="49" charset="0"/>
                <a:cs typeface="Courier New" panose="02070309020205020404" pitchFamily="49" charset="0"/>
              </a:rPr>
              <a:t>(</a:t>
            </a:r>
            <a:r>
              <a:rPr lang="en-US" sz="1200" dirty="0" err="1">
                <a:latin typeface="Courier New" panose="02070309020205020404" pitchFamily="49" charset="0"/>
                <a:cs typeface="Courier New" panose="02070309020205020404" pitchFamily="49" charset="0"/>
              </a:rPr>
              <a:t>ap</a:t>
            </a:r>
            <a:r>
              <a:rPr lang="en-US" sz="1200" dirty="0">
                <a:latin typeface="Courier New" panose="02070309020205020404" pitchFamily="49" charset="0"/>
                <a:cs typeface="Courier New" panose="02070309020205020404" pitchFamily="49" charset="0"/>
              </a:rPr>
              <a:t>); /* restore any special stack manipulation */</a:t>
            </a:r>
          </a:p>
          <a:p>
            <a:pPr marL="400050" lvl="1" indent="0">
              <a:buNone/>
            </a:pPr>
            <a:r>
              <a:rPr lang="en-US" sz="1200" dirty="0">
                <a:latin typeface="Courier New" panose="02070309020205020404" pitchFamily="49" charset="0"/>
                <a:cs typeface="Courier New" panose="02070309020205020404" pitchFamily="49" charset="0"/>
              </a:rPr>
              <a:t>	}</a:t>
            </a:r>
          </a:p>
        </p:txBody>
      </p:sp>
    </p:spTree>
    <p:extLst>
      <p:ext uri="{BB962C8B-B14F-4D97-AF65-F5344CB8AC3E}">
        <p14:creationId xmlns:p14="http://schemas.microsoft.com/office/powerpoint/2010/main" val="3386844638"/>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713AC1-71B4-404D-8BD4-12CAA65E4C61}"/>
              </a:ext>
            </a:extLst>
          </p:cNvPr>
          <p:cNvSpPr>
            <a:spLocks noGrp="1"/>
          </p:cNvSpPr>
          <p:nvPr>
            <p:ph type="title"/>
          </p:nvPr>
        </p:nvSpPr>
        <p:spPr>
          <a:xfrm>
            <a:off x="457200" y="919490"/>
            <a:ext cx="8229600" cy="523220"/>
          </a:xfrm>
        </p:spPr>
        <p:txBody>
          <a:bodyPr/>
          <a:lstStyle/>
          <a:p>
            <a:r>
              <a:rPr lang="en-US" dirty="0"/>
              <a:t>Format Strings</a:t>
            </a:r>
          </a:p>
        </p:txBody>
      </p:sp>
      <p:sp>
        <p:nvSpPr>
          <p:cNvPr id="3" name="Content Placeholder 2">
            <a:extLst>
              <a:ext uri="{FF2B5EF4-FFF2-40B4-BE49-F238E27FC236}">
                <a16:creationId xmlns:a16="http://schemas.microsoft.com/office/drawing/2014/main" id="{97C63AE5-CB0E-4835-85F5-A29C3C4B1C16}"/>
              </a:ext>
            </a:extLst>
          </p:cNvPr>
          <p:cNvSpPr>
            <a:spLocks noGrp="1"/>
          </p:cNvSpPr>
          <p:nvPr>
            <p:ph idx="1"/>
          </p:nvPr>
        </p:nvSpPr>
        <p:spPr/>
        <p:txBody>
          <a:bodyPr/>
          <a:lstStyle/>
          <a:p>
            <a:r>
              <a:rPr lang="en-US" dirty="0"/>
              <a:t>%n format symbol tells </a:t>
            </a:r>
            <a:r>
              <a:rPr lang="en-US" dirty="0" err="1"/>
              <a:t>printf</a:t>
            </a:r>
            <a:r>
              <a:rPr lang="en-US" dirty="0"/>
              <a:t>() to write the number of characters that have been printed:</a:t>
            </a:r>
          </a:p>
          <a:p>
            <a:pPr marL="400050" lvl="1" indent="0">
              <a:buNone/>
            </a:pPr>
            <a:r>
              <a:rPr lang="en-US" dirty="0"/>
              <a:t>	</a:t>
            </a:r>
            <a:r>
              <a:rPr lang="en-US" dirty="0" err="1">
                <a:latin typeface="Courier New" panose="02070309020205020404" pitchFamily="49" charset="0"/>
                <a:cs typeface="Courier New" panose="02070309020205020404" pitchFamily="49" charset="0"/>
              </a:rPr>
              <a:t>printf</a:t>
            </a:r>
            <a:r>
              <a:rPr lang="en-US" dirty="0">
                <a:latin typeface="Courier New" panose="02070309020205020404" pitchFamily="49" charset="0"/>
                <a:cs typeface="Courier New" panose="02070309020205020404" pitchFamily="49" charset="0"/>
              </a:rPr>
              <a:t>(“This is just a test %n”, &amp;</a:t>
            </a:r>
            <a:r>
              <a:rPr lang="en-US" dirty="0" err="1">
                <a:latin typeface="Courier New" panose="02070309020205020404" pitchFamily="49" charset="0"/>
                <a:cs typeface="Courier New" panose="02070309020205020404" pitchFamily="49" charset="0"/>
              </a:rPr>
              <a:t>stringLength</a:t>
            </a:r>
            <a:r>
              <a:rPr lang="en-US" dirty="0">
                <a:latin typeface="Courier New" panose="02070309020205020404" pitchFamily="49" charset="0"/>
                <a:cs typeface="Courier New" panose="02070309020205020404" pitchFamily="49" charset="0"/>
              </a:rPr>
              <a:t>);</a:t>
            </a:r>
          </a:p>
          <a:p>
            <a:pPr marL="400050" lvl="1" indent="0">
              <a:buNone/>
            </a:pPr>
            <a:r>
              <a:rPr lang="en-US" dirty="0"/>
              <a:t>This writes 19 into &amp;</a:t>
            </a:r>
            <a:r>
              <a:rPr lang="en-US" dirty="0" err="1"/>
              <a:t>stringLength</a:t>
            </a:r>
            <a:endParaRPr lang="en-US" dirty="0"/>
          </a:p>
          <a:p>
            <a:endParaRPr lang="en-US" dirty="0"/>
          </a:p>
          <a:p>
            <a:r>
              <a:rPr lang="en-US" dirty="0"/>
              <a:t>What about this?</a:t>
            </a:r>
          </a:p>
          <a:p>
            <a:pPr marL="0" indent="0">
              <a:buNone/>
            </a:pPr>
            <a:r>
              <a:rPr lang="en-US" dirty="0"/>
              <a:t>	</a:t>
            </a:r>
            <a:r>
              <a:rPr lang="en-US" dirty="0">
                <a:latin typeface="Courier New" panose="02070309020205020404" pitchFamily="49" charset="0"/>
                <a:cs typeface="Courier New" panose="02070309020205020404" pitchFamily="49" charset="0"/>
              </a:rPr>
              <a:t>char buffer[16] = “This is just a test!”;</a:t>
            </a:r>
          </a:p>
          <a:p>
            <a:pPr marL="0" indent="0">
              <a:buNone/>
            </a:pPr>
            <a:r>
              <a:rPr lang="en-US" dirty="0"/>
              <a:t>	</a:t>
            </a:r>
            <a:r>
              <a:rPr lang="en-US" dirty="0" err="1"/>
              <a:t>printf</a:t>
            </a:r>
            <a:r>
              <a:rPr lang="en-US" dirty="0"/>
              <a:t>(buffer);</a:t>
            </a:r>
          </a:p>
          <a:p>
            <a:pPr marL="0" indent="0">
              <a:buNone/>
            </a:pPr>
            <a:endParaRPr lang="en-US" dirty="0"/>
          </a:p>
        </p:txBody>
      </p:sp>
    </p:spTree>
    <p:extLst>
      <p:ext uri="{BB962C8B-B14F-4D97-AF65-F5344CB8AC3E}">
        <p14:creationId xmlns:p14="http://schemas.microsoft.com/office/powerpoint/2010/main" val="1123903495"/>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47"/>
            <a:ext cx="8229600" cy="954107"/>
          </a:xfrm>
        </p:spPr>
        <p:txBody>
          <a:bodyPr/>
          <a:lstStyle/>
          <a:p>
            <a:r>
              <a:rPr lang="en-US" dirty="0"/>
              <a:t>What does a format string vulnerability look like?</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373840080"/>
              </p:ext>
            </p:extLst>
          </p:nvPr>
        </p:nvGraphicFramePr>
        <p:xfrm>
          <a:off x="381000" y="2667000"/>
          <a:ext cx="8229600" cy="1559560"/>
        </p:xfrm>
        <a:graphic>
          <a:graphicData uri="http://schemas.openxmlformats.org/drawingml/2006/table">
            <a:tbl>
              <a:tblPr firstRow="1" bandRow="1">
                <a:tableStyleId>{2D5ABB26-0587-4C30-8999-92F81FD0307C}</a:tableStyleId>
              </a:tblPr>
              <a:tblGrid>
                <a:gridCol w="4114800">
                  <a:extLst>
                    <a:ext uri="{9D8B030D-6E8A-4147-A177-3AD203B41FA5}">
                      <a16:colId xmlns:a16="http://schemas.microsoft.com/office/drawing/2014/main" val="20000"/>
                    </a:ext>
                  </a:extLst>
                </a:gridCol>
                <a:gridCol w="4114800">
                  <a:extLst>
                    <a:ext uri="{9D8B030D-6E8A-4147-A177-3AD203B41FA5}">
                      <a16:colId xmlns:a16="http://schemas.microsoft.com/office/drawing/2014/main" val="20001"/>
                    </a:ext>
                  </a:extLst>
                </a:gridCol>
              </a:tblGrid>
              <a:tr h="370840">
                <a:tc>
                  <a:txBody>
                    <a:bodyPr/>
                    <a:lstStyle/>
                    <a:p>
                      <a:pPr algn="ctr"/>
                      <a:r>
                        <a:rPr lang="en-US" b="1" dirty="0"/>
                        <a:t>Wrong</a:t>
                      </a:r>
                    </a:p>
                  </a:txBody>
                  <a:tcPr/>
                </a:tc>
                <a:tc>
                  <a:txBody>
                    <a:bodyPr/>
                    <a:lstStyle/>
                    <a:p>
                      <a:pPr algn="ctr"/>
                      <a:r>
                        <a:rPr lang="en-US" b="1" dirty="0"/>
                        <a:t>Right</a:t>
                      </a:r>
                    </a:p>
                  </a:txBody>
                  <a:tcPr/>
                </a:tc>
                <a:extLst>
                  <a:ext uri="{0D108BD9-81ED-4DB2-BD59-A6C34878D82A}">
                    <a16:rowId xmlns:a16="http://schemas.microsoft.com/office/drawing/2014/main" val="10000"/>
                  </a:ext>
                </a:extLst>
              </a:tr>
              <a:tr h="370840">
                <a:tc>
                  <a:txBody>
                    <a:bodyPr/>
                    <a:lstStyle/>
                    <a:p>
                      <a:r>
                        <a:rPr lang="en-US" dirty="0" err="1">
                          <a:latin typeface="Courier New" pitchFamily="49" charset="0"/>
                          <a:cs typeface="Courier New" pitchFamily="49" charset="0"/>
                        </a:rPr>
                        <a:t>int</a:t>
                      </a:r>
                      <a:r>
                        <a:rPr lang="en-US" baseline="0" dirty="0">
                          <a:latin typeface="Courier New" pitchFamily="49" charset="0"/>
                          <a:cs typeface="Courier New" pitchFamily="49" charset="0"/>
                        </a:rPr>
                        <a:t> </a:t>
                      </a:r>
                      <a:r>
                        <a:rPr lang="en-US" baseline="0" dirty="0" err="1">
                          <a:latin typeface="Courier New" pitchFamily="49" charset="0"/>
                          <a:cs typeface="Courier New" pitchFamily="49" charset="0"/>
                        </a:rPr>
                        <a:t>func</a:t>
                      </a:r>
                      <a:r>
                        <a:rPr lang="en-US" baseline="0" dirty="0">
                          <a:latin typeface="Courier New" pitchFamily="49" charset="0"/>
                          <a:cs typeface="Courier New" pitchFamily="49" charset="0"/>
                        </a:rPr>
                        <a:t>(char * user)</a:t>
                      </a:r>
                    </a:p>
                    <a:p>
                      <a:r>
                        <a:rPr lang="en-US" baseline="0" dirty="0">
                          <a:latin typeface="Courier New" pitchFamily="49" charset="0"/>
                          <a:cs typeface="Courier New" pitchFamily="49" charset="0"/>
                        </a:rPr>
                        <a:t>{</a:t>
                      </a:r>
                    </a:p>
                    <a:p>
                      <a:r>
                        <a:rPr lang="en-US" dirty="0">
                          <a:latin typeface="Courier New" pitchFamily="49" charset="0"/>
                          <a:cs typeface="Courier New" pitchFamily="49" charset="0"/>
                        </a:rPr>
                        <a:t>    </a:t>
                      </a:r>
                      <a:r>
                        <a:rPr lang="en-US" dirty="0" err="1">
                          <a:latin typeface="Courier New" pitchFamily="49" charset="0"/>
                          <a:cs typeface="Courier New" pitchFamily="49" charset="0"/>
                        </a:rPr>
                        <a:t>printf</a:t>
                      </a:r>
                      <a:r>
                        <a:rPr lang="en-US" dirty="0">
                          <a:latin typeface="Courier New" pitchFamily="49" charset="0"/>
                          <a:cs typeface="Courier New" pitchFamily="49" charset="0"/>
                        </a:rPr>
                        <a:t>(user);</a:t>
                      </a:r>
                    </a:p>
                    <a:p>
                      <a:r>
                        <a:rPr lang="en-US" dirty="0">
                          <a:latin typeface="Courier New" pitchFamily="49" charset="0"/>
                          <a:cs typeface="Courier New" pitchFamily="49" charset="0"/>
                        </a:rPr>
                        <a:t>}</a:t>
                      </a:r>
                    </a:p>
                  </a:txBody>
                  <a:tcPr/>
                </a:tc>
                <a:tc>
                  <a:txBody>
                    <a:bodyPr/>
                    <a:lstStyle/>
                    <a:p>
                      <a:r>
                        <a:rPr lang="en-US" dirty="0" err="1">
                          <a:latin typeface="Courier New" pitchFamily="49" charset="0"/>
                          <a:cs typeface="Courier New" pitchFamily="49" charset="0"/>
                        </a:rPr>
                        <a:t>int</a:t>
                      </a:r>
                      <a:r>
                        <a:rPr lang="en-US" baseline="0" dirty="0">
                          <a:latin typeface="Courier New" pitchFamily="49" charset="0"/>
                          <a:cs typeface="Courier New" pitchFamily="49" charset="0"/>
                        </a:rPr>
                        <a:t> </a:t>
                      </a:r>
                      <a:r>
                        <a:rPr lang="en-US" baseline="0" dirty="0" err="1">
                          <a:latin typeface="Courier New" pitchFamily="49" charset="0"/>
                          <a:cs typeface="Courier New" pitchFamily="49" charset="0"/>
                        </a:rPr>
                        <a:t>func</a:t>
                      </a:r>
                      <a:r>
                        <a:rPr lang="en-US" baseline="0" dirty="0">
                          <a:latin typeface="Courier New" pitchFamily="49" charset="0"/>
                          <a:cs typeface="Courier New" pitchFamily="49" charset="0"/>
                        </a:rPr>
                        <a:t>(char *user)</a:t>
                      </a:r>
                    </a:p>
                    <a:p>
                      <a:r>
                        <a:rPr lang="en-US" baseline="0" dirty="0">
                          <a:latin typeface="Courier New" pitchFamily="49" charset="0"/>
                          <a:cs typeface="Courier New" pitchFamily="49" charset="0"/>
                        </a:rPr>
                        <a:t>{</a:t>
                      </a:r>
                    </a:p>
                    <a:p>
                      <a:r>
                        <a:rPr lang="en-US" baseline="0" dirty="0">
                          <a:latin typeface="Courier New" pitchFamily="49" charset="0"/>
                          <a:cs typeface="Courier New" pitchFamily="49" charset="0"/>
                        </a:rPr>
                        <a:t>    </a:t>
                      </a:r>
                      <a:r>
                        <a:rPr lang="en-US" baseline="0" dirty="0" err="1">
                          <a:latin typeface="Courier New" pitchFamily="49" charset="0"/>
                          <a:cs typeface="Courier New" pitchFamily="49" charset="0"/>
                        </a:rPr>
                        <a:t>printf</a:t>
                      </a:r>
                      <a:r>
                        <a:rPr lang="en-US" baseline="0" dirty="0">
                          <a:latin typeface="Courier New" pitchFamily="49" charset="0"/>
                          <a:cs typeface="Courier New" pitchFamily="49" charset="0"/>
                        </a:rPr>
                        <a:t>(“%s”, user);</a:t>
                      </a:r>
                    </a:p>
                    <a:p>
                      <a:r>
                        <a:rPr lang="en-US" baseline="0" dirty="0">
                          <a:latin typeface="Courier New" pitchFamily="49" charset="0"/>
                          <a:cs typeface="Courier New" pitchFamily="49" charset="0"/>
                        </a:rPr>
                        <a:t>}</a:t>
                      </a:r>
                      <a:endParaRPr lang="en-US" dirty="0">
                        <a:latin typeface="Courier New" pitchFamily="49" charset="0"/>
                        <a:cs typeface="Courier New" pitchFamily="49" charset="0"/>
                      </a:endParaRPr>
                    </a:p>
                  </a:txBody>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3777209800"/>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919490"/>
            <a:ext cx="8229600" cy="523220"/>
          </a:xfrm>
        </p:spPr>
        <p:txBody>
          <a:bodyPr/>
          <a:lstStyle/>
          <a:p>
            <a:r>
              <a:rPr lang="en-US" dirty="0"/>
              <a:t>Buffer overflows </a:t>
            </a:r>
            <a:r>
              <a:rPr lang="en-US" dirty="0" err="1"/>
              <a:t>vs</a:t>
            </a:r>
            <a:r>
              <a:rPr lang="en-US" dirty="0"/>
              <a:t> format strings</a:t>
            </a:r>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1516145460"/>
              </p:ext>
            </p:extLst>
          </p:nvPr>
        </p:nvGraphicFramePr>
        <p:xfrm>
          <a:off x="457200" y="1752600"/>
          <a:ext cx="8229600" cy="2595880"/>
        </p:xfrm>
        <a:graphic>
          <a:graphicData uri="http://schemas.openxmlformats.org/drawingml/2006/table">
            <a:tbl>
              <a:tblPr firstRow="1" bandRow="1">
                <a:tableStyleId>{9D7B26C5-4107-4FEC-AEDC-1716B250A1EF}</a:tableStyleId>
              </a:tblPr>
              <a:tblGrid>
                <a:gridCol w="2743200">
                  <a:extLst>
                    <a:ext uri="{9D8B030D-6E8A-4147-A177-3AD203B41FA5}">
                      <a16:colId xmlns:a16="http://schemas.microsoft.com/office/drawing/2014/main" val="20000"/>
                    </a:ext>
                  </a:extLst>
                </a:gridCol>
                <a:gridCol w="2743200">
                  <a:extLst>
                    <a:ext uri="{9D8B030D-6E8A-4147-A177-3AD203B41FA5}">
                      <a16:colId xmlns:a16="http://schemas.microsoft.com/office/drawing/2014/main" val="20001"/>
                    </a:ext>
                  </a:extLst>
                </a:gridCol>
                <a:gridCol w="2743200">
                  <a:extLst>
                    <a:ext uri="{9D8B030D-6E8A-4147-A177-3AD203B41FA5}">
                      <a16:colId xmlns:a16="http://schemas.microsoft.com/office/drawing/2014/main" val="20002"/>
                    </a:ext>
                  </a:extLst>
                </a:gridCol>
              </a:tblGrid>
              <a:tr h="370840">
                <a:tc>
                  <a:txBody>
                    <a:bodyPr/>
                    <a:lstStyle/>
                    <a:p>
                      <a:endParaRPr lang="en-US" dirty="0"/>
                    </a:p>
                  </a:txBody>
                  <a:tcPr/>
                </a:tc>
                <a:tc>
                  <a:txBody>
                    <a:bodyPr/>
                    <a:lstStyle/>
                    <a:p>
                      <a:pPr algn="ctr"/>
                      <a:r>
                        <a:rPr lang="en-US" dirty="0"/>
                        <a:t>Buffer Overflows</a:t>
                      </a:r>
                    </a:p>
                  </a:txBody>
                  <a:tcPr/>
                </a:tc>
                <a:tc>
                  <a:txBody>
                    <a:bodyPr/>
                    <a:lstStyle/>
                    <a:p>
                      <a:pPr algn="ctr"/>
                      <a:r>
                        <a:rPr lang="en-US" dirty="0"/>
                        <a:t>Format Strings</a:t>
                      </a:r>
                    </a:p>
                  </a:txBody>
                  <a:tcPr/>
                </a:tc>
                <a:extLst>
                  <a:ext uri="{0D108BD9-81ED-4DB2-BD59-A6C34878D82A}">
                    <a16:rowId xmlns:a16="http://schemas.microsoft.com/office/drawing/2014/main" val="10000"/>
                  </a:ext>
                </a:extLst>
              </a:tr>
              <a:tr h="370840">
                <a:tc>
                  <a:txBody>
                    <a:bodyPr/>
                    <a:lstStyle/>
                    <a:p>
                      <a:r>
                        <a:rPr lang="en-US" b="1" i="1" dirty="0"/>
                        <a:t>Public Since</a:t>
                      </a:r>
                    </a:p>
                  </a:txBody>
                  <a:tcPr/>
                </a:tc>
                <a:tc>
                  <a:txBody>
                    <a:bodyPr/>
                    <a:lstStyle/>
                    <a:p>
                      <a:pPr algn="ctr"/>
                      <a:r>
                        <a:rPr lang="en-US" dirty="0"/>
                        <a:t>Mid 1980s</a:t>
                      </a:r>
                    </a:p>
                  </a:txBody>
                  <a:tcPr/>
                </a:tc>
                <a:tc>
                  <a:txBody>
                    <a:bodyPr/>
                    <a:lstStyle/>
                    <a:p>
                      <a:pPr algn="ctr"/>
                      <a:r>
                        <a:rPr lang="en-US" dirty="0"/>
                        <a:t>June 1999</a:t>
                      </a:r>
                    </a:p>
                  </a:txBody>
                  <a:tcPr/>
                </a:tc>
                <a:extLst>
                  <a:ext uri="{0D108BD9-81ED-4DB2-BD59-A6C34878D82A}">
                    <a16:rowId xmlns:a16="http://schemas.microsoft.com/office/drawing/2014/main" val="10001"/>
                  </a:ext>
                </a:extLst>
              </a:tr>
              <a:tr h="370840">
                <a:tc>
                  <a:txBody>
                    <a:bodyPr/>
                    <a:lstStyle/>
                    <a:p>
                      <a:r>
                        <a:rPr lang="en-US" b="1" i="1" dirty="0"/>
                        <a:t>Danger Realized</a:t>
                      </a:r>
                    </a:p>
                  </a:txBody>
                  <a:tcPr/>
                </a:tc>
                <a:tc>
                  <a:txBody>
                    <a:bodyPr/>
                    <a:lstStyle/>
                    <a:p>
                      <a:pPr algn="ctr"/>
                      <a:r>
                        <a:rPr lang="en-US" dirty="0"/>
                        <a:t>1990s</a:t>
                      </a:r>
                    </a:p>
                  </a:txBody>
                  <a:tcPr/>
                </a:tc>
                <a:tc>
                  <a:txBody>
                    <a:bodyPr/>
                    <a:lstStyle/>
                    <a:p>
                      <a:pPr algn="ctr"/>
                      <a:r>
                        <a:rPr lang="en-US" dirty="0"/>
                        <a:t>June 2000</a:t>
                      </a:r>
                    </a:p>
                  </a:txBody>
                  <a:tcPr/>
                </a:tc>
                <a:extLst>
                  <a:ext uri="{0D108BD9-81ED-4DB2-BD59-A6C34878D82A}">
                    <a16:rowId xmlns:a16="http://schemas.microsoft.com/office/drawing/2014/main" val="10002"/>
                  </a:ext>
                </a:extLst>
              </a:tr>
              <a:tr h="370840">
                <a:tc>
                  <a:txBody>
                    <a:bodyPr/>
                    <a:lstStyle/>
                    <a:p>
                      <a:r>
                        <a:rPr lang="en-US" b="1" i="1" dirty="0"/>
                        <a:t>Number of Exploits</a:t>
                      </a:r>
                    </a:p>
                  </a:txBody>
                  <a:tcPr/>
                </a:tc>
                <a:tc>
                  <a:txBody>
                    <a:bodyPr/>
                    <a:lstStyle/>
                    <a:p>
                      <a:pPr algn="ctr"/>
                      <a:r>
                        <a:rPr lang="en-US" dirty="0"/>
                        <a:t>Lots!</a:t>
                      </a:r>
                    </a:p>
                  </a:txBody>
                  <a:tcPr/>
                </a:tc>
                <a:tc>
                  <a:txBody>
                    <a:bodyPr/>
                    <a:lstStyle/>
                    <a:p>
                      <a:pPr algn="ctr"/>
                      <a:r>
                        <a:rPr lang="en-US" dirty="0"/>
                        <a:t>A few thousands</a:t>
                      </a:r>
                    </a:p>
                  </a:txBody>
                  <a:tcPr/>
                </a:tc>
                <a:extLst>
                  <a:ext uri="{0D108BD9-81ED-4DB2-BD59-A6C34878D82A}">
                    <a16:rowId xmlns:a16="http://schemas.microsoft.com/office/drawing/2014/main" val="10003"/>
                  </a:ext>
                </a:extLst>
              </a:tr>
              <a:tr h="370840">
                <a:tc>
                  <a:txBody>
                    <a:bodyPr/>
                    <a:lstStyle/>
                    <a:p>
                      <a:r>
                        <a:rPr lang="en-US" b="1" i="1" dirty="0"/>
                        <a:t>Considered As</a:t>
                      </a:r>
                    </a:p>
                  </a:txBody>
                  <a:tcPr/>
                </a:tc>
                <a:tc>
                  <a:txBody>
                    <a:bodyPr/>
                    <a:lstStyle/>
                    <a:p>
                      <a:pPr algn="ctr"/>
                      <a:r>
                        <a:rPr lang="en-US" dirty="0"/>
                        <a:t>Security threat</a:t>
                      </a:r>
                    </a:p>
                  </a:txBody>
                  <a:tcPr/>
                </a:tc>
                <a:tc>
                  <a:txBody>
                    <a:bodyPr/>
                    <a:lstStyle/>
                    <a:p>
                      <a:pPr algn="ctr"/>
                      <a:r>
                        <a:rPr lang="en-US" dirty="0"/>
                        <a:t>Security</a:t>
                      </a:r>
                      <a:r>
                        <a:rPr lang="en-US" baseline="0" dirty="0"/>
                        <a:t> Threat</a:t>
                      </a:r>
                      <a:endParaRPr lang="en-US" dirty="0"/>
                    </a:p>
                  </a:txBody>
                  <a:tcPr/>
                </a:tc>
                <a:extLst>
                  <a:ext uri="{0D108BD9-81ED-4DB2-BD59-A6C34878D82A}">
                    <a16:rowId xmlns:a16="http://schemas.microsoft.com/office/drawing/2014/main" val="10004"/>
                  </a:ext>
                </a:extLst>
              </a:tr>
              <a:tr h="370840">
                <a:tc>
                  <a:txBody>
                    <a:bodyPr/>
                    <a:lstStyle/>
                    <a:p>
                      <a:r>
                        <a:rPr lang="en-US" b="1" i="1" dirty="0"/>
                        <a:t>Techniques</a:t>
                      </a:r>
                    </a:p>
                  </a:txBody>
                  <a:tcPr/>
                </a:tc>
                <a:tc>
                  <a:txBody>
                    <a:bodyPr/>
                    <a:lstStyle/>
                    <a:p>
                      <a:pPr algn="ctr"/>
                      <a:r>
                        <a:rPr lang="en-US" dirty="0"/>
                        <a:t>Evolved and advanced</a:t>
                      </a:r>
                    </a:p>
                  </a:txBody>
                  <a:tcPr/>
                </a:tc>
                <a:tc>
                  <a:txBody>
                    <a:bodyPr/>
                    <a:lstStyle/>
                    <a:p>
                      <a:pPr algn="ctr"/>
                      <a:r>
                        <a:rPr lang="en-US" dirty="0"/>
                        <a:t>Evolved advanced</a:t>
                      </a:r>
                    </a:p>
                  </a:txBody>
                  <a:tcPr/>
                </a:tc>
                <a:extLst>
                  <a:ext uri="{0D108BD9-81ED-4DB2-BD59-A6C34878D82A}">
                    <a16:rowId xmlns:a16="http://schemas.microsoft.com/office/drawing/2014/main" val="10005"/>
                  </a:ext>
                </a:extLst>
              </a:tr>
              <a:tr h="370840">
                <a:tc>
                  <a:txBody>
                    <a:bodyPr/>
                    <a:lstStyle/>
                    <a:p>
                      <a:r>
                        <a:rPr lang="en-US" b="1" i="1" dirty="0"/>
                        <a:t>Visibility</a:t>
                      </a:r>
                    </a:p>
                  </a:txBody>
                  <a:tcPr/>
                </a:tc>
                <a:tc>
                  <a:txBody>
                    <a:bodyPr/>
                    <a:lstStyle/>
                    <a:p>
                      <a:pPr algn="ctr"/>
                      <a:r>
                        <a:rPr lang="en-US" dirty="0"/>
                        <a:t>Can</a:t>
                      </a:r>
                      <a:r>
                        <a:rPr lang="en-US" baseline="0" dirty="0"/>
                        <a:t> be difficult to spot</a:t>
                      </a:r>
                      <a:endParaRPr lang="en-US" dirty="0"/>
                    </a:p>
                  </a:txBody>
                  <a:tcPr/>
                </a:tc>
                <a:tc>
                  <a:txBody>
                    <a:bodyPr/>
                    <a:lstStyle/>
                    <a:p>
                      <a:pPr algn="ctr"/>
                      <a:r>
                        <a:rPr lang="en-US" dirty="0"/>
                        <a:t>Easy to find</a:t>
                      </a:r>
                    </a:p>
                  </a:txBody>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3341352494"/>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919490"/>
            <a:ext cx="8229600" cy="523220"/>
          </a:xfrm>
        </p:spPr>
        <p:txBody>
          <a:bodyPr/>
          <a:lstStyle/>
          <a:p>
            <a:r>
              <a:rPr lang="en-US" dirty="0"/>
              <a:t>Format string vulnerabilities</a:t>
            </a:r>
          </a:p>
        </p:txBody>
      </p:sp>
      <p:sp>
        <p:nvSpPr>
          <p:cNvPr id="5" name="Content Placeholder 4"/>
          <p:cNvSpPr>
            <a:spLocks noGrp="1"/>
          </p:cNvSpPr>
          <p:nvPr>
            <p:ph idx="1"/>
          </p:nvPr>
        </p:nvSpPr>
        <p:spPr/>
        <p:txBody>
          <a:bodyPr/>
          <a:lstStyle/>
          <a:p>
            <a:r>
              <a:rPr lang="en-US" dirty="0"/>
              <a:t>Format strings are used to specify formatting of output</a:t>
            </a:r>
          </a:p>
          <a:p>
            <a:pPr lvl="1"/>
            <a:r>
              <a:rPr lang="en-US" dirty="0" err="1"/>
              <a:t>printf</a:t>
            </a:r>
            <a:r>
              <a:rPr lang="en-US" dirty="0"/>
              <a:t>(“%d is %s\n”, integer, string); -&gt; “5 is five”</a:t>
            </a:r>
          </a:p>
          <a:p>
            <a:r>
              <a:rPr lang="en-US" dirty="0"/>
              <a:t>Variable number of arguments</a:t>
            </a:r>
          </a:p>
          <a:p>
            <a:r>
              <a:rPr lang="en-US" dirty="0"/>
              <a:t>Expects arguments on the stack</a:t>
            </a:r>
          </a:p>
          <a:p>
            <a:pPr lvl="1"/>
            <a:r>
              <a:rPr lang="en-US" dirty="0"/>
              <a:t>If the arguments are not there – what happens?</a:t>
            </a:r>
          </a:p>
          <a:p>
            <a:r>
              <a:rPr lang="en-US" dirty="0"/>
              <a:t>Problems occur when the attacker controls the format string:</a:t>
            </a:r>
          </a:p>
          <a:p>
            <a:pPr lvl="1"/>
            <a:r>
              <a:rPr lang="en-US" dirty="0"/>
              <a:t>print(input);</a:t>
            </a:r>
          </a:p>
          <a:p>
            <a:pPr lvl="1"/>
            <a:r>
              <a:rPr lang="en-US" dirty="0"/>
              <a:t>should be </a:t>
            </a:r>
            <a:r>
              <a:rPr lang="en-US" dirty="0" err="1"/>
              <a:t>printf</a:t>
            </a:r>
            <a:r>
              <a:rPr lang="en-US" dirty="0"/>
              <a:t>(“%s”, input);</a:t>
            </a:r>
          </a:p>
        </p:txBody>
      </p:sp>
    </p:spTree>
    <p:extLst>
      <p:ext uri="{BB962C8B-B14F-4D97-AF65-F5344CB8AC3E}">
        <p14:creationId xmlns:p14="http://schemas.microsoft.com/office/powerpoint/2010/main" val="3745708100"/>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19490"/>
            <a:ext cx="8229600" cy="523220"/>
          </a:xfrm>
        </p:spPr>
        <p:txBody>
          <a:bodyPr/>
          <a:lstStyle/>
          <a:p>
            <a:r>
              <a:rPr lang="en-US" dirty="0"/>
              <a:t>Format string vulnerabilities</a:t>
            </a:r>
          </a:p>
        </p:txBody>
      </p:sp>
      <p:sp>
        <p:nvSpPr>
          <p:cNvPr id="3" name="Content Placeholder 2"/>
          <p:cNvSpPr>
            <a:spLocks noGrp="1"/>
          </p:cNvSpPr>
          <p:nvPr>
            <p:ph idx="1"/>
          </p:nvPr>
        </p:nvSpPr>
        <p:spPr>
          <a:xfrm>
            <a:off x="457200" y="1752600"/>
            <a:ext cx="3733800" cy="4373563"/>
          </a:xfrm>
        </p:spPr>
        <p:txBody>
          <a:bodyPr/>
          <a:lstStyle/>
          <a:p>
            <a:r>
              <a:rPr lang="en-US" dirty="0"/>
              <a:t>Can be used to read arbitrary values from the stack</a:t>
            </a:r>
          </a:p>
          <a:p>
            <a:pPr lvl="1"/>
            <a:r>
              <a:rPr lang="en-US" dirty="0"/>
              <a:t>“%s %x %x”</a:t>
            </a:r>
          </a:p>
          <a:p>
            <a:pPr lvl="1"/>
            <a:r>
              <a:rPr lang="en-US" dirty="0"/>
              <a:t>Will read 1 string and 2 integers from the stack</a:t>
            </a:r>
          </a:p>
        </p:txBody>
      </p:sp>
      <p:grpSp>
        <p:nvGrpSpPr>
          <p:cNvPr id="4" name="Group 3"/>
          <p:cNvGrpSpPr/>
          <p:nvPr/>
        </p:nvGrpSpPr>
        <p:grpSpPr>
          <a:xfrm>
            <a:off x="5627521" y="1543704"/>
            <a:ext cx="2672526" cy="4343400"/>
            <a:chOff x="4495800" y="609600"/>
            <a:chExt cx="2672526" cy="4343400"/>
          </a:xfrm>
        </p:grpSpPr>
        <p:sp>
          <p:nvSpPr>
            <p:cNvPr id="5" name="Rectangle 4"/>
            <p:cNvSpPr/>
            <p:nvPr/>
          </p:nvSpPr>
          <p:spPr>
            <a:xfrm>
              <a:off x="4495800" y="609600"/>
              <a:ext cx="2667000" cy="4343400"/>
            </a:xfrm>
            <a:prstGeom prst="rect">
              <a:avLst/>
            </a:prstGeom>
            <a:gradFill>
              <a:gsLst>
                <a:gs pos="0">
                  <a:schemeClr val="accent2">
                    <a:lumMod val="60000"/>
                    <a:lumOff val="40000"/>
                  </a:schemeClr>
                </a:gs>
                <a:gs pos="100000">
                  <a:schemeClr val="accent2">
                    <a:lumMod val="20000"/>
                    <a:lumOff val="80000"/>
                  </a:schemeClr>
                </a:gs>
              </a:gsLst>
            </a:gradFill>
            <a:ln>
              <a:noFill/>
              <a:miter lim="800000"/>
            </a:ln>
            <a:effectLst>
              <a:innerShdw blurRad="63500" dist="50800" dir="2700000">
                <a:prstClr val="black">
                  <a:alpha val="50000"/>
                </a:prstClr>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6" name="Straight Connector 5"/>
            <p:cNvCxnSpPr/>
            <p:nvPr/>
          </p:nvCxnSpPr>
          <p:spPr>
            <a:xfrm>
              <a:off x="4495800" y="4114800"/>
              <a:ext cx="26670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a:off x="4495800" y="3657600"/>
              <a:ext cx="26670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4495800" y="3200400"/>
              <a:ext cx="26670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4691809" y="4343400"/>
              <a:ext cx="2274982" cy="369332"/>
            </a:xfrm>
            <a:prstGeom prst="rect">
              <a:avLst/>
            </a:prstGeom>
            <a:noFill/>
          </p:spPr>
          <p:txBody>
            <a:bodyPr wrap="none" rtlCol="0">
              <a:spAutoFit/>
            </a:bodyPr>
            <a:lstStyle/>
            <a:p>
              <a:r>
                <a:rPr lang="en-US" b="1" dirty="0"/>
                <a:t>Other stack frames</a:t>
              </a:r>
            </a:p>
          </p:txBody>
        </p:sp>
        <p:sp>
          <p:nvSpPr>
            <p:cNvPr id="10" name="TextBox 9"/>
            <p:cNvSpPr txBox="1"/>
            <p:nvPr/>
          </p:nvSpPr>
          <p:spPr>
            <a:xfrm>
              <a:off x="4695767" y="3678423"/>
              <a:ext cx="2146742" cy="369332"/>
            </a:xfrm>
            <a:prstGeom prst="rect">
              <a:avLst/>
            </a:prstGeom>
            <a:noFill/>
          </p:spPr>
          <p:txBody>
            <a:bodyPr wrap="none" rtlCol="0">
              <a:spAutoFit/>
            </a:bodyPr>
            <a:lstStyle/>
            <a:p>
              <a:r>
                <a:rPr lang="en-US" b="1" dirty="0"/>
                <a:t>Return address f0</a:t>
              </a:r>
            </a:p>
          </p:txBody>
        </p:sp>
        <p:sp>
          <p:nvSpPr>
            <p:cNvPr id="11" name="TextBox 10"/>
            <p:cNvSpPr txBox="1"/>
            <p:nvPr/>
          </p:nvSpPr>
          <p:spPr>
            <a:xfrm>
              <a:off x="4495800" y="3217460"/>
              <a:ext cx="2672526" cy="369332"/>
            </a:xfrm>
            <a:prstGeom prst="rect">
              <a:avLst/>
            </a:prstGeom>
            <a:noFill/>
          </p:spPr>
          <p:txBody>
            <a:bodyPr wrap="none" rtlCol="0">
              <a:spAutoFit/>
            </a:bodyPr>
            <a:lstStyle/>
            <a:p>
              <a:r>
                <a:rPr lang="en-US" b="1" dirty="0"/>
                <a:t>Saved frame pointer f0</a:t>
              </a:r>
            </a:p>
          </p:txBody>
        </p:sp>
        <p:sp>
          <p:nvSpPr>
            <p:cNvPr id="12" name="Rectangle 11"/>
            <p:cNvSpPr/>
            <p:nvPr/>
          </p:nvSpPr>
          <p:spPr>
            <a:xfrm>
              <a:off x="4495800" y="609600"/>
              <a:ext cx="2667000" cy="317368"/>
            </a:xfrm>
            <a:prstGeom prst="rect">
              <a:avLst/>
            </a:prstGeom>
            <a:gradFill>
              <a:gsLst>
                <a:gs pos="0">
                  <a:schemeClr val="bg1">
                    <a:lumMod val="60000"/>
                    <a:lumOff val="40000"/>
                  </a:schemeClr>
                </a:gs>
                <a:gs pos="100000">
                  <a:schemeClr val="bg1">
                    <a:lumMod val="40000"/>
                    <a:lumOff val="60000"/>
                  </a:schemeClr>
                </a:gs>
              </a:gsLst>
            </a:gradFill>
            <a:ln>
              <a:solidFill>
                <a:schemeClr val="accent2">
                  <a:lumMod val="40000"/>
                  <a:lumOff val="60000"/>
                </a:schemeClr>
              </a:solidFill>
            </a:ln>
            <a:effectLst>
              <a:innerShdw blurRad="63500" dist="50800">
                <a:prstClr val="black">
                  <a:alpha val="50000"/>
                </a:prstClr>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3" name="Group 12"/>
          <p:cNvGrpSpPr/>
          <p:nvPr/>
        </p:nvGrpSpPr>
        <p:grpSpPr>
          <a:xfrm>
            <a:off x="4333820" y="1645528"/>
            <a:ext cx="1293701" cy="369332"/>
            <a:chOff x="4665821" y="1699526"/>
            <a:chExt cx="1293701" cy="369332"/>
          </a:xfrm>
        </p:grpSpPr>
        <p:sp>
          <p:nvSpPr>
            <p:cNvPr id="14" name="Right Arrow 13"/>
            <p:cNvSpPr/>
            <p:nvPr/>
          </p:nvSpPr>
          <p:spPr>
            <a:xfrm>
              <a:off x="5197522" y="1767486"/>
              <a:ext cx="762000" cy="233412"/>
            </a:xfrm>
            <a:prstGeom prst="rightArrow">
              <a:avLst/>
            </a:prstGeom>
            <a:gradFill>
              <a:gsLst>
                <a:gs pos="0">
                  <a:srgbClr val="00B050"/>
                </a:gs>
                <a:gs pos="100000">
                  <a:srgbClr val="00B050"/>
                </a:gs>
              </a:gsLst>
            </a:gradFill>
            <a:ln>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Box 14"/>
            <p:cNvSpPr txBox="1"/>
            <p:nvPr/>
          </p:nvSpPr>
          <p:spPr>
            <a:xfrm>
              <a:off x="4665821" y="1699526"/>
              <a:ext cx="492443" cy="369332"/>
            </a:xfrm>
            <a:prstGeom prst="rect">
              <a:avLst/>
            </a:prstGeom>
            <a:noFill/>
          </p:spPr>
          <p:txBody>
            <a:bodyPr wrap="none" rtlCol="0">
              <a:spAutoFit/>
            </a:bodyPr>
            <a:lstStyle/>
            <a:p>
              <a:r>
                <a:rPr lang="en-US" b="1" dirty="0"/>
                <a:t>SP</a:t>
              </a:r>
            </a:p>
          </p:txBody>
        </p:sp>
      </p:grpSp>
      <p:sp>
        <p:nvSpPr>
          <p:cNvPr id="16" name="TextBox 15"/>
          <p:cNvSpPr txBox="1"/>
          <p:nvPr/>
        </p:nvSpPr>
        <p:spPr>
          <a:xfrm>
            <a:off x="5935192" y="3502527"/>
            <a:ext cx="2163320" cy="646331"/>
          </a:xfrm>
          <a:prstGeom prst="rect">
            <a:avLst/>
          </a:prstGeom>
          <a:noFill/>
        </p:spPr>
        <p:txBody>
          <a:bodyPr wrap="square" rtlCol="0">
            <a:spAutoFit/>
          </a:bodyPr>
          <a:lstStyle/>
          <a:p>
            <a:pPr algn="ctr"/>
            <a:r>
              <a:rPr lang="en-US" b="1" dirty="0"/>
              <a:t>Local variables f0 string</a:t>
            </a:r>
          </a:p>
        </p:txBody>
      </p:sp>
      <p:cxnSp>
        <p:nvCxnSpPr>
          <p:cNvPr id="17" name="Straight Connector 16"/>
          <p:cNvCxnSpPr/>
          <p:nvPr/>
        </p:nvCxnSpPr>
        <p:spPr>
          <a:xfrm>
            <a:off x="5627521" y="3545712"/>
            <a:ext cx="26670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8" name="Group 17"/>
          <p:cNvGrpSpPr/>
          <p:nvPr/>
        </p:nvGrpSpPr>
        <p:grpSpPr>
          <a:xfrm>
            <a:off x="4359424" y="2048990"/>
            <a:ext cx="1279149" cy="369332"/>
            <a:chOff x="4717904" y="3985526"/>
            <a:chExt cx="1279149" cy="369332"/>
          </a:xfrm>
        </p:grpSpPr>
        <p:sp>
          <p:nvSpPr>
            <p:cNvPr id="19" name="Right Arrow 18"/>
            <p:cNvSpPr/>
            <p:nvPr/>
          </p:nvSpPr>
          <p:spPr>
            <a:xfrm>
              <a:off x="5235053" y="4053486"/>
              <a:ext cx="762000" cy="233412"/>
            </a:xfrm>
            <a:prstGeom prst="rightArrow">
              <a:avLst/>
            </a:prstGeom>
            <a:gradFill>
              <a:gsLst>
                <a:gs pos="0">
                  <a:srgbClr val="0000FF"/>
                </a:gs>
                <a:gs pos="100000">
                  <a:srgbClr val="0000FF"/>
                </a:gs>
              </a:gsLst>
            </a:grad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extBox 19"/>
            <p:cNvSpPr txBox="1"/>
            <p:nvPr/>
          </p:nvSpPr>
          <p:spPr>
            <a:xfrm>
              <a:off x="4717904" y="3985526"/>
              <a:ext cx="479618" cy="369332"/>
            </a:xfrm>
            <a:prstGeom prst="rect">
              <a:avLst/>
            </a:prstGeom>
            <a:noFill/>
          </p:spPr>
          <p:txBody>
            <a:bodyPr wrap="none" rtlCol="0">
              <a:spAutoFit/>
            </a:bodyPr>
            <a:lstStyle/>
            <a:p>
              <a:r>
                <a:rPr lang="en-US" b="1" dirty="0"/>
                <a:t>FP</a:t>
              </a:r>
            </a:p>
          </p:txBody>
        </p:sp>
      </p:grpSp>
      <p:cxnSp>
        <p:nvCxnSpPr>
          <p:cNvPr id="21" name="Straight Connector 20"/>
          <p:cNvCxnSpPr/>
          <p:nvPr/>
        </p:nvCxnSpPr>
        <p:spPr>
          <a:xfrm>
            <a:off x="5620617" y="2904869"/>
            <a:ext cx="26670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5638573" y="2490804"/>
            <a:ext cx="26670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25" name="TextBox 24"/>
          <p:cNvSpPr txBox="1"/>
          <p:nvPr/>
        </p:nvSpPr>
        <p:spPr>
          <a:xfrm>
            <a:off x="5823530" y="2929924"/>
            <a:ext cx="2133600" cy="646331"/>
          </a:xfrm>
          <a:prstGeom prst="rect">
            <a:avLst/>
          </a:prstGeom>
          <a:noFill/>
        </p:spPr>
        <p:txBody>
          <a:bodyPr wrap="square" rtlCol="0">
            <a:spAutoFit/>
          </a:bodyPr>
          <a:lstStyle/>
          <a:p>
            <a:pPr algn="ctr"/>
            <a:r>
              <a:rPr lang="en-US" b="1" dirty="0"/>
              <a:t>Argument </a:t>
            </a:r>
            <a:r>
              <a:rPr lang="en-US" b="1" dirty="0" err="1"/>
              <a:t>prinf</a:t>
            </a:r>
            <a:r>
              <a:rPr lang="en-US" b="1" dirty="0"/>
              <a:t>: format string</a:t>
            </a:r>
          </a:p>
        </p:txBody>
      </p:sp>
      <p:sp>
        <p:nvSpPr>
          <p:cNvPr id="26" name="TextBox 25"/>
          <p:cNvSpPr txBox="1"/>
          <p:nvPr/>
        </p:nvSpPr>
        <p:spPr>
          <a:xfrm>
            <a:off x="5711570" y="2535537"/>
            <a:ext cx="2561342" cy="369332"/>
          </a:xfrm>
          <a:prstGeom prst="rect">
            <a:avLst/>
          </a:prstGeom>
          <a:noFill/>
        </p:spPr>
        <p:txBody>
          <a:bodyPr wrap="none" rtlCol="0">
            <a:spAutoFit/>
          </a:bodyPr>
          <a:lstStyle/>
          <a:p>
            <a:r>
              <a:rPr lang="en-US" b="1" dirty="0"/>
              <a:t>Return Address </a:t>
            </a:r>
            <a:r>
              <a:rPr lang="en-US" b="1" dirty="0" err="1"/>
              <a:t>printf</a:t>
            </a:r>
            <a:endParaRPr lang="en-US" b="1" dirty="0"/>
          </a:p>
        </p:txBody>
      </p:sp>
      <p:sp>
        <p:nvSpPr>
          <p:cNvPr id="27" name="TextBox 26"/>
          <p:cNvSpPr txBox="1"/>
          <p:nvPr/>
        </p:nvSpPr>
        <p:spPr>
          <a:xfrm>
            <a:off x="5627521" y="1844473"/>
            <a:ext cx="2653192" cy="646331"/>
          </a:xfrm>
          <a:prstGeom prst="rect">
            <a:avLst/>
          </a:prstGeom>
          <a:noFill/>
        </p:spPr>
        <p:txBody>
          <a:bodyPr wrap="square" rtlCol="0">
            <a:spAutoFit/>
          </a:bodyPr>
          <a:lstStyle/>
          <a:p>
            <a:pPr algn="ctr"/>
            <a:r>
              <a:rPr lang="en-US" b="1" dirty="0"/>
              <a:t>Saved frame pointer </a:t>
            </a:r>
            <a:r>
              <a:rPr lang="en-US" b="1" dirty="0" err="1"/>
              <a:t>printf</a:t>
            </a:r>
            <a:endParaRPr lang="en-US" b="1" dirty="0"/>
          </a:p>
        </p:txBody>
      </p:sp>
      <p:sp>
        <p:nvSpPr>
          <p:cNvPr id="30" name="Rectangle 29"/>
          <p:cNvSpPr/>
          <p:nvPr/>
        </p:nvSpPr>
        <p:spPr>
          <a:xfrm>
            <a:off x="5620617" y="3545712"/>
            <a:ext cx="2652295" cy="1503192"/>
          </a:xfrm>
          <a:prstGeom prst="rect">
            <a:avLst/>
          </a:prstGeom>
          <a:gradFill>
            <a:gsLst>
              <a:gs pos="0">
                <a:srgbClr val="00FF00">
                  <a:alpha val="50000"/>
                </a:srgbClr>
              </a:gs>
              <a:gs pos="100000">
                <a:srgbClr val="00FF00">
                  <a:alpha val="50000"/>
                </a:srgb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21168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19490"/>
            <a:ext cx="8229600" cy="523220"/>
          </a:xfrm>
        </p:spPr>
        <p:txBody>
          <a:bodyPr/>
          <a:lstStyle/>
          <a:p>
            <a:r>
              <a:rPr lang="en-US" dirty="0"/>
              <a:t>Format string vulnerabilities</a:t>
            </a:r>
          </a:p>
        </p:txBody>
      </p:sp>
      <p:sp>
        <p:nvSpPr>
          <p:cNvPr id="3" name="Content Placeholder 2"/>
          <p:cNvSpPr>
            <a:spLocks noGrp="1"/>
          </p:cNvSpPr>
          <p:nvPr>
            <p:ph idx="1"/>
          </p:nvPr>
        </p:nvSpPr>
        <p:spPr/>
        <p:txBody>
          <a:bodyPr/>
          <a:lstStyle/>
          <a:p>
            <a:r>
              <a:rPr lang="en-US" dirty="0"/>
              <a:t>Format strings can also write data</a:t>
            </a:r>
          </a:p>
          <a:p>
            <a:pPr lvl="1"/>
            <a:r>
              <a:rPr lang="en-US" dirty="0"/>
              <a:t>%n will write the amount of (normally) printed characters to a pointer to an integer</a:t>
            </a:r>
          </a:p>
          <a:p>
            <a:pPr lvl="1"/>
            <a:r>
              <a:rPr lang="en-US" dirty="0"/>
              <a:t>“%200x%n” will write 200 to an integer</a:t>
            </a:r>
          </a:p>
          <a:p>
            <a:r>
              <a:rPr lang="en-US" dirty="0"/>
              <a:t>Using %n, an attacker can overwrite arbitrary memory locations</a:t>
            </a:r>
          </a:p>
          <a:p>
            <a:pPr lvl="1"/>
            <a:r>
              <a:rPr lang="en-US" dirty="0"/>
              <a:t>The pointer to the target location can be placed somewhere on the stack</a:t>
            </a:r>
          </a:p>
          <a:p>
            <a:pPr lvl="1"/>
            <a:r>
              <a:rPr lang="en-US" dirty="0"/>
              <a:t>Pop locations with “%x” until the location is reached</a:t>
            </a:r>
          </a:p>
          <a:p>
            <a:pPr lvl="1"/>
            <a:r>
              <a:rPr lang="en-US" dirty="0"/>
              <a:t>Write to the location with “%n”</a:t>
            </a:r>
          </a:p>
        </p:txBody>
      </p:sp>
    </p:spTree>
    <p:extLst>
      <p:ext uri="{BB962C8B-B14F-4D97-AF65-F5344CB8AC3E}">
        <p14:creationId xmlns:p14="http://schemas.microsoft.com/office/powerpoint/2010/main" val="4229292692"/>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19490"/>
            <a:ext cx="8229600" cy="523220"/>
          </a:xfrm>
        </p:spPr>
        <p:txBody>
          <a:bodyPr/>
          <a:lstStyle/>
          <a:p>
            <a:r>
              <a:rPr lang="en-US" dirty="0"/>
              <a:t>Format string vulnerabilities</a:t>
            </a:r>
          </a:p>
        </p:txBody>
      </p:sp>
      <p:sp>
        <p:nvSpPr>
          <p:cNvPr id="3" name="Content Placeholder 2"/>
          <p:cNvSpPr>
            <a:spLocks noGrp="1"/>
          </p:cNvSpPr>
          <p:nvPr>
            <p:ph idx="1"/>
          </p:nvPr>
        </p:nvSpPr>
        <p:spPr/>
        <p:txBody>
          <a:bodyPr/>
          <a:lstStyle/>
          <a:p>
            <a:r>
              <a:rPr lang="en-US" dirty="0"/>
              <a:t>These days format strings are not that prevalent</a:t>
            </a:r>
          </a:p>
          <a:p>
            <a:r>
              <a:rPr lang="en-US" dirty="0"/>
              <a:t>Easy to spot</a:t>
            </a:r>
          </a:p>
          <a:p>
            <a:r>
              <a:rPr lang="en-US" dirty="0"/>
              <a:t>Fortify/</a:t>
            </a:r>
            <a:r>
              <a:rPr lang="en-US" dirty="0" err="1"/>
              <a:t>Coverity</a:t>
            </a:r>
            <a:r>
              <a:rPr lang="en-US" dirty="0"/>
              <a:t>/</a:t>
            </a:r>
            <a:r>
              <a:rPr lang="en-US" dirty="0" err="1"/>
              <a:t>CodeSonar</a:t>
            </a:r>
            <a:r>
              <a:rPr lang="en-US" dirty="0"/>
              <a:t> can identify format string vulnerabilities easily</a:t>
            </a:r>
          </a:p>
          <a:p>
            <a:r>
              <a:rPr lang="en-US" dirty="0"/>
              <a:t>Many operating systems got rid of %n</a:t>
            </a:r>
          </a:p>
        </p:txBody>
      </p:sp>
    </p:spTree>
    <p:extLst>
      <p:ext uri="{BB962C8B-B14F-4D97-AF65-F5344CB8AC3E}">
        <p14:creationId xmlns:p14="http://schemas.microsoft.com/office/powerpoint/2010/main" val="909845343"/>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solidFill>
                  <a:srgbClr val="FFFFFF"/>
                </a:solidFill>
              </a:rPr>
              <a:t>Secure operating systems</a:t>
            </a:r>
          </a:p>
        </p:txBody>
      </p:sp>
      <p:sp>
        <p:nvSpPr>
          <p:cNvPr id="5" name="Content Placeholder 4"/>
          <p:cNvSpPr>
            <a:spLocks noGrp="1"/>
          </p:cNvSpPr>
          <p:nvPr>
            <p:ph sz="quarter" idx="10"/>
          </p:nvPr>
        </p:nvSpPr>
        <p:spPr/>
        <p:txBody>
          <a:bodyPr/>
          <a:lstStyle/>
          <a:p>
            <a:r>
              <a:rPr lang="en-US" b="1" cap="all" dirty="0">
                <a:solidFill>
                  <a:srgbClr val="FFFFFF"/>
                </a:solidFill>
              </a:rPr>
              <a:t>Integer Errors</a:t>
            </a:r>
          </a:p>
        </p:txBody>
      </p:sp>
    </p:spTree>
    <p:extLst>
      <p:ext uri="{BB962C8B-B14F-4D97-AF65-F5344CB8AC3E}">
        <p14:creationId xmlns:p14="http://schemas.microsoft.com/office/powerpoint/2010/main" val="1654297966"/>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19490"/>
            <a:ext cx="8229600" cy="523220"/>
          </a:xfrm>
        </p:spPr>
        <p:txBody>
          <a:bodyPr/>
          <a:lstStyle/>
          <a:p>
            <a:r>
              <a:rPr lang="en-US" dirty="0"/>
              <a:t>Integer errors</a:t>
            </a:r>
          </a:p>
        </p:txBody>
      </p:sp>
      <p:sp>
        <p:nvSpPr>
          <p:cNvPr id="3" name="Content Placeholder 2"/>
          <p:cNvSpPr>
            <a:spLocks noGrp="1"/>
          </p:cNvSpPr>
          <p:nvPr>
            <p:ph idx="1"/>
          </p:nvPr>
        </p:nvSpPr>
        <p:spPr/>
        <p:txBody>
          <a:bodyPr/>
          <a:lstStyle/>
          <a:p>
            <a:r>
              <a:rPr lang="en-US" dirty="0"/>
              <a:t>For an unsigned 32-bit integer, 2^32-1 is the largest value it can contain</a:t>
            </a:r>
          </a:p>
          <a:p>
            <a:r>
              <a:rPr lang="en-US" dirty="0"/>
              <a:t>Adding 1 to this will wrap to 0</a:t>
            </a:r>
          </a:p>
          <a:p>
            <a:r>
              <a:rPr lang="en-US" dirty="0"/>
              <a:t>Can cause buffer overflows</a:t>
            </a:r>
          </a:p>
          <a:p>
            <a:pPr marL="457200" lvl="1" indent="0">
              <a:buNone/>
            </a:pPr>
            <a:r>
              <a:rPr lang="en-US" dirty="0" err="1">
                <a:latin typeface="Courier New" pitchFamily="49" charset="0"/>
                <a:cs typeface="Courier New" pitchFamily="49" charset="0"/>
              </a:rPr>
              <a:t>int</a:t>
            </a:r>
            <a:r>
              <a:rPr lang="en-US" dirty="0">
                <a:latin typeface="Courier New" pitchFamily="49" charset="0"/>
                <a:cs typeface="Courier New" pitchFamily="49" charset="0"/>
              </a:rPr>
              <a:t> main(</a:t>
            </a:r>
            <a:r>
              <a:rPr lang="en-US" dirty="0" err="1">
                <a:latin typeface="Courier New" pitchFamily="49" charset="0"/>
                <a:cs typeface="Courier New" pitchFamily="49" charset="0"/>
              </a:rPr>
              <a:t>int</a:t>
            </a:r>
            <a:r>
              <a:rPr lang="en-US" dirty="0">
                <a:latin typeface="Courier New" pitchFamily="49" charset="0"/>
                <a:cs typeface="Courier New" pitchFamily="49" charset="0"/>
              </a:rPr>
              <a:t> </a:t>
            </a:r>
            <a:r>
              <a:rPr lang="en-US" dirty="0" err="1">
                <a:latin typeface="Courier New" pitchFamily="49" charset="0"/>
                <a:cs typeface="Courier New" pitchFamily="49" charset="0"/>
              </a:rPr>
              <a:t>argc</a:t>
            </a:r>
            <a:r>
              <a:rPr lang="en-US" dirty="0">
                <a:latin typeface="Courier New" pitchFamily="49" charset="0"/>
                <a:cs typeface="Courier New" pitchFamily="49" charset="0"/>
              </a:rPr>
              <a:t>, char ** </a:t>
            </a:r>
            <a:r>
              <a:rPr lang="en-US" dirty="0" err="1">
                <a:latin typeface="Courier New" pitchFamily="49" charset="0"/>
                <a:cs typeface="Courier New" pitchFamily="49" charset="0"/>
              </a:rPr>
              <a:t>argv</a:t>
            </a:r>
            <a:r>
              <a:rPr lang="en-US" dirty="0">
                <a:latin typeface="Courier New" pitchFamily="49" charset="0"/>
                <a:cs typeface="Courier New" pitchFamily="49" charset="0"/>
              </a:rPr>
              <a:t>) {</a:t>
            </a:r>
          </a:p>
          <a:p>
            <a:pPr marL="457200" lvl="1" indent="0">
              <a:buNone/>
            </a:pPr>
            <a:r>
              <a:rPr lang="en-US" dirty="0">
                <a:latin typeface="Courier New" pitchFamily="49" charset="0"/>
                <a:cs typeface="Courier New" pitchFamily="49" charset="0"/>
              </a:rPr>
              <a:t>	unsigned </a:t>
            </a:r>
            <a:r>
              <a:rPr lang="en-US" dirty="0" err="1">
                <a:latin typeface="Courier New" pitchFamily="49" charset="0"/>
                <a:cs typeface="Courier New" pitchFamily="49" charset="0"/>
              </a:rPr>
              <a:t>int</a:t>
            </a:r>
            <a:r>
              <a:rPr lang="en-US" dirty="0">
                <a:latin typeface="Courier New" pitchFamily="49" charset="0"/>
                <a:cs typeface="Courier New" pitchFamily="49" charset="0"/>
              </a:rPr>
              <a:t> a;</a:t>
            </a:r>
          </a:p>
          <a:p>
            <a:pPr marL="457200" lvl="1" indent="0">
              <a:buNone/>
            </a:pPr>
            <a:r>
              <a:rPr lang="en-US" dirty="0">
                <a:latin typeface="Courier New" pitchFamily="49" charset="0"/>
                <a:cs typeface="Courier New" pitchFamily="49" charset="0"/>
              </a:rPr>
              <a:t>	char *</a:t>
            </a:r>
            <a:r>
              <a:rPr lang="en-US" dirty="0" err="1">
                <a:latin typeface="Courier New" pitchFamily="49" charset="0"/>
                <a:cs typeface="Courier New" pitchFamily="49" charset="0"/>
              </a:rPr>
              <a:t>buf</a:t>
            </a:r>
            <a:r>
              <a:rPr lang="en-US" dirty="0">
                <a:latin typeface="Courier New" pitchFamily="49" charset="0"/>
                <a:cs typeface="Courier New" pitchFamily="49" charset="0"/>
              </a:rPr>
              <a:t>;</a:t>
            </a:r>
          </a:p>
          <a:p>
            <a:pPr marL="457200" lvl="1" indent="0">
              <a:buNone/>
            </a:pPr>
            <a:r>
              <a:rPr lang="en-US" dirty="0">
                <a:latin typeface="Courier New" pitchFamily="49" charset="0"/>
                <a:cs typeface="Courier New" pitchFamily="49" charset="0"/>
              </a:rPr>
              <a:t>	a = </a:t>
            </a:r>
            <a:r>
              <a:rPr lang="en-US" dirty="0" err="1">
                <a:latin typeface="Courier New" pitchFamily="49" charset="0"/>
                <a:cs typeface="Courier New" pitchFamily="49" charset="0"/>
              </a:rPr>
              <a:t>atol</a:t>
            </a:r>
            <a:r>
              <a:rPr lang="en-US" dirty="0">
                <a:latin typeface="Courier New" pitchFamily="49" charset="0"/>
                <a:cs typeface="Courier New" pitchFamily="49" charset="0"/>
              </a:rPr>
              <a:t>(</a:t>
            </a:r>
            <a:r>
              <a:rPr lang="en-US" dirty="0" err="1">
                <a:latin typeface="Courier New" pitchFamily="49" charset="0"/>
                <a:cs typeface="Courier New" pitchFamily="49" charset="0"/>
              </a:rPr>
              <a:t>argv</a:t>
            </a:r>
            <a:r>
              <a:rPr lang="en-US" dirty="0">
                <a:latin typeface="Courier New" pitchFamily="49" charset="0"/>
                <a:cs typeface="Courier New" pitchFamily="49" charset="0"/>
              </a:rPr>
              <a:t>[1]);</a:t>
            </a:r>
          </a:p>
          <a:p>
            <a:pPr marL="457200" lvl="1" indent="0">
              <a:buNone/>
            </a:pPr>
            <a:r>
              <a:rPr lang="en-US" dirty="0">
                <a:latin typeface="Courier New" pitchFamily="49" charset="0"/>
                <a:cs typeface="Courier New" pitchFamily="49" charset="0"/>
              </a:rPr>
              <a:t>	</a:t>
            </a:r>
            <a:r>
              <a:rPr lang="en-US" dirty="0" err="1">
                <a:latin typeface="Courier New" pitchFamily="49" charset="0"/>
                <a:cs typeface="Courier New" pitchFamily="49" charset="0"/>
              </a:rPr>
              <a:t>buf</a:t>
            </a:r>
            <a:r>
              <a:rPr lang="en-US" dirty="0">
                <a:latin typeface="Courier New" pitchFamily="49" charset="0"/>
                <a:cs typeface="Courier New" pitchFamily="49" charset="0"/>
              </a:rPr>
              <a:t> = (char *) </a:t>
            </a:r>
            <a:r>
              <a:rPr lang="en-US" dirty="0" err="1">
                <a:latin typeface="Courier New" pitchFamily="49" charset="0"/>
                <a:cs typeface="Courier New" pitchFamily="49" charset="0"/>
              </a:rPr>
              <a:t>malloc</a:t>
            </a:r>
            <a:r>
              <a:rPr lang="en-US" dirty="0">
                <a:latin typeface="Courier New" pitchFamily="49" charset="0"/>
                <a:cs typeface="Courier New" pitchFamily="49" charset="0"/>
              </a:rPr>
              <a:t>(a+1);</a:t>
            </a:r>
          </a:p>
          <a:p>
            <a:pPr marL="457200" lvl="1" indent="0">
              <a:buNone/>
            </a:pPr>
            <a:r>
              <a:rPr lang="en-US" dirty="0">
                <a:latin typeface="Courier New" pitchFamily="49" charset="0"/>
                <a:cs typeface="Courier New" pitchFamily="49" charset="0"/>
              </a:rPr>
              <a:t>}</a:t>
            </a:r>
          </a:p>
          <a:p>
            <a:r>
              <a:rPr lang="en-US" dirty="0" err="1">
                <a:latin typeface="+mn-lt"/>
                <a:cs typeface="Courier New" pitchFamily="49" charset="0"/>
              </a:rPr>
              <a:t>malloc</a:t>
            </a:r>
            <a:r>
              <a:rPr lang="en-US" dirty="0">
                <a:latin typeface="+mn-lt"/>
                <a:cs typeface="Courier New" pitchFamily="49" charset="0"/>
              </a:rPr>
              <a:t>(0) – result is implementation defined: either NULL is returned or </a:t>
            </a:r>
            <a:r>
              <a:rPr lang="en-US" dirty="0" err="1">
                <a:latin typeface="+mn-lt"/>
                <a:cs typeface="Courier New" pitchFamily="49" charset="0"/>
              </a:rPr>
              <a:t>malloc</a:t>
            </a:r>
            <a:r>
              <a:rPr lang="en-US" dirty="0">
                <a:latin typeface="+mn-lt"/>
                <a:cs typeface="Courier New" pitchFamily="49" charset="0"/>
              </a:rPr>
              <a:t> will allocate the smallest possible chunk: in Linux – 8 bytes</a:t>
            </a:r>
          </a:p>
        </p:txBody>
      </p:sp>
    </p:spTree>
    <p:extLst>
      <p:ext uri="{BB962C8B-B14F-4D97-AF65-F5344CB8AC3E}">
        <p14:creationId xmlns:p14="http://schemas.microsoft.com/office/powerpoint/2010/main" val="35612953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a:xfrm>
            <a:off x="457200" y="919489"/>
            <a:ext cx="8229600" cy="523220"/>
          </a:xfrm>
        </p:spPr>
        <p:txBody>
          <a:bodyPr/>
          <a:lstStyle/>
          <a:p>
            <a:r>
              <a:rPr lang="en-US" dirty="0"/>
              <a:t>What is the Problem with C? </a:t>
            </a:r>
            <a:endParaRPr lang="en-US" sz="2000" dirty="0"/>
          </a:p>
        </p:txBody>
      </p:sp>
      <p:sp>
        <p:nvSpPr>
          <p:cNvPr id="36867" name="Rectangle 3"/>
          <p:cNvSpPr>
            <a:spLocks noGrp="1" noChangeArrowheads="1"/>
          </p:cNvSpPr>
          <p:nvPr>
            <p:ph type="body" idx="1"/>
          </p:nvPr>
        </p:nvSpPr>
        <p:spPr/>
        <p:txBody>
          <a:bodyPr/>
          <a:lstStyle/>
          <a:p>
            <a:r>
              <a:rPr lang="en-US" dirty="0"/>
              <a:t>Short term solutions</a:t>
            </a:r>
          </a:p>
          <a:p>
            <a:pPr lvl="1"/>
            <a:r>
              <a:rPr lang="en-US" dirty="0"/>
              <a:t>Educating developers in how to program securely by recognizing common security flaws and applying appropriate mitigations.</a:t>
            </a:r>
          </a:p>
          <a:p>
            <a:r>
              <a:rPr lang="en-US" dirty="0"/>
              <a:t>Long term solutions</a:t>
            </a:r>
          </a:p>
          <a:p>
            <a:pPr lvl="1"/>
            <a:r>
              <a:rPr lang="en-US" dirty="0"/>
              <a:t>Language standard, compilers, and tools evolve.</a:t>
            </a:r>
          </a:p>
          <a:p>
            <a:pPr marL="0" indent="0" algn="just"/>
            <a:endParaRPr lang="en-US" dirty="0"/>
          </a:p>
          <a:p>
            <a:pPr marL="0" indent="0"/>
            <a:endParaRPr lang="en-US" b="1" dirty="0"/>
          </a:p>
        </p:txBody>
      </p:sp>
    </p:spTree>
    <p:extLst>
      <p:ext uri="{BB962C8B-B14F-4D97-AF65-F5344CB8AC3E}">
        <p14:creationId xmlns:p14="http://schemas.microsoft.com/office/powerpoint/2010/main" val="1132927757"/>
      </p:ext>
    </p:extLst>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19490"/>
            <a:ext cx="8229600" cy="523220"/>
          </a:xfrm>
        </p:spPr>
        <p:txBody>
          <a:bodyPr/>
          <a:lstStyle/>
          <a:p>
            <a:r>
              <a:rPr lang="en-US" dirty="0"/>
              <a:t>Integer signed errors</a:t>
            </a:r>
          </a:p>
        </p:txBody>
      </p:sp>
      <p:sp>
        <p:nvSpPr>
          <p:cNvPr id="3" name="Content Placeholder 2"/>
          <p:cNvSpPr>
            <a:spLocks noGrp="1"/>
          </p:cNvSpPr>
          <p:nvPr>
            <p:ph idx="1"/>
          </p:nvPr>
        </p:nvSpPr>
        <p:spPr/>
        <p:txBody>
          <a:bodyPr/>
          <a:lstStyle/>
          <a:p>
            <a:r>
              <a:rPr lang="en-US" dirty="0"/>
              <a:t>Value interpreted as both signed and unsigned</a:t>
            </a:r>
          </a:p>
          <a:p>
            <a:pPr marL="457200" lvl="1" indent="0">
              <a:buNone/>
            </a:pPr>
            <a:r>
              <a:rPr lang="en-US" dirty="0" err="1">
                <a:latin typeface="Courier New" pitchFamily="49" charset="0"/>
                <a:cs typeface="Courier New" pitchFamily="49" charset="0"/>
              </a:rPr>
              <a:t>int</a:t>
            </a:r>
            <a:r>
              <a:rPr lang="en-US" dirty="0">
                <a:latin typeface="Courier New" pitchFamily="49" charset="0"/>
                <a:cs typeface="Courier New" pitchFamily="49" charset="0"/>
              </a:rPr>
              <a:t> main(</a:t>
            </a:r>
            <a:r>
              <a:rPr lang="en-US" dirty="0" err="1">
                <a:latin typeface="Courier New" pitchFamily="49" charset="0"/>
                <a:cs typeface="Courier New" pitchFamily="49" charset="0"/>
              </a:rPr>
              <a:t>int</a:t>
            </a:r>
            <a:r>
              <a:rPr lang="en-US" dirty="0">
                <a:latin typeface="Courier New" pitchFamily="49" charset="0"/>
                <a:cs typeface="Courier New" pitchFamily="49" charset="0"/>
              </a:rPr>
              <a:t> </a:t>
            </a:r>
            <a:r>
              <a:rPr lang="en-US" dirty="0" err="1">
                <a:latin typeface="Courier New" pitchFamily="49" charset="0"/>
                <a:cs typeface="Courier New" pitchFamily="49" charset="0"/>
              </a:rPr>
              <a:t>argc</a:t>
            </a:r>
            <a:r>
              <a:rPr lang="en-US" dirty="0">
                <a:latin typeface="Courier New" pitchFamily="49" charset="0"/>
                <a:cs typeface="Courier New" pitchFamily="49" charset="0"/>
              </a:rPr>
              <a:t>, char **</a:t>
            </a:r>
            <a:r>
              <a:rPr lang="en-US" dirty="0" err="1">
                <a:latin typeface="Courier New" pitchFamily="49" charset="0"/>
                <a:cs typeface="Courier New" pitchFamily="49" charset="0"/>
              </a:rPr>
              <a:t>argv</a:t>
            </a:r>
            <a:r>
              <a:rPr lang="en-US" dirty="0">
                <a:latin typeface="Courier New" pitchFamily="49" charset="0"/>
                <a:cs typeface="Courier New" pitchFamily="49" charset="0"/>
              </a:rPr>
              <a:t>) {</a:t>
            </a:r>
          </a:p>
          <a:p>
            <a:pPr marL="457200" lvl="1" indent="0">
              <a:buNone/>
            </a:pPr>
            <a:r>
              <a:rPr lang="en-US" dirty="0">
                <a:latin typeface="Courier New" pitchFamily="49" charset="0"/>
                <a:cs typeface="Courier New" pitchFamily="49" charset="0"/>
              </a:rPr>
              <a:t>	</a:t>
            </a:r>
            <a:r>
              <a:rPr lang="en-US" dirty="0" err="1">
                <a:latin typeface="Courier New" pitchFamily="49" charset="0"/>
                <a:cs typeface="Courier New" pitchFamily="49" charset="0"/>
              </a:rPr>
              <a:t>int</a:t>
            </a:r>
            <a:r>
              <a:rPr lang="en-US" dirty="0">
                <a:latin typeface="Courier New" pitchFamily="49" charset="0"/>
                <a:cs typeface="Courier New" pitchFamily="49" charset="0"/>
              </a:rPr>
              <a:t> a;</a:t>
            </a:r>
          </a:p>
          <a:p>
            <a:pPr marL="457200" lvl="1" indent="0">
              <a:buNone/>
            </a:pPr>
            <a:r>
              <a:rPr lang="en-US" dirty="0">
                <a:latin typeface="Courier New" pitchFamily="49" charset="0"/>
                <a:cs typeface="Courier New" pitchFamily="49" charset="0"/>
              </a:rPr>
              <a:t>	char </a:t>
            </a:r>
            <a:r>
              <a:rPr lang="en-US" dirty="0" err="1">
                <a:latin typeface="Courier New" pitchFamily="49" charset="0"/>
                <a:cs typeface="Courier New" pitchFamily="49" charset="0"/>
              </a:rPr>
              <a:t>buf</a:t>
            </a:r>
            <a:r>
              <a:rPr lang="en-US" dirty="0">
                <a:latin typeface="Courier New" pitchFamily="49" charset="0"/>
                <a:cs typeface="Courier New" pitchFamily="49" charset="0"/>
              </a:rPr>
              <a:t>[100];</a:t>
            </a:r>
          </a:p>
          <a:p>
            <a:pPr marL="457200" lvl="1" indent="0">
              <a:buNone/>
            </a:pPr>
            <a:r>
              <a:rPr lang="en-US" dirty="0">
                <a:latin typeface="Courier New" pitchFamily="49" charset="0"/>
                <a:cs typeface="Courier New" pitchFamily="49" charset="0"/>
              </a:rPr>
              <a:t>	a = </a:t>
            </a:r>
            <a:r>
              <a:rPr lang="en-US" dirty="0" err="1">
                <a:latin typeface="Courier New" pitchFamily="49" charset="0"/>
                <a:cs typeface="Courier New" pitchFamily="49" charset="0"/>
              </a:rPr>
              <a:t>atol</a:t>
            </a:r>
            <a:r>
              <a:rPr lang="en-US" dirty="0">
                <a:latin typeface="Courier New" pitchFamily="49" charset="0"/>
                <a:cs typeface="Courier New" pitchFamily="49" charset="0"/>
              </a:rPr>
              <a:t>(</a:t>
            </a:r>
            <a:r>
              <a:rPr lang="en-US" dirty="0" err="1">
                <a:latin typeface="Courier New" pitchFamily="49" charset="0"/>
                <a:cs typeface="Courier New" pitchFamily="49" charset="0"/>
              </a:rPr>
              <a:t>argv</a:t>
            </a:r>
            <a:r>
              <a:rPr lang="en-US" dirty="0">
                <a:latin typeface="Courier New" pitchFamily="49" charset="0"/>
                <a:cs typeface="Courier New" pitchFamily="49" charset="0"/>
              </a:rPr>
              <a:t>[1]);</a:t>
            </a:r>
          </a:p>
          <a:p>
            <a:pPr marL="457200" lvl="1" indent="0">
              <a:buNone/>
            </a:pPr>
            <a:r>
              <a:rPr lang="en-US" dirty="0">
                <a:latin typeface="Courier New" pitchFamily="49" charset="0"/>
                <a:cs typeface="Courier New" pitchFamily="49" charset="0"/>
              </a:rPr>
              <a:t>	if (a &lt; 100)</a:t>
            </a:r>
          </a:p>
          <a:p>
            <a:pPr marL="457200" lvl="1" indent="0">
              <a:buNone/>
            </a:pPr>
            <a:r>
              <a:rPr lang="en-US" dirty="0">
                <a:latin typeface="Courier New" pitchFamily="49" charset="0"/>
                <a:cs typeface="Courier New" pitchFamily="49" charset="0"/>
              </a:rPr>
              <a:t>		</a:t>
            </a:r>
            <a:r>
              <a:rPr lang="en-US" dirty="0" err="1">
                <a:latin typeface="Courier New" pitchFamily="49" charset="0"/>
                <a:cs typeface="Courier New" pitchFamily="49" charset="0"/>
              </a:rPr>
              <a:t>strncpy</a:t>
            </a:r>
            <a:r>
              <a:rPr lang="en-US" dirty="0">
                <a:latin typeface="Courier New" pitchFamily="49" charset="0"/>
                <a:cs typeface="Courier New" pitchFamily="49" charset="0"/>
              </a:rPr>
              <a:t>(</a:t>
            </a:r>
            <a:r>
              <a:rPr lang="en-US" dirty="0" err="1">
                <a:latin typeface="Courier New" pitchFamily="49" charset="0"/>
                <a:cs typeface="Courier New" pitchFamily="49" charset="0"/>
              </a:rPr>
              <a:t>buf,argv</a:t>
            </a:r>
            <a:r>
              <a:rPr lang="en-US" dirty="0">
                <a:latin typeface="Courier New" pitchFamily="49" charset="0"/>
                <a:cs typeface="Courier New" pitchFamily="49" charset="0"/>
              </a:rPr>
              <a:t>[2],a);</a:t>
            </a:r>
          </a:p>
          <a:p>
            <a:pPr marL="457200" lvl="1" indent="0">
              <a:buNone/>
            </a:pPr>
            <a:r>
              <a:rPr lang="en-US" dirty="0">
                <a:latin typeface="Courier New" pitchFamily="49" charset="0"/>
                <a:cs typeface="Courier New" pitchFamily="49" charset="0"/>
              </a:rPr>
              <a:t>}</a:t>
            </a:r>
          </a:p>
          <a:p>
            <a:r>
              <a:rPr lang="en-US" dirty="0">
                <a:latin typeface="+mn-lt"/>
                <a:cs typeface="Courier New" pitchFamily="49" charset="0"/>
              </a:rPr>
              <a:t>For a negative a:</a:t>
            </a:r>
          </a:p>
          <a:p>
            <a:pPr lvl="1"/>
            <a:r>
              <a:rPr lang="en-US" dirty="0">
                <a:latin typeface="+mn-lt"/>
                <a:cs typeface="Courier New" pitchFamily="49" charset="0"/>
              </a:rPr>
              <a:t>In the condition, a is smaller than 100 </a:t>
            </a:r>
          </a:p>
          <a:p>
            <a:pPr lvl="1"/>
            <a:r>
              <a:rPr lang="en-US" dirty="0" err="1">
                <a:latin typeface="+mn-lt"/>
                <a:cs typeface="Courier New" pitchFamily="49" charset="0"/>
              </a:rPr>
              <a:t>Strncpy</a:t>
            </a:r>
            <a:r>
              <a:rPr lang="en-US" dirty="0">
                <a:latin typeface="+mn-lt"/>
                <a:cs typeface="Courier New" pitchFamily="49" charset="0"/>
              </a:rPr>
              <a:t> expects an unsigned integer: a is now a large positive number</a:t>
            </a:r>
          </a:p>
        </p:txBody>
      </p:sp>
    </p:spTree>
    <p:extLst>
      <p:ext uri="{BB962C8B-B14F-4D97-AF65-F5344CB8AC3E}">
        <p14:creationId xmlns:p14="http://schemas.microsoft.com/office/powerpoint/2010/main" val="3741228161"/>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solidFill>
                  <a:srgbClr val="FFFFFF"/>
                </a:solidFill>
              </a:rPr>
              <a:t>Secure operating systems</a:t>
            </a:r>
          </a:p>
        </p:txBody>
      </p:sp>
      <p:sp>
        <p:nvSpPr>
          <p:cNvPr id="5" name="Content Placeholder 4"/>
          <p:cNvSpPr>
            <a:spLocks noGrp="1"/>
          </p:cNvSpPr>
          <p:nvPr>
            <p:ph sz="quarter" idx="10"/>
          </p:nvPr>
        </p:nvSpPr>
        <p:spPr/>
        <p:txBody>
          <a:bodyPr/>
          <a:lstStyle/>
          <a:p>
            <a:r>
              <a:rPr lang="en-US" b="1" dirty="0">
                <a:solidFill>
                  <a:srgbClr val="FFFFFF"/>
                </a:solidFill>
              </a:rPr>
              <a:t>COUNTERMEASURES AND MITIGATIONS</a:t>
            </a:r>
          </a:p>
        </p:txBody>
      </p:sp>
    </p:spTree>
    <p:extLst>
      <p:ext uri="{BB962C8B-B14F-4D97-AF65-F5344CB8AC3E}">
        <p14:creationId xmlns:p14="http://schemas.microsoft.com/office/powerpoint/2010/main" val="3016851817"/>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28B4755-976F-4E70-A63E-79B2A356A6C7}"/>
              </a:ext>
            </a:extLst>
          </p:cNvPr>
          <p:cNvSpPr>
            <a:spLocks noGrp="1"/>
          </p:cNvSpPr>
          <p:nvPr>
            <p:ph type="title"/>
          </p:nvPr>
        </p:nvSpPr>
        <p:spPr>
          <a:xfrm>
            <a:off x="457200" y="919490"/>
            <a:ext cx="8229600" cy="523220"/>
          </a:xfrm>
        </p:spPr>
        <p:txBody>
          <a:bodyPr/>
          <a:lstStyle/>
          <a:p>
            <a:r>
              <a:rPr lang="en-US" dirty="0"/>
              <a:t>Protecting Memory</a:t>
            </a:r>
          </a:p>
        </p:txBody>
      </p:sp>
      <p:sp>
        <p:nvSpPr>
          <p:cNvPr id="5" name="Content Placeholder 4">
            <a:extLst>
              <a:ext uri="{FF2B5EF4-FFF2-40B4-BE49-F238E27FC236}">
                <a16:creationId xmlns:a16="http://schemas.microsoft.com/office/drawing/2014/main" id="{C61BF938-8A91-4DE7-9B48-3BBD6ECB5389}"/>
              </a:ext>
            </a:extLst>
          </p:cNvPr>
          <p:cNvSpPr>
            <a:spLocks noGrp="1"/>
          </p:cNvSpPr>
          <p:nvPr>
            <p:ph idx="1"/>
          </p:nvPr>
        </p:nvSpPr>
        <p:spPr/>
        <p:txBody>
          <a:bodyPr/>
          <a:lstStyle/>
          <a:p>
            <a:r>
              <a:rPr lang="en-US" dirty="0"/>
              <a:t>Safe languages</a:t>
            </a:r>
          </a:p>
          <a:p>
            <a:r>
              <a:rPr lang="en-US" dirty="0"/>
              <a:t>Canary based approaches</a:t>
            </a:r>
          </a:p>
          <a:p>
            <a:pPr lvl="1"/>
            <a:r>
              <a:rPr lang="en-US" dirty="0"/>
              <a:t>Stack based attacks</a:t>
            </a:r>
          </a:p>
          <a:p>
            <a:pPr lvl="2"/>
            <a:r>
              <a:rPr lang="en-US" dirty="0" err="1"/>
              <a:t>StackGuard</a:t>
            </a:r>
            <a:endParaRPr lang="en-US" dirty="0"/>
          </a:p>
          <a:p>
            <a:pPr lvl="2"/>
            <a:r>
              <a:rPr lang="en-US" dirty="0"/>
              <a:t>Stack Shield</a:t>
            </a:r>
          </a:p>
          <a:p>
            <a:pPr lvl="2"/>
            <a:r>
              <a:rPr lang="en-US" dirty="0" err="1"/>
              <a:t>ProPolice</a:t>
            </a:r>
            <a:endParaRPr lang="en-US" dirty="0"/>
          </a:p>
          <a:p>
            <a:pPr lvl="1"/>
            <a:r>
              <a:rPr lang="en-US" dirty="0"/>
              <a:t>Heap based attacks</a:t>
            </a:r>
          </a:p>
          <a:p>
            <a:pPr lvl="2"/>
            <a:r>
              <a:rPr lang="en-US" dirty="0"/>
              <a:t>Heap Sentry</a:t>
            </a:r>
          </a:p>
          <a:p>
            <a:pPr lvl="2"/>
            <a:endParaRPr lang="en-US" dirty="0"/>
          </a:p>
          <a:p>
            <a:pPr lvl="1"/>
            <a:endParaRPr lang="en-US" dirty="0"/>
          </a:p>
          <a:p>
            <a:endParaRPr lang="en-US" dirty="0"/>
          </a:p>
        </p:txBody>
      </p:sp>
    </p:spTree>
    <p:extLst>
      <p:ext uri="{BB962C8B-B14F-4D97-AF65-F5344CB8AC3E}">
        <p14:creationId xmlns:p14="http://schemas.microsoft.com/office/powerpoint/2010/main" val="3729859628"/>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919490"/>
            <a:ext cx="8229600" cy="523220"/>
          </a:xfrm>
        </p:spPr>
        <p:txBody>
          <a:bodyPr/>
          <a:lstStyle/>
          <a:p>
            <a:r>
              <a:rPr lang="en-US" dirty="0"/>
              <a:t>Safe languages</a:t>
            </a:r>
          </a:p>
        </p:txBody>
      </p:sp>
      <p:sp>
        <p:nvSpPr>
          <p:cNvPr id="5" name="Content Placeholder 4"/>
          <p:cNvSpPr>
            <a:spLocks noGrp="1"/>
          </p:cNvSpPr>
          <p:nvPr>
            <p:ph idx="1"/>
          </p:nvPr>
        </p:nvSpPr>
        <p:spPr/>
        <p:txBody>
          <a:bodyPr/>
          <a:lstStyle/>
          <a:p>
            <a:r>
              <a:rPr lang="en-US" dirty="0"/>
              <a:t>Change the language so that correctness can be ensured</a:t>
            </a:r>
          </a:p>
          <a:p>
            <a:pPr lvl="1"/>
            <a:r>
              <a:rPr lang="en-US" dirty="0"/>
              <a:t>Static analysis to prove safety</a:t>
            </a:r>
          </a:p>
          <a:p>
            <a:pPr lvl="1"/>
            <a:r>
              <a:rPr lang="en-US" dirty="0"/>
              <a:t>If it can’t be proven safe statically, add runtime checks to ensure safety (e.g. array unsafe statically </a:t>
            </a:r>
            <a:r>
              <a:rPr lang="en-US" dirty="0">
                <a:latin typeface="Calibri"/>
                <a:cs typeface="Calibri"/>
              </a:rPr>
              <a:t>→ </a:t>
            </a:r>
            <a:r>
              <a:rPr lang="en-US" dirty="0"/>
              <a:t>add bounds checking)</a:t>
            </a:r>
          </a:p>
          <a:p>
            <a:pPr lvl="1"/>
            <a:r>
              <a:rPr lang="en-US" dirty="0"/>
              <a:t>Type safety: casts of pointers are limited</a:t>
            </a:r>
          </a:p>
          <a:p>
            <a:pPr lvl="1"/>
            <a:r>
              <a:rPr lang="en-US" dirty="0"/>
              <a:t>Less programmer pointer control</a:t>
            </a:r>
          </a:p>
          <a:p>
            <a:pPr lvl="1"/>
            <a:r>
              <a:rPr lang="en-US" dirty="0"/>
              <a:t>Runtime type-information</a:t>
            </a:r>
          </a:p>
          <a:p>
            <a:pPr lvl="1"/>
            <a:r>
              <a:rPr lang="en-US" dirty="0"/>
              <a:t>Memory management: no explicit management</a:t>
            </a:r>
          </a:p>
          <a:p>
            <a:pPr lvl="2"/>
            <a:r>
              <a:rPr lang="en-US" dirty="0"/>
              <a:t>Garbage collection: automatic scheduled </a:t>
            </a:r>
            <a:r>
              <a:rPr lang="en-US" dirty="0" err="1"/>
              <a:t>deallocation</a:t>
            </a:r>
            <a:endParaRPr lang="en-US" dirty="0"/>
          </a:p>
          <a:p>
            <a:pPr lvl="2"/>
            <a:r>
              <a:rPr lang="en-US" dirty="0"/>
              <a:t>Region-based memory management: </a:t>
            </a:r>
            <a:r>
              <a:rPr lang="en-US" dirty="0" err="1"/>
              <a:t>deallocate</a:t>
            </a:r>
            <a:r>
              <a:rPr lang="en-US" dirty="0"/>
              <a:t> regions as a whole, pointers can only be dereferenced if region is live</a:t>
            </a:r>
          </a:p>
          <a:p>
            <a:r>
              <a:rPr lang="en-US" dirty="0"/>
              <a:t>Focus on languages that stay close to C</a:t>
            </a:r>
          </a:p>
        </p:txBody>
      </p:sp>
    </p:spTree>
    <p:extLst>
      <p:ext uri="{BB962C8B-B14F-4D97-AF65-F5344CB8AC3E}">
        <p14:creationId xmlns:p14="http://schemas.microsoft.com/office/powerpoint/2010/main" val="1665628412"/>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19490"/>
            <a:ext cx="8229600" cy="523220"/>
          </a:xfrm>
        </p:spPr>
        <p:txBody>
          <a:bodyPr/>
          <a:lstStyle/>
          <a:p>
            <a:r>
              <a:rPr lang="en-US" dirty="0"/>
              <a:t>Safe languages: cyclone</a:t>
            </a:r>
          </a:p>
        </p:txBody>
      </p:sp>
      <p:sp>
        <p:nvSpPr>
          <p:cNvPr id="3" name="Content Placeholder 2"/>
          <p:cNvSpPr>
            <a:spLocks noGrp="1"/>
          </p:cNvSpPr>
          <p:nvPr>
            <p:ph idx="1"/>
          </p:nvPr>
        </p:nvSpPr>
        <p:spPr/>
        <p:txBody>
          <a:bodyPr/>
          <a:lstStyle/>
          <a:p>
            <a:r>
              <a:rPr lang="en-US" dirty="0"/>
              <a:t>Pointers</a:t>
            </a:r>
          </a:p>
          <a:p>
            <a:pPr lvl="1"/>
            <a:r>
              <a:rPr lang="en-US" dirty="0"/>
              <a:t>Null check before dereference of pointers (*</a:t>
            </a:r>
            <a:r>
              <a:rPr lang="en-US" dirty="0" err="1"/>
              <a:t>ptr</a:t>
            </a:r>
            <a:r>
              <a:rPr lang="en-US" dirty="0"/>
              <a:t>)</a:t>
            </a:r>
          </a:p>
          <a:p>
            <a:pPr lvl="1"/>
            <a:r>
              <a:rPr lang="en-US" dirty="0"/>
              <a:t>New type of pointer: never-NULL (@</a:t>
            </a:r>
            <a:r>
              <a:rPr lang="en-US" dirty="0" err="1"/>
              <a:t>ptr</a:t>
            </a:r>
            <a:r>
              <a:rPr lang="en-US" dirty="0"/>
              <a:t>)</a:t>
            </a:r>
          </a:p>
          <a:p>
            <a:pPr lvl="1"/>
            <a:r>
              <a:rPr lang="en-US" dirty="0"/>
              <a:t>No arithmetic on normal (*) &amp; never-NULL (@) pointers</a:t>
            </a:r>
          </a:p>
          <a:p>
            <a:pPr lvl="1"/>
            <a:r>
              <a:rPr lang="en-US" dirty="0"/>
              <a:t>Arithmetic allowed on special pointer type (?</a:t>
            </a:r>
            <a:r>
              <a:rPr lang="en-US" dirty="0" err="1"/>
              <a:t>ptr</a:t>
            </a:r>
            <a:r>
              <a:rPr lang="en-US" dirty="0"/>
              <a:t>): contains extra bounds information for bounds check</a:t>
            </a:r>
          </a:p>
          <a:p>
            <a:pPr lvl="1"/>
            <a:r>
              <a:rPr lang="en-US" dirty="0"/>
              <a:t>Uninitialized pointers can’t be used</a:t>
            </a:r>
          </a:p>
          <a:p>
            <a:r>
              <a:rPr lang="en-US" dirty="0"/>
              <a:t>Region-based memory management</a:t>
            </a:r>
          </a:p>
          <a:p>
            <a:r>
              <a:rPr lang="en-US" dirty="0"/>
              <a:t>Tagged unions: functions can determine type of arguments – prevents format string vulnerabilities</a:t>
            </a:r>
          </a:p>
        </p:txBody>
      </p:sp>
    </p:spTree>
    <p:extLst>
      <p:ext uri="{BB962C8B-B14F-4D97-AF65-F5344CB8AC3E}">
        <p14:creationId xmlns:p14="http://schemas.microsoft.com/office/powerpoint/2010/main" val="149921100"/>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19490"/>
            <a:ext cx="8229600" cy="523220"/>
          </a:xfrm>
        </p:spPr>
        <p:txBody>
          <a:bodyPr/>
          <a:lstStyle/>
          <a:p>
            <a:r>
              <a:rPr lang="en-US" dirty="0"/>
              <a:t>Safe languages: </a:t>
            </a:r>
            <a:r>
              <a:rPr lang="en-US" dirty="0" err="1"/>
              <a:t>ccured</a:t>
            </a:r>
            <a:endParaRPr lang="en-US" dirty="0"/>
          </a:p>
        </p:txBody>
      </p:sp>
      <p:sp>
        <p:nvSpPr>
          <p:cNvPr id="3" name="Content Placeholder 2"/>
          <p:cNvSpPr>
            <a:spLocks noGrp="1"/>
          </p:cNvSpPr>
          <p:nvPr>
            <p:ph idx="1"/>
          </p:nvPr>
        </p:nvSpPr>
        <p:spPr/>
        <p:txBody>
          <a:bodyPr/>
          <a:lstStyle/>
          <a:p>
            <a:r>
              <a:rPr lang="en-US" dirty="0"/>
              <a:t>Stays as close to C as possible</a:t>
            </a:r>
          </a:p>
          <a:p>
            <a:r>
              <a:rPr lang="en-US" dirty="0"/>
              <a:t>Programmer has less control over pointers: static analysis determines pointer type</a:t>
            </a:r>
          </a:p>
          <a:p>
            <a:pPr lvl="1"/>
            <a:r>
              <a:rPr lang="en-US" dirty="0"/>
              <a:t>Safe: no casts or arithmetic; only needs NULL check</a:t>
            </a:r>
          </a:p>
          <a:p>
            <a:pPr lvl="1"/>
            <a:r>
              <a:rPr lang="en-US" dirty="0"/>
              <a:t>Sequenced: only arithmetic; NULL and bounds check</a:t>
            </a:r>
          </a:p>
          <a:p>
            <a:pPr lvl="1"/>
            <a:r>
              <a:rPr lang="en-US" dirty="0"/>
              <a:t>Dynamic: type can’t be determined statically; NULL, bounds and run-time type check</a:t>
            </a:r>
          </a:p>
          <a:p>
            <a:r>
              <a:rPr lang="en-US" dirty="0"/>
              <a:t>Garbage collection: free() is ignored</a:t>
            </a:r>
          </a:p>
        </p:txBody>
      </p:sp>
    </p:spTree>
    <p:extLst>
      <p:ext uri="{BB962C8B-B14F-4D97-AF65-F5344CB8AC3E}">
        <p14:creationId xmlns:p14="http://schemas.microsoft.com/office/powerpoint/2010/main" val="2198653393"/>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19490"/>
            <a:ext cx="8229600" cy="523220"/>
          </a:xfrm>
        </p:spPr>
        <p:txBody>
          <a:bodyPr/>
          <a:lstStyle/>
          <a:p>
            <a:r>
              <a:rPr lang="en-US" dirty="0"/>
              <a:t>Probabilistic countermeasures</a:t>
            </a:r>
          </a:p>
        </p:txBody>
      </p:sp>
      <p:sp>
        <p:nvSpPr>
          <p:cNvPr id="3" name="Content Placeholder 2"/>
          <p:cNvSpPr>
            <a:spLocks noGrp="1"/>
          </p:cNvSpPr>
          <p:nvPr>
            <p:ph idx="1"/>
          </p:nvPr>
        </p:nvSpPr>
        <p:spPr/>
        <p:txBody>
          <a:bodyPr/>
          <a:lstStyle/>
          <a:p>
            <a:r>
              <a:rPr lang="en-US" dirty="0"/>
              <a:t>Based on randomness</a:t>
            </a:r>
          </a:p>
          <a:p>
            <a:r>
              <a:rPr lang="en-US" dirty="0"/>
              <a:t>Canary-based approach</a:t>
            </a:r>
          </a:p>
          <a:p>
            <a:pPr lvl="1"/>
            <a:r>
              <a:rPr lang="en-US" dirty="0"/>
              <a:t>Place a random number in memory</a:t>
            </a:r>
          </a:p>
          <a:p>
            <a:pPr lvl="1"/>
            <a:r>
              <a:rPr lang="en-US" dirty="0"/>
              <a:t>If the random number has been modified it will indicate an overflow</a:t>
            </a:r>
          </a:p>
          <a:p>
            <a:pPr lvl="1"/>
            <a:r>
              <a:rPr lang="en-US" dirty="0"/>
              <a:t>Check random number before performing action</a:t>
            </a:r>
          </a:p>
          <a:p>
            <a:pPr lvl="1"/>
            <a:r>
              <a:rPr lang="en-US" dirty="0"/>
              <a:t>If random number changed an overflow has occurred</a:t>
            </a:r>
          </a:p>
          <a:p>
            <a:r>
              <a:rPr lang="en-US" dirty="0"/>
              <a:t>Obfuscation of memory addresses</a:t>
            </a:r>
          </a:p>
          <a:p>
            <a:r>
              <a:rPr lang="en-US" dirty="0"/>
              <a:t>Address Space Layout Randomization</a:t>
            </a:r>
          </a:p>
          <a:p>
            <a:r>
              <a:rPr lang="en-US" dirty="0"/>
              <a:t>Instruction Set Randomization</a:t>
            </a:r>
          </a:p>
        </p:txBody>
      </p:sp>
    </p:spTree>
    <p:extLst>
      <p:ext uri="{BB962C8B-B14F-4D97-AF65-F5344CB8AC3E}">
        <p14:creationId xmlns:p14="http://schemas.microsoft.com/office/powerpoint/2010/main" val="3270546723"/>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19490"/>
            <a:ext cx="8229600" cy="523220"/>
          </a:xfrm>
        </p:spPr>
        <p:txBody>
          <a:bodyPr/>
          <a:lstStyle/>
          <a:p>
            <a:r>
              <a:rPr lang="en-US" dirty="0"/>
              <a:t>Canary-based approaches</a:t>
            </a:r>
          </a:p>
        </p:txBody>
      </p:sp>
      <p:sp>
        <p:nvSpPr>
          <p:cNvPr id="3" name="Content Placeholder 2"/>
          <p:cNvSpPr>
            <a:spLocks noGrp="1"/>
          </p:cNvSpPr>
          <p:nvPr>
            <p:ph idx="1"/>
          </p:nvPr>
        </p:nvSpPr>
        <p:spPr/>
        <p:txBody>
          <a:bodyPr/>
          <a:lstStyle/>
          <a:p>
            <a:r>
              <a:rPr lang="en-US" dirty="0" err="1"/>
              <a:t>StackGuard</a:t>
            </a:r>
            <a:r>
              <a:rPr lang="en-US" dirty="0"/>
              <a:t> (SG): Crispin Cowan</a:t>
            </a:r>
          </a:p>
          <a:p>
            <a:pPr lvl="1"/>
            <a:r>
              <a:rPr lang="en-US" dirty="0"/>
              <a:t>Places random number before the return address when entering a function</a:t>
            </a:r>
          </a:p>
          <a:p>
            <a:pPr lvl="1"/>
            <a:r>
              <a:rPr lang="en-US" dirty="0"/>
              <a:t>Verified that the random number is unchanged when returning from the function</a:t>
            </a:r>
          </a:p>
          <a:p>
            <a:pPr lvl="1"/>
            <a:r>
              <a:rPr lang="en-US" dirty="0"/>
              <a:t>If it has changed, an overflow is assumed to occur and the program is terminated.</a:t>
            </a:r>
          </a:p>
        </p:txBody>
      </p:sp>
    </p:spTree>
    <p:extLst>
      <p:ext uri="{BB962C8B-B14F-4D97-AF65-F5344CB8AC3E}">
        <p14:creationId xmlns:p14="http://schemas.microsoft.com/office/powerpoint/2010/main" val="1126813963"/>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1"/>
          <p:cNvSpPr>
            <a:spLocks noGrp="1" noChangeArrowheads="1"/>
          </p:cNvSpPr>
          <p:nvPr>
            <p:ph type="title"/>
          </p:nvPr>
        </p:nvSpPr>
        <p:spPr>
          <a:xfrm>
            <a:off x="456625" y="583403"/>
            <a:ext cx="8229311" cy="523220"/>
          </a:xfrm>
        </p:spPr>
        <p:txBody>
          <a:bodyPr/>
          <a:lstStyle/>
          <a:p>
            <a:pP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GB" dirty="0"/>
              <a:t>Preventing stack buffer overflow</a:t>
            </a:r>
          </a:p>
        </p:txBody>
      </p:sp>
      <p:sp>
        <p:nvSpPr>
          <p:cNvPr id="45059" name="Rectangle 2"/>
          <p:cNvSpPr>
            <a:spLocks noGrp="1" noChangeArrowheads="1"/>
          </p:cNvSpPr>
          <p:nvPr>
            <p:ph type="body" idx="1"/>
          </p:nvPr>
        </p:nvSpPr>
        <p:spPr>
          <a:xfrm>
            <a:off x="457200" y="1470621"/>
            <a:ext cx="8229311" cy="4443880"/>
          </a:xfrm>
        </p:spPr>
        <p:txBody>
          <a:bodyPr>
            <a:normAutofit/>
          </a:bodyPr>
          <a:lstStyle/>
          <a:p>
            <a:pP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GB" dirty="0"/>
              <a:t>Stack Guard</a:t>
            </a:r>
          </a:p>
          <a:p>
            <a:pPr lvl="1">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GB" dirty="0"/>
              <a:t>In a stack , a canary word is placed after return address whenever a function is called;</a:t>
            </a:r>
          </a:p>
          <a:p>
            <a:pPr lvl="1">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GB" dirty="0"/>
              <a:t>The canary will be checked before the function returns. If value of canary is changed , then it indicates an malicious </a:t>
            </a:r>
            <a:r>
              <a:rPr lang="en-US" dirty="0"/>
              <a:t>behavior.</a:t>
            </a:r>
          </a:p>
        </p:txBody>
      </p:sp>
      <p:grpSp>
        <p:nvGrpSpPr>
          <p:cNvPr id="2" name="Group 1"/>
          <p:cNvGrpSpPr/>
          <p:nvPr/>
        </p:nvGrpSpPr>
        <p:grpSpPr>
          <a:xfrm>
            <a:off x="2898580" y="3344187"/>
            <a:ext cx="3630713" cy="2439608"/>
            <a:chOff x="2775166" y="3942918"/>
            <a:chExt cx="3630713" cy="2439608"/>
          </a:xfrm>
        </p:grpSpPr>
        <p:sp>
          <p:nvSpPr>
            <p:cNvPr id="45061" name="Text Box 5"/>
            <p:cNvSpPr txBox="1">
              <a:spLocks noChangeArrowheads="1"/>
            </p:cNvSpPr>
            <p:nvPr/>
          </p:nvSpPr>
          <p:spPr bwMode="auto">
            <a:xfrm>
              <a:off x="2933921" y="6090138"/>
              <a:ext cx="1659403"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a:defRPr>
                  <a:solidFill>
                    <a:schemeClr val="tx1"/>
                  </a:solidFill>
                  <a:latin typeface="Arial" charset="0"/>
                  <a:ea typeface="Bitstream Vera Sans" charset="0"/>
                  <a:cs typeface="Bitstream Vera Sans" charset="0"/>
                </a:defRPr>
              </a:lvl1pPr>
              <a:lvl2pPr marL="742950" indent="-285750" eaLnBrk="0">
                <a:defRPr>
                  <a:solidFill>
                    <a:schemeClr val="tx1"/>
                  </a:solidFill>
                  <a:latin typeface="Arial" charset="0"/>
                  <a:ea typeface="Bitstream Vera Sans" charset="0"/>
                  <a:cs typeface="Bitstream Vera Sans" charset="0"/>
                </a:defRPr>
              </a:lvl2pPr>
              <a:lvl3pPr marL="1143000" indent="-228600" eaLnBrk="0">
                <a:defRPr>
                  <a:solidFill>
                    <a:schemeClr val="tx1"/>
                  </a:solidFill>
                  <a:latin typeface="Arial" charset="0"/>
                  <a:ea typeface="Bitstream Vera Sans" charset="0"/>
                  <a:cs typeface="Bitstream Vera Sans" charset="0"/>
                </a:defRPr>
              </a:lvl3pPr>
              <a:lvl4pPr marL="1600200" indent="-228600" eaLnBrk="0">
                <a:defRPr>
                  <a:solidFill>
                    <a:schemeClr val="tx1"/>
                  </a:solidFill>
                  <a:latin typeface="Arial" charset="0"/>
                  <a:ea typeface="Bitstream Vera Sans" charset="0"/>
                  <a:cs typeface="Bitstream Vera Sans" charset="0"/>
                </a:defRPr>
              </a:lvl4pPr>
              <a:lvl5pPr marL="2057400" indent="-228600" eaLnBrk="0">
                <a:defRPr>
                  <a:solidFill>
                    <a:schemeClr val="tx1"/>
                  </a:solidFill>
                  <a:latin typeface="Arial" charset="0"/>
                  <a:ea typeface="Bitstream Vera Sans" charset="0"/>
                  <a:cs typeface="Bitstream Vera Sans" charset="0"/>
                </a:defRPr>
              </a:lvl5pPr>
              <a:lvl6pPr marL="2514600" indent="-228600" defTabSz="457200" eaLnBrk="0" fontAlgn="base" hangingPunct="0">
                <a:lnSpc>
                  <a:spcPct val="104000"/>
                </a:lnSpc>
                <a:spcBef>
                  <a:spcPct val="0"/>
                </a:spcBef>
                <a:spcAft>
                  <a:spcPct val="0"/>
                </a:spcAft>
                <a:buClr>
                  <a:srgbClr val="000000"/>
                </a:buClr>
                <a:buSzPct val="45000"/>
                <a:buFont typeface="Wingdings" pitchFamily="2" charset="2"/>
                <a:defRPr>
                  <a:solidFill>
                    <a:schemeClr val="tx1"/>
                  </a:solidFill>
                  <a:latin typeface="Arial" charset="0"/>
                  <a:ea typeface="Bitstream Vera Sans" charset="0"/>
                  <a:cs typeface="Bitstream Vera Sans" charset="0"/>
                </a:defRPr>
              </a:lvl6pPr>
              <a:lvl7pPr marL="2971800" indent="-228600" defTabSz="457200" eaLnBrk="0" fontAlgn="base" hangingPunct="0">
                <a:lnSpc>
                  <a:spcPct val="104000"/>
                </a:lnSpc>
                <a:spcBef>
                  <a:spcPct val="0"/>
                </a:spcBef>
                <a:spcAft>
                  <a:spcPct val="0"/>
                </a:spcAft>
                <a:buClr>
                  <a:srgbClr val="000000"/>
                </a:buClr>
                <a:buSzPct val="45000"/>
                <a:buFont typeface="Wingdings" pitchFamily="2" charset="2"/>
                <a:defRPr>
                  <a:solidFill>
                    <a:schemeClr val="tx1"/>
                  </a:solidFill>
                  <a:latin typeface="Arial" charset="0"/>
                  <a:ea typeface="Bitstream Vera Sans" charset="0"/>
                  <a:cs typeface="Bitstream Vera Sans" charset="0"/>
                </a:defRPr>
              </a:lvl7pPr>
              <a:lvl8pPr marL="3429000" indent="-228600" defTabSz="457200" eaLnBrk="0" fontAlgn="base" hangingPunct="0">
                <a:lnSpc>
                  <a:spcPct val="104000"/>
                </a:lnSpc>
                <a:spcBef>
                  <a:spcPct val="0"/>
                </a:spcBef>
                <a:spcAft>
                  <a:spcPct val="0"/>
                </a:spcAft>
                <a:buClr>
                  <a:srgbClr val="000000"/>
                </a:buClr>
                <a:buSzPct val="45000"/>
                <a:buFont typeface="Wingdings" pitchFamily="2" charset="2"/>
                <a:defRPr>
                  <a:solidFill>
                    <a:schemeClr val="tx1"/>
                  </a:solidFill>
                  <a:latin typeface="Arial" charset="0"/>
                  <a:ea typeface="Bitstream Vera Sans" charset="0"/>
                  <a:cs typeface="Bitstream Vera Sans" charset="0"/>
                </a:defRPr>
              </a:lvl8pPr>
              <a:lvl9pPr marL="3886200" indent="-228600" defTabSz="457200" eaLnBrk="0" fontAlgn="base" hangingPunct="0">
                <a:lnSpc>
                  <a:spcPct val="104000"/>
                </a:lnSpc>
                <a:spcBef>
                  <a:spcPct val="0"/>
                </a:spcBef>
                <a:spcAft>
                  <a:spcPct val="0"/>
                </a:spcAft>
                <a:buClr>
                  <a:srgbClr val="000000"/>
                </a:buClr>
                <a:buSzPct val="45000"/>
                <a:buFont typeface="Wingdings" pitchFamily="2" charset="2"/>
                <a:defRPr>
                  <a:solidFill>
                    <a:schemeClr val="tx1"/>
                  </a:solidFill>
                  <a:latin typeface="Arial" charset="0"/>
                  <a:ea typeface="Bitstream Vera Sans" charset="0"/>
                  <a:cs typeface="Bitstream Vera Sans" charset="0"/>
                </a:defRPr>
              </a:lvl9pPr>
            </a:lstStyle>
            <a:p>
              <a:pPr algn="ctr" eaLnBrk="1">
                <a:spcBef>
                  <a:spcPct val="50000"/>
                </a:spcBef>
              </a:pPr>
              <a:r>
                <a:rPr lang="en-US" sz="1300" b="1" dirty="0"/>
                <a:t>Unix Stack Frame</a:t>
              </a:r>
            </a:p>
          </p:txBody>
        </p:sp>
        <p:sp>
          <p:nvSpPr>
            <p:cNvPr id="45074" name="Rectangle 7"/>
            <p:cNvSpPr>
              <a:spLocks noChangeArrowheads="1"/>
            </p:cNvSpPr>
            <p:nvPr/>
          </p:nvSpPr>
          <p:spPr bwMode="auto">
            <a:xfrm>
              <a:off x="2913450" y="4219311"/>
              <a:ext cx="1728544" cy="1796554"/>
            </a:xfrm>
            <a:prstGeom prst="rect">
              <a:avLst/>
            </a:prstGeom>
            <a:solidFill>
              <a:schemeClr val="bg1">
                <a:lumMod val="60000"/>
                <a:lumOff val="40000"/>
              </a:schemeClr>
            </a:solidFill>
            <a:ln w="9525">
              <a:solidFill>
                <a:schemeClr val="tx1"/>
              </a:solidFill>
              <a:miter lim="800000"/>
              <a:headEnd/>
              <a:tailEnd/>
            </a:ln>
          </p:spPr>
          <p:txBody>
            <a:bodyPr wrap="none" anchor="ctr"/>
            <a:lstStyle/>
            <a:p>
              <a:endParaRPr lang="en-US"/>
            </a:p>
          </p:txBody>
        </p:sp>
        <p:grpSp>
          <p:nvGrpSpPr>
            <p:cNvPr id="45075" name="Group 8"/>
            <p:cNvGrpSpPr>
              <a:grpSpLocks/>
            </p:cNvGrpSpPr>
            <p:nvPr/>
          </p:nvGrpSpPr>
          <p:grpSpPr bwMode="auto">
            <a:xfrm>
              <a:off x="2913450" y="3942918"/>
              <a:ext cx="1728544" cy="345491"/>
              <a:chOff x="384" y="2592"/>
              <a:chExt cx="1200" cy="240"/>
            </a:xfrm>
          </p:grpSpPr>
          <p:sp>
            <p:nvSpPr>
              <p:cNvPr id="45076" name="Line 9"/>
              <p:cNvSpPr>
                <a:spLocks noChangeShapeType="1"/>
              </p:cNvSpPr>
              <p:nvPr/>
            </p:nvSpPr>
            <p:spPr bwMode="auto">
              <a:xfrm>
                <a:off x="384" y="2592"/>
                <a:ext cx="0" cy="2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077" name="Line 10"/>
              <p:cNvSpPr>
                <a:spLocks noChangeShapeType="1"/>
              </p:cNvSpPr>
              <p:nvPr/>
            </p:nvSpPr>
            <p:spPr bwMode="auto">
              <a:xfrm>
                <a:off x="1584" y="2592"/>
                <a:ext cx="0" cy="2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5063" name="Line 11"/>
            <p:cNvSpPr>
              <a:spLocks noChangeShapeType="1"/>
            </p:cNvSpPr>
            <p:nvPr/>
          </p:nvSpPr>
          <p:spPr bwMode="auto">
            <a:xfrm>
              <a:off x="2913450" y="5601276"/>
              <a:ext cx="172854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064" name="Line 12"/>
            <p:cNvSpPr>
              <a:spLocks noChangeShapeType="1"/>
            </p:cNvSpPr>
            <p:nvPr/>
          </p:nvSpPr>
          <p:spPr bwMode="auto">
            <a:xfrm>
              <a:off x="2913450" y="5048490"/>
              <a:ext cx="172854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065" name="Line 13"/>
            <p:cNvSpPr>
              <a:spLocks noChangeShapeType="1"/>
            </p:cNvSpPr>
            <p:nvPr/>
          </p:nvSpPr>
          <p:spPr bwMode="auto">
            <a:xfrm>
              <a:off x="2913450" y="5324883"/>
              <a:ext cx="172854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066" name="Text Box 14"/>
            <p:cNvSpPr txBox="1">
              <a:spLocks noChangeArrowheads="1"/>
            </p:cNvSpPr>
            <p:nvPr/>
          </p:nvSpPr>
          <p:spPr bwMode="auto">
            <a:xfrm>
              <a:off x="3011024" y="5639293"/>
              <a:ext cx="152111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a:defRPr>
                  <a:solidFill>
                    <a:schemeClr val="tx1"/>
                  </a:solidFill>
                  <a:latin typeface="Arial" charset="0"/>
                  <a:ea typeface="Bitstream Vera Sans" charset="0"/>
                  <a:cs typeface="Bitstream Vera Sans" charset="0"/>
                </a:defRPr>
              </a:lvl1pPr>
              <a:lvl2pPr marL="742950" indent="-285750" eaLnBrk="0">
                <a:defRPr>
                  <a:solidFill>
                    <a:schemeClr val="tx1"/>
                  </a:solidFill>
                  <a:latin typeface="Arial" charset="0"/>
                  <a:ea typeface="Bitstream Vera Sans" charset="0"/>
                  <a:cs typeface="Bitstream Vera Sans" charset="0"/>
                </a:defRPr>
              </a:lvl2pPr>
              <a:lvl3pPr marL="1143000" indent="-228600" eaLnBrk="0">
                <a:defRPr>
                  <a:solidFill>
                    <a:schemeClr val="tx1"/>
                  </a:solidFill>
                  <a:latin typeface="Arial" charset="0"/>
                  <a:ea typeface="Bitstream Vera Sans" charset="0"/>
                  <a:cs typeface="Bitstream Vera Sans" charset="0"/>
                </a:defRPr>
              </a:lvl3pPr>
              <a:lvl4pPr marL="1600200" indent="-228600" eaLnBrk="0">
                <a:defRPr>
                  <a:solidFill>
                    <a:schemeClr val="tx1"/>
                  </a:solidFill>
                  <a:latin typeface="Arial" charset="0"/>
                  <a:ea typeface="Bitstream Vera Sans" charset="0"/>
                  <a:cs typeface="Bitstream Vera Sans" charset="0"/>
                </a:defRPr>
              </a:lvl4pPr>
              <a:lvl5pPr marL="2057400" indent="-228600" eaLnBrk="0">
                <a:defRPr>
                  <a:solidFill>
                    <a:schemeClr val="tx1"/>
                  </a:solidFill>
                  <a:latin typeface="Arial" charset="0"/>
                  <a:ea typeface="Bitstream Vera Sans" charset="0"/>
                  <a:cs typeface="Bitstream Vera Sans" charset="0"/>
                </a:defRPr>
              </a:lvl5pPr>
              <a:lvl6pPr marL="2514600" indent="-228600" defTabSz="457200" eaLnBrk="0" fontAlgn="base" hangingPunct="0">
                <a:lnSpc>
                  <a:spcPct val="104000"/>
                </a:lnSpc>
                <a:spcBef>
                  <a:spcPct val="0"/>
                </a:spcBef>
                <a:spcAft>
                  <a:spcPct val="0"/>
                </a:spcAft>
                <a:buClr>
                  <a:srgbClr val="000000"/>
                </a:buClr>
                <a:buSzPct val="45000"/>
                <a:buFont typeface="Wingdings" pitchFamily="2" charset="2"/>
                <a:defRPr>
                  <a:solidFill>
                    <a:schemeClr val="tx1"/>
                  </a:solidFill>
                  <a:latin typeface="Arial" charset="0"/>
                  <a:ea typeface="Bitstream Vera Sans" charset="0"/>
                  <a:cs typeface="Bitstream Vera Sans" charset="0"/>
                </a:defRPr>
              </a:lvl6pPr>
              <a:lvl7pPr marL="2971800" indent="-228600" defTabSz="457200" eaLnBrk="0" fontAlgn="base" hangingPunct="0">
                <a:lnSpc>
                  <a:spcPct val="104000"/>
                </a:lnSpc>
                <a:spcBef>
                  <a:spcPct val="0"/>
                </a:spcBef>
                <a:spcAft>
                  <a:spcPct val="0"/>
                </a:spcAft>
                <a:buClr>
                  <a:srgbClr val="000000"/>
                </a:buClr>
                <a:buSzPct val="45000"/>
                <a:buFont typeface="Wingdings" pitchFamily="2" charset="2"/>
                <a:defRPr>
                  <a:solidFill>
                    <a:schemeClr val="tx1"/>
                  </a:solidFill>
                  <a:latin typeface="Arial" charset="0"/>
                  <a:ea typeface="Bitstream Vera Sans" charset="0"/>
                  <a:cs typeface="Bitstream Vera Sans" charset="0"/>
                </a:defRPr>
              </a:lvl7pPr>
              <a:lvl8pPr marL="3429000" indent="-228600" defTabSz="457200" eaLnBrk="0" fontAlgn="base" hangingPunct="0">
                <a:lnSpc>
                  <a:spcPct val="104000"/>
                </a:lnSpc>
                <a:spcBef>
                  <a:spcPct val="0"/>
                </a:spcBef>
                <a:spcAft>
                  <a:spcPct val="0"/>
                </a:spcAft>
                <a:buClr>
                  <a:srgbClr val="000000"/>
                </a:buClr>
                <a:buSzPct val="45000"/>
                <a:buFont typeface="Wingdings" pitchFamily="2" charset="2"/>
                <a:defRPr>
                  <a:solidFill>
                    <a:schemeClr val="tx1"/>
                  </a:solidFill>
                  <a:latin typeface="Arial" charset="0"/>
                  <a:ea typeface="Bitstream Vera Sans" charset="0"/>
                  <a:cs typeface="Bitstream Vera Sans" charset="0"/>
                </a:defRPr>
              </a:lvl8pPr>
              <a:lvl9pPr marL="3886200" indent="-228600" defTabSz="457200" eaLnBrk="0" fontAlgn="base" hangingPunct="0">
                <a:lnSpc>
                  <a:spcPct val="104000"/>
                </a:lnSpc>
                <a:spcBef>
                  <a:spcPct val="0"/>
                </a:spcBef>
                <a:spcAft>
                  <a:spcPct val="0"/>
                </a:spcAft>
                <a:buClr>
                  <a:srgbClr val="000000"/>
                </a:buClr>
                <a:buSzPct val="45000"/>
                <a:buFont typeface="Wingdings" pitchFamily="2" charset="2"/>
                <a:defRPr>
                  <a:solidFill>
                    <a:schemeClr val="tx1"/>
                  </a:solidFill>
                  <a:latin typeface="Arial" charset="0"/>
                  <a:ea typeface="Bitstream Vera Sans" charset="0"/>
                  <a:cs typeface="Bitstream Vera Sans" charset="0"/>
                </a:defRPr>
              </a:lvl9pPr>
            </a:lstStyle>
            <a:p>
              <a:pPr algn="ctr" eaLnBrk="1">
                <a:spcBef>
                  <a:spcPct val="50000"/>
                </a:spcBef>
              </a:pPr>
              <a:r>
                <a:rPr lang="en-US" sz="1600" dirty="0">
                  <a:solidFill>
                    <a:srgbClr val="FFFFFF"/>
                  </a:solidFill>
                </a:rPr>
                <a:t>Arguments</a:t>
              </a:r>
              <a:endParaRPr lang="en-US" dirty="0">
                <a:solidFill>
                  <a:srgbClr val="FFFFFF"/>
                </a:solidFill>
              </a:endParaRPr>
            </a:p>
          </p:txBody>
        </p:sp>
        <p:sp>
          <p:nvSpPr>
            <p:cNvPr id="45067" name="Text Box 15"/>
            <p:cNvSpPr txBox="1">
              <a:spLocks noChangeArrowheads="1"/>
            </p:cNvSpPr>
            <p:nvPr/>
          </p:nvSpPr>
          <p:spPr bwMode="auto">
            <a:xfrm>
              <a:off x="2775166" y="4772097"/>
              <a:ext cx="193597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a:defRPr>
                  <a:solidFill>
                    <a:schemeClr val="tx1"/>
                  </a:solidFill>
                  <a:latin typeface="Arial" charset="0"/>
                  <a:ea typeface="Bitstream Vera Sans" charset="0"/>
                  <a:cs typeface="Bitstream Vera Sans" charset="0"/>
                </a:defRPr>
              </a:lvl1pPr>
              <a:lvl2pPr marL="742950" indent="-285750" eaLnBrk="0">
                <a:defRPr>
                  <a:solidFill>
                    <a:schemeClr val="tx1"/>
                  </a:solidFill>
                  <a:latin typeface="Arial" charset="0"/>
                  <a:ea typeface="Bitstream Vera Sans" charset="0"/>
                  <a:cs typeface="Bitstream Vera Sans" charset="0"/>
                </a:defRPr>
              </a:lvl2pPr>
              <a:lvl3pPr marL="1143000" indent="-228600" eaLnBrk="0">
                <a:defRPr>
                  <a:solidFill>
                    <a:schemeClr val="tx1"/>
                  </a:solidFill>
                  <a:latin typeface="Arial" charset="0"/>
                  <a:ea typeface="Bitstream Vera Sans" charset="0"/>
                  <a:cs typeface="Bitstream Vera Sans" charset="0"/>
                </a:defRPr>
              </a:lvl3pPr>
              <a:lvl4pPr marL="1600200" indent="-228600" eaLnBrk="0">
                <a:defRPr>
                  <a:solidFill>
                    <a:schemeClr val="tx1"/>
                  </a:solidFill>
                  <a:latin typeface="Arial" charset="0"/>
                  <a:ea typeface="Bitstream Vera Sans" charset="0"/>
                  <a:cs typeface="Bitstream Vera Sans" charset="0"/>
                </a:defRPr>
              </a:lvl4pPr>
              <a:lvl5pPr marL="2057400" indent="-228600" eaLnBrk="0">
                <a:defRPr>
                  <a:solidFill>
                    <a:schemeClr val="tx1"/>
                  </a:solidFill>
                  <a:latin typeface="Arial" charset="0"/>
                  <a:ea typeface="Bitstream Vera Sans" charset="0"/>
                  <a:cs typeface="Bitstream Vera Sans" charset="0"/>
                </a:defRPr>
              </a:lvl5pPr>
              <a:lvl6pPr marL="2514600" indent="-228600" defTabSz="457200" eaLnBrk="0" fontAlgn="base" hangingPunct="0">
                <a:lnSpc>
                  <a:spcPct val="104000"/>
                </a:lnSpc>
                <a:spcBef>
                  <a:spcPct val="0"/>
                </a:spcBef>
                <a:spcAft>
                  <a:spcPct val="0"/>
                </a:spcAft>
                <a:buClr>
                  <a:srgbClr val="000000"/>
                </a:buClr>
                <a:buSzPct val="45000"/>
                <a:buFont typeface="Wingdings" pitchFamily="2" charset="2"/>
                <a:defRPr>
                  <a:solidFill>
                    <a:schemeClr val="tx1"/>
                  </a:solidFill>
                  <a:latin typeface="Arial" charset="0"/>
                  <a:ea typeface="Bitstream Vera Sans" charset="0"/>
                  <a:cs typeface="Bitstream Vera Sans" charset="0"/>
                </a:defRPr>
              </a:lvl6pPr>
              <a:lvl7pPr marL="2971800" indent="-228600" defTabSz="457200" eaLnBrk="0" fontAlgn="base" hangingPunct="0">
                <a:lnSpc>
                  <a:spcPct val="104000"/>
                </a:lnSpc>
                <a:spcBef>
                  <a:spcPct val="0"/>
                </a:spcBef>
                <a:spcAft>
                  <a:spcPct val="0"/>
                </a:spcAft>
                <a:buClr>
                  <a:srgbClr val="000000"/>
                </a:buClr>
                <a:buSzPct val="45000"/>
                <a:buFont typeface="Wingdings" pitchFamily="2" charset="2"/>
                <a:defRPr>
                  <a:solidFill>
                    <a:schemeClr val="tx1"/>
                  </a:solidFill>
                  <a:latin typeface="Arial" charset="0"/>
                  <a:ea typeface="Bitstream Vera Sans" charset="0"/>
                  <a:cs typeface="Bitstream Vera Sans" charset="0"/>
                </a:defRPr>
              </a:lvl7pPr>
              <a:lvl8pPr marL="3429000" indent="-228600" defTabSz="457200" eaLnBrk="0" fontAlgn="base" hangingPunct="0">
                <a:lnSpc>
                  <a:spcPct val="104000"/>
                </a:lnSpc>
                <a:spcBef>
                  <a:spcPct val="0"/>
                </a:spcBef>
                <a:spcAft>
                  <a:spcPct val="0"/>
                </a:spcAft>
                <a:buClr>
                  <a:srgbClr val="000000"/>
                </a:buClr>
                <a:buSzPct val="45000"/>
                <a:buFont typeface="Wingdings" pitchFamily="2" charset="2"/>
                <a:defRPr>
                  <a:solidFill>
                    <a:schemeClr val="tx1"/>
                  </a:solidFill>
                  <a:latin typeface="Arial" charset="0"/>
                  <a:ea typeface="Bitstream Vera Sans" charset="0"/>
                  <a:cs typeface="Bitstream Vera Sans" charset="0"/>
                </a:defRPr>
              </a:lvl8pPr>
              <a:lvl9pPr marL="3886200" indent="-228600" defTabSz="457200" eaLnBrk="0" fontAlgn="base" hangingPunct="0">
                <a:lnSpc>
                  <a:spcPct val="104000"/>
                </a:lnSpc>
                <a:spcBef>
                  <a:spcPct val="0"/>
                </a:spcBef>
                <a:spcAft>
                  <a:spcPct val="0"/>
                </a:spcAft>
                <a:buClr>
                  <a:srgbClr val="000000"/>
                </a:buClr>
                <a:buSzPct val="45000"/>
                <a:buFont typeface="Wingdings" pitchFamily="2" charset="2"/>
                <a:defRPr>
                  <a:solidFill>
                    <a:schemeClr val="tx1"/>
                  </a:solidFill>
                  <a:latin typeface="Arial" charset="0"/>
                  <a:ea typeface="Bitstream Vera Sans" charset="0"/>
                  <a:cs typeface="Bitstream Vera Sans" charset="0"/>
                </a:defRPr>
              </a:lvl9pPr>
            </a:lstStyle>
            <a:p>
              <a:pPr algn="ctr" eaLnBrk="1">
                <a:spcBef>
                  <a:spcPct val="50000"/>
                </a:spcBef>
              </a:pPr>
              <a:r>
                <a:rPr lang="en-US" sz="1600" dirty="0">
                  <a:solidFill>
                    <a:srgbClr val="FFFFFF"/>
                  </a:solidFill>
                </a:rPr>
                <a:t>Old Base Pointer</a:t>
              </a:r>
            </a:p>
          </p:txBody>
        </p:sp>
        <p:sp>
          <p:nvSpPr>
            <p:cNvPr id="45068" name="Text Box 16"/>
            <p:cNvSpPr txBox="1">
              <a:spLocks noChangeArrowheads="1"/>
            </p:cNvSpPr>
            <p:nvPr/>
          </p:nvSpPr>
          <p:spPr bwMode="auto">
            <a:xfrm>
              <a:off x="2913450" y="5324883"/>
              <a:ext cx="165940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a:defRPr>
                  <a:solidFill>
                    <a:schemeClr val="tx1"/>
                  </a:solidFill>
                  <a:latin typeface="Arial" charset="0"/>
                  <a:ea typeface="Bitstream Vera Sans" charset="0"/>
                  <a:cs typeface="Bitstream Vera Sans" charset="0"/>
                </a:defRPr>
              </a:lvl1pPr>
              <a:lvl2pPr marL="742950" indent="-285750" eaLnBrk="0">
                <a:defRPr>
                  <a:solidFill>
                    <a:schemeClr val="tx1"/>
                  </a:solidFill>
                  <a:latin typeface="Arial" charset="0"/>
                  <a:ea typeface="Bitstream Vera Sans" charset="0"/>
                  <a:cs typeface="Bitstream Vera Sans" charset="0"/>
                </a:defRPr>
              </a:lvl2pPr>
              <a:lvl3pPr marL="1143000" indent="-228600" eaLnBrk="0">
                <a:defRPr>
                  <a:solidFill>
                    <a:schemeClr val="tx1"/>
                  </a:solidFill>
                  <a:latin typeface="Arial" charset="0"/>
                  <a:ea typeface="Bitstream Vera Sans" charset="0"/>
                  <a:cs typeface="Bitstream Vera Sans" charset="0"/>
                </a:defRPr>
              </a:lvl3pPr>
              <a:lvl4pPr marL="1600200" indent="-228600" eaLnBrk="0">
                <a:defRPr>
                  <a:solidFill>
                    <a:schemeClr val="tx1"/>
                  </a:solidFill>
                  <a:latin typeface="Arial" charset="0"/>
                  <a:ea typeface="Bitstream Vera Sans" charset="0"/>
                  <a:cs typeface="Bitstream Vera Sans" charset="0"/>
                </a:defRPr>
              </a:lvl4pPr>
              <a:lvl5pPr marL="2057400" indent="-228600" eaLnBrk="0">
                <a:defRPr>
                  <a:solidFill>
                    <a:schemeClr val="tx1"/>
                  </a:solidFill>
                  <a:latin typeface="Arial" charset="0"/>
                  <a:ea typeface="Bitstream Vera Sans" charset="0"/>
                  <a:cs typeface="Bitstream Vera Sans" charset="0"/>
                </a:defRPr>
              </a:lvl5pPr>
              <a:lvl6pPr marL="2514600" indent="-228600" defTabSz="457200" eaLnBrk="0" fontAlgn="base" hangingPunct="0">
                <a:lnSpc>
                  <a:spcPct val="104000"/>
                </a:lnSpc>
                <a:spcBef>
                  <a:spcPct val="0"/>
                </a:spcBef>
                <a:spcAft>
                  <a:spcPct val="0"/>
                </a:spcAft>
                <a:buClr>
                  <a:srgbClr val="000000"/>
                </a:buClr>
                <a:buSzPct val="45000"/>
                <a:buFont typeface="Wingdings" pitchFamily="2" charset="2"/>
                <a:defRPr>
                  <a:solidFill>
                    <a:schemeClr val="tx1"/>
                  </a:solidFill>
                  <a:latin typeface="Arial" charset="0"/>
                  <a:ea typeface="Bitstream Vera Sans" charset="0"/>
                  <a:cs typeface="Bitstream Vera Sans" charset="0"/>
                </a:defRPr>
              </a:lvl6pPr>
              <a:lvl7pPr marL="2971800" indent="-228600" defTabSz="457200" eaLnBrk="0" fontAlgn="base" hangingPunct="0">
                <a:lnSpc>
                  <a:spcPct val="104000"/>
                </a:lnSpc>
                <a:spcBef>
                  <a:spcPct val="0"/>
                </a:spcBef>
                <a:spcAft>
                  <a:spcPct val="0"/>
                </a:spcAft>
                <a:buClr>
                  <a:srgbClr val="000000"/>
                </a:buClr>
                <a:buSzPct val="45000"/>
                <a:buFont typeface="Wingdings" pitchFamily="2" charset="2"/>
                <a:defRPr>
                  <a:solidFill>
                    <a:schemeClr val="tx1"/>
                  </a:solidFill>
                  <a:latin typeface="Arial" charset="0"/>
                  <a:ea typeface="Bitstream Vera Sans" charset="0"/>
                  <a:cs typeface="Bitstream Vera Sans" charset="0"/>
                </a:defRPr>
              </a:lvl7pPr>
              <a:lvl8pPr marL="3429000" indent="-228600" defTabSz="457200" eaLnBrk="0" fontAlgn="base" hangingPunct="0">
                <a:lnSpc>
                  <a:spcPct val="104000"/>
                </a:lnSpc>
                <a:spcBef>
                  <a:spcPct val="0"/>
                </a:spcBef>
                <a:spcAft>
                  <a:spcPct val="0"/>
                </a:spcAft>
                <a:buClr>
                  <a:srgbClr val="000000"/>
                </a:buClr>
                <a:buSzPct val="45000"/>
                <a:buFont typeface="Wingdings" pitchFamily="2" charset="2"/>
                <a:defRPr>
                  <a:solidFill>
                    <a:schemeClr val="tx1"/>
                  </a:solidFill>
                  <a:latin typeface="Arial" charset="0"/>
                  <a:ea typeface="Bitstream Vera Sans" charset="0"/>
                  <a:cs typeface="Bitstream Vera Sans" charset="0"/>
                </a:defRPr>
              </a:lvl8pPr>
              <a:lvl9pPr marL="3886200" indent="-228600" defTabSz="457200" eaLnBrk="0" fontAlgn="base" hangingPunct="0">
                <a:lnSpc>
                  <a:spcPct val="104000"/>
                </a:lnSpc>
                <a:spcBef>
                  <a:spcPct val="0"/>
                </a:spcBef>
                <a:spcAft>
                  <a:spcPct val="0"/>
                </a:spcAft>
                <a:buClr>
                  <a:srgbClr val="000000"/>
                </a:buClr>
                <a:buSzPct val="45000"/>
                <a:buFont typeface="Wingdings" pitchFamily="2" charset="2"/>
                <a:defRPr>
                  <a:solidFill>
                    <a:schemeClr val="tx1"/>
                  </a:solidFill>
                  <a:latin typeface="Arial" charset="0"/>
                  <a:ea typeface="Bitstream Vera Sans" charset="0"/>
                  <a:cs typeface="Bitstream Vera Sans" charset="0"/>
                </a:defRPr>
              </a:lvl9pPr>
            </a:lstStyle>
            <a:p>
              <a:pPr algn="ctr" eaLnBrk="1">
                <a:spcBef>
                  <a:spcPct val="50000"/>
                </a:spcBef>
              </a:pPr>
              <a:r>
                <a:rPr lang="en-US" sz="1600" dirty="0">
                  <a:solidFill>
                    <a:srgbClr val="FFFFFF"/>
                  </a:solidFill>
                </a:rPr>
                <a:t>Return Address</a:t>
              </a:r>
            </a:p>
          </p:txBody>
        </p:sp>
        <p:sp>
          <p:nvSpPr>
            <p:cNvPr id="45069" name="Text Box 17"/>
            <p:cNvSpPr txBox="1">
              <a:spLocks noChangeArrowheads="1"/>
            </p:cNvSpPr>
            <p:nvPr/>
          </p:nvSpPr>
          <p:spPr bwMode="auto">
            <a:xfrm>
              <a:off x="2982591" y="4319490"/>
              <a:ext cx="159026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a:defRPr>
                  <a:solidFill>
                    <a:schemeClr val="tx1"/>
                  </a:solidFill>
                  <a:latin typeface="Arial" charset="0"/>
                  <a:ea typeface="Bitstream Vera Sans" charset="0"/>
                  <a:cs typeface="Bitstream Vera Sans" charset="0"/>
                </a:defRPr>
              </a:lvl1pPr>
              <a:lvl2pPr marL="742950" indent="-285750" eaLnBrk="0">
                <a:defRPr>
                  <a:solidFill>
                    <a:schemeClr val="tx1"/>
                  </a:solidFill>
                  <a:latin typeface="Arial" charset="0"/>
                  <a:ea typeface="Bitstream Vera Sans" charset="0"/>
                  <a:cs typeface="Bitstream Vera Sans" charset="0"/>
                </a:defRPr>
              </a:lvl2pPr>
              <a:lvl3pPr marL="1143000" indent="-228600" eaLnBrk="0">
                <a:defRPr>
                  <a:solidFill>
                    <a:schemeClr val="tx1"/>
                  </a:solidFill>
                  <a:latin typeface="Arial" charset="0"/>
                  <a:ea typeface="Bitstream Vera Sans" charset="0"/>
                  <a:cs typeface="Bitstream Vera Sans" charset="0"/>
                </a:defRPr>
              </a:lvl3pPr>
              <a:lvl4pPr marL="1600200" indent="-228600" eaLnBrk="0">
                <a:defRPr>
                  <a:solidFill>
                    <a:schemeClr val="tx1"/>
                  </a:solidFill>
                  <a:latin typeface="Arial" charset="0"/>
                  <a:ea typeface="Bitstream Vera Sans" charset="0"/>
                  <a:cs typeface="Bitstream Vera Sans" charset="0"/>
                </a:defRPr>
              </a:lvl4pPr>
              <a:lvl5pPr marL="2057400" indent="-228600" eaLnBrk="0">
                <a:defRPr>
                  <a:solidFill>
                    <a:schemeClr val="tx1"/>
                  </a:solidFill>
                  <a:latin typeface="Arial" charset="0"/>
                  <a:ea typeface="Bitstream Vera Sans" charset="0"/>
                  <a:cs typeface="Bitstream Vera Sans" charset="0"/>
                </a:defRPr>
              </a:lvl5pPr>
              <a:lvl6pPr marL="2514600" indent="-228600" defTabSz="457200" eaLnBrk="0" fontAlgn="base" hangingPunct="0">
                <a:lnSpc>
                  <a:spcPct val="104000"/>
                </a:lnSpc>
                <a:spcBef>
                  <a:spcPct val="0"/>
                </a:spcBef>
                <a:spcAft>
                  <a:spcPct val="0"/>
                </a:spcAft>
                <a:buClr>
                  <a:srgbClr val="000000"/>
                </a:buClr>
                <a:buSzPct val="45000"/>
                <a:buFont typeface="Wingdings" pitchFamily="2" charset="2"/>
                <a:defRPr>
                  <a:solidFill>
                    <a:schemeClr val="tx1"/>
                  </a:solidFill>
                  <a:latin typeface="Arial" charset="0"/>
                  <a:ea typeface="Bitstream Vera Sans" charset="0"/>
                  <a:cs typeface="Bitstream Vera Sans" charset="0"/>
                </a:defRPr>
              </a:lvl6pPr>
              <a:lvl7pPr marL="2971800" indent="-228600" defTabSz="457200" eaLnBrk="0" fontAlgn="base" hangingPunct="0">
                <a:lnSpc>
                  <a:spcPct val="104000"/>
                </a:lnSpc>
                <a:spcBef>
                  <a:spcPct val="0"/>
                </a:spcBef>
                <a:spcAft>
                  <a:spcPct val="0"/>
                </a:spcAft>
                <a:buClr>
                  <a:srgbClr val="000000"/>
                </a:buClr>
                <a:buSzPct val="45000"/>
                <a:buFont typeface="Wingdings" pitchFamily="2" charset="2"/>
                <a:defRPr>
                  <a:solidFill>
                    <a:schemeClr val="tx1"/>
                  </a:solidFill>
                  <a:latin typeface="Arial" charset="0"/>
                  <a:ea typeface="Bitstream Vera Sans" charset="0"/>
                  <a:cs typeface="Bitstream Vera Sans" charset="0"/>
                </a:defRPr>
              </a:lvl7pPr>
              <a:lvl8pPr marL="3429000" indent="-228600" defTabSz="457200" eaLnBrk="0" fontAlgn="base" hangingPunct="0">
                <a:lnSpc>
                  <a:spcPct val="104000"/>
                </a:lnSpc>
                <a:spcBef>
                  <a:spcPct val="0"/>
                </a:spcBef>
                <a:spcAft>
                  <a:spcPct val="0"/>
                </a:spcAft>
                <a:buClr>
                  <a:srgbClr val="000000"/>
                </a:buClr>
                <a:buSzPct val="45000"/>
                <a:buFont typeface="Wingdings" pitchFamily="2" charset="2"/>
                <a:defRPr>
                  <a:solidFill>
                    <a:schemeClr val="tx1"/>
                  </a:solidFill>
                  <a:latin typeface="Arial" charset="0"/>
                  <a:ea typeface="Bitstream Vera Sans" charset="0"/>
                  <a:cs typeface="Bitstream Vera Sans" charset="0"/>
                </a:defRPr>
              </a:lvl8pPr>
              <a:lvl9pPr marL="3886200" indent="-228600" defTabSz="457200" eaLnBrk="0" fontAlgn="base" hangingPunct="0">
                <a:lnSpc>
                  <a:spcPct val="104000"/>
                </a:lnSpc>
                <a:spcBef>
                  <a:spcPct val="0"/>
                </a:spcBef>
                <a:spcAft>
                  <a:spcPct val="0"/>
                </a:spcAft>
                <a:buClr>
                  <a:srgbClr val="000000"/>
                </a:buClr>
                <a:buSzPct val="45000"/>
                <a:buFont typeface="Wingdings" pitchFamily="2" charset="2"/>
                <a:defRPr>
                  <a:solidFill>
                    <a:schemeClr val="tx1"/>
                  </a:solidFill>
                  <a:latin typeface="Arial" charset="0"/>
                  <a:ea typeface="Bitstream Vera Sans" charset="0"/>
                  <a:cs typeface="Bitstream Vera Sans" charset="0"/>
                </a:defRPr>
              </a:lvl9pPr>
            </a:lstStyle>
            <a:p>
              <a:pPr algn="ctr" eaLnBrk="1">
                <a:spcBef>
                  <a:spcPct val="50000"/>
                </a:spcBef>
              </a:pPr>
              <a:r>
                <a:rPr lang="en-US" sz="1600" dirty="0">
                  <a:solidFill>
                    <a:srgbClr val="FFFFFF"/>
                  </a:solidFill>
                </a:rPr>
                <a:t>Local Variables</a:t>
              </a:r>
            </a:p>
          </p:txBody>
        </p:sp>
        <p:sp>
          <p:nvSpPr>
            <p:cNvPr id="45070" name="Text Box 18"/>
            <p:cNvSpPr txBox="1">
              <a:spLocks noChangeArrowheads="1"/>
            </p:cNvSpPr>
            <p:nvPr/>
          </p:nvSpPr>
          <p:spPr bwMode="auto">
            <a:xfrm>
              <a:off x="4780276" y="4150213"/>
              <a:ext cx="1544323"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a:defRPr>
                  <a:solidFill>
                    <a:schemeClr val="tx1"/>
                  </a:solidFill>
                  <a:latin typeface="Arial" charset="0"/>
                  <a:ea typeface="Bitstream Vera Sans" charset="0"/>
                  <a:cs typeface="Bitstream Vera Sans" charset="0"/>
                </a:defRPr>
              </a:lvl1pPr>
              <a:lvl2pPr marL="742950" indent="-285750" eaLnBrk="0">
                <a:defRPr>
                  <a:solidFill>
                    <a:schemeClr val="tx1"/>
                  </a:solidFill>
                  <a:latin typeface="Arial" charset="0"/>
                  <a:ea typeface="Bitstream Vera Sans" charset="0"/>
                  <a:cs typeface="Bitstream Vera Sans" charset="0"/>
                </a:defRPr>
              </a:lvl2pPr>
              <a:lvl3pPr marL="1143000" indent="-228600" eaLnBrk="0">
                <a:defRPr>
                  <a:solidFill>
                    <a:schemeClr val="tx1"/>
                  </a:solidFill>
                  <a:latin typeface="Arial" charset="0"/>
                  <a:ea typeface="Bitstream Vera Sans" charset="0"/>
                  <a:cs typeface="Bitstream Vera Sans" charset="0"/>
                </a:defRPr>
              </a:lvl3pPr>
              <a:lvl4pPr marL="1600200" indent="-228600" eaLnBrk="0">
                <a:defRPr>
                  <a:solidFill>
                    <a:schemeClr val="tx1"/>
                  </a:solidFill>
                  <a:latin typeface="Arial" charset="0"/>
                  <a:ea typeface="Bitstream Vera Sans" charset="0"/>
                  <a:cs typeface="Bitstream Vera Sans" charset="0"/>
                </a:defRPr>
              </a:lvl4pPr>
              <a:lvl5pPr marL="2057400" indent="-228600" eaLnBrk="0">
                <a:defRPr>
                  <a:solidFill>
                    <a:schemeClr val="tx1"/>
                  </a:solidFill>
                  <a:latin typeface="Arial" charset="0"/>
                  <a:ea typeface="Bitstream Vera Sans" charset="0"/>
                  <a:cs typeface="Bitstream Vera Sans" charset="0"/>
                </a:defRPr>
              </a:lvl5pPr>
              <a:lvl6pPr marL="2514600" indent="-228600" defTabSz="457200" eaLnBrk="0" fontAlgn="base" hangingPunct="0">
                <a:lnSpc>
                  <a:spcPct val="104000"/>
                </a:lnSpc>
                <a:spcBef>
                  <a:spcPct val="0"/>
                </a:spcBef>
                <a:spcAft>
                  <a:spcPct val="0"/>
                </a:spcAft>
                <a:buClr>
                  <a:srgbClr val="000000"/>
                </a:buClr>
                <a:buSzPct val="45000"/>
                <a:buFont typeface="Wingdings" pitchFamily="2" charset="2"/>
                <a:defRPr>
                  <a:solidFill>
                    <a:schemeClr val="tx1"/>
                  </a:solidFill>
                  <a:latin typeface="Arial" charset="0"/>
                  <a:ea typeface="Bitstream Vera Sans" charset="0"/>
                  <a:cs typeface="Bitstream Vera Sans" charset="0"/>
                </a:defRPr>
              </a:lvl6pPr>
              <a:lvl7pPr marL="2971800" indent="-228600" defTabSz="457200" eaLnBrk="0" fontAlgn="base" hangingPunct="0">
                <a:lnSpc>
                  <a:spcPct val="104000"/>
                </a:lnSpc>
                <a:spcBef>
                  <a:spcPct val="0"/>
                </a:spcBef>
                <a:spcAft>
                  <a:spcPct val="0"/>
                </a:spcAft>
                <a:buClr>
                  <a:srgbClr val="000000"/>
                </a:buClr>
                <a:buSzPct val="45000"/>
                <a:buFont typeface="Wingdings" pitchFamily="2" charset="2"/>
                <a:defRPr>
                  <a:solidFill>
                    <a:schemeClr val="tx1"/>
                  </a:solidFill>
                  <a:latin typeface="Arial" charset="0"/>
                  <a:ea typeface="Bitstream Vera Sans" charset="0"/>
                  <a:cs typeface="Bitstream Vera Sans" charset="0"/>
                </a:defRPr>
              </a:lvl7pPr>
              <a:lvl8pPr marL="3429000" indent="-228600" defTabSz="457200" eaLnBrk="0" fontAlgn="base" hangingPunct="0">
                <a:lnSpc>
                  <a:spcPct val="104000"/>
                </a:lnSpc>
                <a:spcBef>
                  <a:spcPct val="0"/>
                </a:spcBef>
                <a:spcAft>
                  <a:spcPct val="0"/>
                </a:spcAft>
                <a:buClr>
                  <a:srgbClr val="000000"/>
                </a:buClr>
                <a:buSzPct val="45000"/>
                <a:buFont typeface="Wingdings" pitchFamily="2" charset="2"/>
                <a:defRPr>
                  <a:solidFill>
                    <a:schemeClr val="tx1"/>
                  </a:solidFill>
                  <a:latin typeface="Arial" charset="0"/>
                  <a:ea typeface="Bitstream Vera Sans" charset="0"/>
                  <a:cs typeface="Bitstream Vera Sans" charset="0"/>
                </a:defRPr>
              </a:lvl8pPr>
              <a:lvl9pPr marL="3886200" indent="-228600" defTabSz="457200" eaLnBrk="0" fontAlgn="base" hangingPunct="0">
                <a:lnSpc>
                  <a:spcPct val="104000"/>
                </a:lnSpc>
                <a:spcBef>
                  <a:spcPct val="0"/>
                </a:spcBef>
                <a:spcAft>
                  <a:spcPct val="0"/>
                </a:spcAft>
                <a:buClr>
                  <a:srgbClr val="000000"/>
                </a:buClr>
                <a:buSzPct val="45000"/>
                <a:buFont typeface="Wingdings" pitchFamily="2" charset="2"/>
                <a:defRPr>
                  <a:solidFill>
                    <a:schemeClr val="tx1"/>
                  </a:solidFill>
                  <a:latin typeface="Arial" charset="0"/>
                  <a:ea typeface="Bitstream Vera Sans" charset="0"/>
                  <a:cs typeface="Bitstream Vera Sans" charset="0"/>
                </a:defRPr>
              </a:lvl9pPr>
            </a:lstStyle>
            <a:p>
              <a:pPr eaLnBrk="1">
                <a:spcBef>
                  <a:spcPct val="50000"/>
                </a:spcBef>
              </a:pPr>
              <a:r>
                <a:rPr lang="en-US" sz="1300" b="1"/>
                <a:t>Lower address</a:t>
              </a:r>
            </a:p>
          </p:txBody>
        </p:sp>
        <p:sp>
          <p:nvSpPr>
            <p:cNvPr id="45071" name="Text Box 19"/>
            <p:cNvSpPr txBox="1">
              <a:spLocks noChangeArrowheads="1"/>
            </p:cNvSpPr>
            <p:nvPr/>
          </p:nvSpPr>
          <p:spPr bwMode="auto">
            <a:xfrm>
              <a:off x="4780276" y="5808570"/>
              <a:ext cx="1625603"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a:defRPr>
                  <a:solidFill>
                    <a:schemeClr val="tx1"/>
                  </a:solidFill>
                  <a:latin typeface="Arial" charset="0"/>
                  <a:ea typeface="Bitstream Vera Sans" charset="0"/>
                  <a:cs typeface="Bitstream Vera Sans" charset="0"/>
                </a:defRPr>
              </a:lvl1pPr>
              <a:lvl2pPr marL="742950" indent="-285750" eaLnBrk="0">
                <a:defRPr>
                  <a:solidFill>
                    <a:schemeClr val="tx1"/>
                  </a:solidFill>
                  <a:latin typeface="Arial" charset="0"/>
                  <a:ea typeface="Bitstream Vera Sans" charset="0"/>
                  <a:cs typeface="Bitstream Vera Sans" charset="0"/>
                </a:defRPr>
              </a:lvl2pPr>
              <a:lvl3pPr marL="1143000" indent="-228600" eaLnBrk="0">
                <a:defRPr>
                  <a:solidFill>
                    <a:schemeClr val="tx1"/>
                  </a:solidFill>
                  <a:latin typeface="Arial" charset="0"/>
                  <a:ea typeface="Bitstream Vera Sans" charset="0"/>
                  <a:cs typeface="Bitstream Vera Sans" charset="0"/>
                </a:defRPr>
              </a:lvl3pPr>
              <a:lvl4pPr marL="1600200" indent="-228600" eaLnBrk="0">
                <a:defRPr>
                  <a:solidFill>
                    <a:schemeClr val="tx1"/>
                  </a:solidFill>
                  <a:latin typeface="Arial" charset="0"/>
                  <a:ea typeface="Bitstream Vera Sans" charset="0"/>
                  <a:cs typeface="Bitstream Vera Sans" charset="0"/>
                </a:defRPr>
              </a:lvl4pPr>
              <a:lvl5pPr marL="2057400" indent="-228600" eaLnBrk="0">
                <a:defRPr>
                  <a:solidFill>
                    <a:schemeClr val="tx1"/>
                  </a:solidFill>
                  <a:latin typeface="Arial" charset="0"/>
                  <a:ea typeface="Bitstream Vera Sans" charset="0"/>
                  <a:cs typeface="Bitstream Vera Sans" charset="0"/>
                </a:defRPr>
              </a:lvl5pPr>
              <a:lvl6pPr marL="2514600" indent="-228600" defTabSz="457200" eaLnBrk="0" fontAlgn="base" hangingPunct="0">
                <a:lnSpc>
                  <a:spcPct val="104000"/>
                </a:lnSpc>
                <a:spcBef>
                  <a:spcPct val="0"/>
                </a:spcBef>
                <a:spcAft>
                  <a:spcPct val="0"/>
                </a:spcAft>
                <a:buClr>
                  <a:srgbClr val="000000"/>
                </a:buClr>
                <a:buSzPct val="45000"/>
                <a:buFont typeface="Wingdings" pitchFamily="2" charset="2"/>
                <a:defRPr>
                  <a:solidFill>
                    <a:schemeClr val="tx1"/>
                  </a:solidFill>
                  <a:latin typeface="Arial" charset="0"/>
                  <a:ea typeface="Bitstream Vera Sans" charset="0"/>
                  <a:cs typeface="Bitstream Vera Sans" charset="0"/>
                </a:defRPr>
              </a:lvl6pPr>
              <a:lvl7pPr marL="2971800" indent="-228600" defTabSz="457200" eaLnBrk="0" fontAlgn="base" hangingPunct="0">
                <a:lnSpc>
                  <a:spcPct val="104000"/>
                </a:lnSpc>
                <a:spcBef>
                  <a:spcPct val="0"/>
                </a:spcBef>
                <a:spcAft>
                  <a:spcPct val="0"/>
                </a:spcAft>
                <a:buClr>
                  <a:srgbClr val="000000"/>
                </a:buClr>
                <a:buSzPct val="45000"/>
                <a:buFont typeface="Wingdings" pitchFamily="2" charset="2"/>
                <a:defRPr>
                  <a:solidFill>
                    <a:schemeClr val="tx1"/>
                  </a:solidFill>
                  <a:latin typeface="Arial" charset="0"/>
                  <a:ea typeface="Bitstream Vera Sans" charset="0"/>
                  <a:cs typeface="Bitstream Vera Sans" charset="0"/>
                </a:defRPr>
              </a:lvl7pPr>
              <a:lvl8pPr marL="3429000" indent="-228600" defTabSz="457200" eaLnBrk="0" fontAlgn="base" hangingPunct="0">
                <a:lnSpc>
                  <a:spcPct val="104000"/>
                </a:lnSpc>
                <a:spcBef>
                  <a:spcPct val="0"/>
                </a:spcBef>
                <a:spcAft>
                  <a:spcPct val="0"/>
                </a:spcAft>
                <a:buClr>
                  <a:srgbClr val="000000"/>
                </a:buClr>
                <a:buSzPct val="45000"/>
                <a:buFont typeface="Wingdings" pitchFamily="2" charset="2"/>
                <a:defRPr>
                  <a:solidFill>
                    <a:schemeClr val="tx1"/>
                  </a:solidFill>
                  <a:latin typeface="Arial" charset="0"/>
                  <a:ea typeface="Bitstream Vera Sans" charset="0"/>
                  <a:cs typeface="Bitstream Vera Sans" charset="0"/>
                </a:defRPr>
              </a:lvl8pPr>
              <a:lvl9pPr marL="3886200" indent="-228600" defTabSz="457200" eaLnBrk="0" fontAlgn="base" hangingPunct="0">
                <a:lnSpc>
                  <a:spcPct val="104000"/>
                </a:lnSpc>
                <a:spcBef>
                  <a:spcPct val="0"/>
                </a:spcBef>
                <a:spcAft>
                  <a:spcPct val="0"/>
                </a:spcAft>
                <a:buClr>
                  <a:srgbClr val="000000"/>
                </a:buClr>
                <a:buSzPct val="45000"/>
                <a:buFont typeface="Wingdings" pitchFamily="2" charset="2"/>
                <a:defRPr>
                  <a:solidFill>
                    <a:schemeClr val="tx1"/>
                  </a:solidFill>
                  <a:latin typeface="Arial" charset="0"/>
                  <a:ea typeface="Bitstream Vera Sans" charset="0"/>
                  <a:cs typeface="Bitstream Vera Sans" charset="0"/>
                </a:defRPr>
              </a:lvl9pPr>
            </a:lstStyle>
            <a:p>
              <a:pPr eaLnBrk="1">
                <a:spcBef>
                  <a:spcPct val="50000"/>
                </a:spcBef>
              </a:pPr>
              <a:r>
                <a:rPr lang="en-US" sz="1300" b="1" dirty="0"/>
                <a:t>Higher address</a:t>
              </a:r>
            </a:p>
          </p:txBody>
        </p:sp>
        <p:sp>
          <p:nvSpPr>
            <p:cNvPr id="45072" name="Text Box 20"/>
            <p:cNvSpPr txBox="1">
              <a:spLocks noChangeArrowheads="1"/>
            </p:cNvSpPr>
            <p:nvPr/>
          </p:nvSpPr>
          <p:spPr bwMode="auto">
            <a:xfrm>
              <a:off x="2913450" y="5035727"/>
              <a:ext cx="165940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a:defRPr>
                  <a:solidFill>
                    <a:schemeClr val="tx1"/>
                  </a:solidFill>
                  <a:latin typeface="Arial" charset="0"/>
                  <a:ea typeface="Bitstream Vera Sans" charset="0"/>
                  <a:cs typeface="Bitstream Vera Sans" charset="0"/>
                </a:defRPr>
              </a:lvl1pPr>
              <a:lvl2pPr marL="742950" indent="-285750" eaLnBrk="0">
                <a:defRPr>
                  <a:solidFill>
                    <a:schemeClr val="tx1"/>
                  </a:solidFill>
                  <a:latin typeface="Arial" charset="0"/>
                  <a:ea typeface="Bitstream Vera Sans" charset="0"/>
                  <a:cs typeface="Bitstream Vera Sans" charset="0"/>
                </a:defRPr>
              </a:lvl2pPr>
              <a:lvl3pPr marL="1143000" indent="-228600" eaLnBrk="0">
                <a:defRPr>
                  <a:solidFill>
                    <a:schemeClr val="tx1"/>
                  </a:solidFill>
                  <a:latin typeface="Arial" charset="0"/>
                  <a:ea typeface="Bitstream Vera Sans" charset="0"/>
                  <a:cs typeface="Bitstream Vera Sans" charset="0"/>
                </a:defRPr>
              </a:lvl3pPr>
              <a:lvl4pPr marL="1600200" indent="-228600" eaLnBrk="0">
                <a:defRPr>
                  <a:solidFill>
                    <a:schemeClr val="tx1"/>
                  </a:solidFill>
                  <a:latin typeface="Arial" charset="0"/>
                  <a:ea typeface="Bitstream Vera Sans" charset="0"/>
                  <a:cs typeface="Bitstream Vera Sans" charset="0"/>
                </a:defRPr>
              </a:lvl4pPr>
              <a:lvl5pPr marL="2057400" indent="-228600" eaLnBrk="0">
                <a:defRPr>
                  <a:solidFill>
                    <a:schemeClr val="tx1"/>
                  </a:solidFill>
                  <a:latin typeface="Arial" charset="0"/>
                  <a:ea typeface="Bitstream Vera Sans" charset="0"/>
                  <a:cs typeface="Bitstream Vera Sans" charset="0"/>
                </a:defRPr>
              </a:lvl5pPr>
              <a:lvl6pPr marL="2514600" indent="-228600" defTabSz="457200" eaLnBrk="0" fontAlgn="base" hangingPunct="0">
                <a:lnSpc>
                  <a:spcPct val="104000"/>
                </a:lnSpc>
                <a:spcBef>
                  <a:spcPct val="0"/>
                </a:spcBef>
                <a:spcAft>
                  <a:spcPct val="0"/>
                </a:spcAft>
                <a:buClr>
                  <a:srgbClr val="000000"/>
                </a:buClr>
                <a:buSzPct val="45000"/>
                <a:buFont typeface="Wingdings" pitchFamily="2" charset="2"/>
                <a:defRPr>
                  <a:solidFill>
                    <a:schemeClr val="tx1"/>
                  </a:solidFill>
                  <a:latin typeface="Arial" charset="0"/>
                  <a:ea typeface="Bitstream Vera Sans" charset="0"/>
                  <a:cs typeface="Bitstream Vera Sans" charset="0"/>
                </a:defRPr>
              </a:lvl6pPr>
              <a:lvl7pPr marL="2971800" indent="-228600" defTabSz="457200" eaLnBrk="0" fontAlgn="base" hangingPunct="0">
                <a:lnSpc>
                  <a:spcPct val="104000"/>
                </a:lnSpc>
                <a:spcBef>
                  <a:spcPct val="0"/>
                </a:spcBef>
                <a:spcAft>
                  <a:spcPct val="0"/>
                </a:spcAft>
                <a:buClr>
                  <a:srgbClr val="000000"/>
                </a:buClr>
                <a:buSzPct val="45000"/>
                <a:buFont typeface="Wingdings" pitchFamily="2" charset="2"/>
                <a:defRPr>
                  <a:solidFill>
                    <a:schemeClr val="tx1"/>
                  </a:solidFill>
                  <a:latin typeface="Arial" charset="0"/>
                  <a:ea typeface="Bitstream Vera Sans" charset="0"/>
                  <a:cs typeface="Bitstream Vera Sans" charset="0"/>
                </a:defRPr>
              </a:lvl7pPr>
              <a:lvl8pPr marL="3429000" indent="-228600" defTabSz="457200" eaLnBrk="0" fontAlgn="base" hangingPunct="0">
                <a:lnSpc>
                  <a:spcPct val="104000"/>
                </a:lnSpc>
                <a:spcBef>
                  <a:spcPct val="0"/>
                </a:spcBef>
                <a:spcAft>
                  <a:spcPct val="0"/>
                </a:spcAft>
                <a:buClr>
                  <a:srgbClr val="000000"/>
                </a:buClr>
                <a:buSzPct val="45000"/>
                <a:buFont typeface="Wingdings" pitchFamily="2" charset="2"/>
                <a:defRPr>
                  <a:solidFill>
                    <a:schemeClr val="tx1"/>
                  </a:solidFill>
                  <a:latin typeface="Arial" charset="0"/>
                  <a:ea typeface="Bitstream Vera Sans" charset="0"/>
                  <a:cs typeface="Bitstream Vera Sans" charset="0"/>
                </a:defRPr>
              </a:lvl8pPr>
              <a:lvl9pPr marL="3886200" indent="-228600" defTabSz="457200" eaLnBrk="0" fontAlgn="base" hangingPunct="0">
                <a:lnSpc>
                  <a:spcPct val="104000"/>
                </a:lnSpc>
                <a:spcBef>
                  <a:spcPct val="0"/>
                </a:spcBef>
                <a:spcAft>
                  <a:spcPct val="0"/>
                </a:spcAft>
                <a:buClr>
                  <a:srgbClr val="000000"/>
                </a:buClr>
                <a:buSzPct val="45000"/>
                <a:buFont typeface="Wingdings" pitchFamily="2" charset="2"/>
                <a:defRPr>
                  <a:solidFill>
                    <a:schemeClr val="tx1"/>
                  </a:solidFill>
                  <a:latin typeface="Arial" charset="0"/>
                  <a:ea typeface="Bitstream Vera Sans" charset="0"/>
                  <a:cs typeface="Bitstream Vera Sans" charset="0"/>
                </a:defRPr>
              </a:lvl9pPr>
            </a:lstStyle>
            <a:p>
              <a:pPr algn="ctr" eaLnBrk="1">
                <a:spcBef>
                  <a:spcPct val="50000"/>
                </a:spcBef>
              </a:pPr>
              <a:r>
                <a:rPr lang="en-US" sz="1600" b="1" dirty="0">
                  <a:solidFill>
                    <a:srgbClr val="FFFF00"/>
                  </a:solidFill>
                </a:rPr>
                <a:t>Canary Value</a:t>
              </a:r>
            </a:p>
          </p:txBody>
        </p:sp>
        <p:sp>
          <p:nvSpPr>
            <p:cNvPr id="45073" name="Line 21"/>
            <p:cNvSpPr>
              <a:spLocks noChangeShapeType="1"/>
            </p:cNvSpPr>
            <p:nvPr/>
          </p:nvSpPr>
          <p:spPr bwMode="auto">
            <a:xfrm>
              <a:off x="2913450" y="4772097"/>
              <a:ext cx="172854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Tree>
    <p:extLst>
      <p:ext uri="{BB962C8B-B14F-4D97-AF65-F5344CB8AC3E}">
        <p14:creationId xmlns:p14="http://schemas.microsoft.com/office/powerpoint/2010/main" val="1256314503"/>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9"/>
          <p:cNvGrpSpPr/>
          <p:nvPr/>
        </p:nvGrpSpPr>
        <p:grpSpPr>
          <a:xfrm>
            <a:off x="6037014" y="1391298"/>
            <a:ext cx="2672526" cy="4343400"/>
            <a:chOff x="4495800" y="609600"/>
            <a:chExt cx="2672526" cy="4343400"/>
          </a:xfrm>
        </p:grpSpPr>
        <p:sp>
          <p:nvSpPr>
            <p:cNvPr id="4" name="Rectangle 3"/>
            <p:cNvSpPr/>
            <p:nvPr/>
          </p:nvSpPr>
          <p:spPr>
            <a:xfrm>
              <a:off x="4495800" y="609600"/>
              <a:ext cx="2667000" cy="4343400"/>
            </a:xfrm>
            <a:prstGeom prst="rect">
              <a:avLst/>
            </a:prstGeom>
            <a:gradFill>
              <a:gsLst>
                <a:gs pos="0">
                  <a:schemeClr val="accent2">
                    <a:lumMod val="60000"/>
                    <a:lumOff val="40000"/>
                  </a:schemeClr>
                </a:gs>
                <a:gs pos="100000">
                  <a:schemeClr val="accent2">
                    <a:lumMod val="20000"/>
                    <a:lumOff val="80000"/>
                  </a:schemeClr>
                </a:gs>
              </a:gsLst>
            </a:gradFill>
            <a:ln>
              <a:noFill/>
              <a:miter lim="800000"/>
            </a:ln>
            <a:effectLst>
              <a:innerShdw blurRad="63500" dist="50800" dir="2700000">
                <a:prstClr val="black">
                  <a:alpha val="50000"/>
                </a:prstClr>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7" name="Straight Connector 6"/>
            <p:cNvCxnSpPr/>
            <p:nvPr/>
          </p:nvCxnSpPr>
          <p:spPr>
            <a:xfrm>
              <a:off x="4495800" y="4114800"/>
              <a:ext cx="26670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4495800" y="3657600"/>
              <a:ext cx="26670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4495800" y="3200400"/>
              <a:ext cx="26670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4691809" y="4343400"/>
              <a:ext cx="2274982" cy="369332"/>
            </a:xfrm>
            <a:prstGeom prst="rect">
              <a:avLst/>
            </a:prstGeom>
            <a:noFill/>
          </p:spPr>
          <p:txBody>
            <a:bodyPr wrap="none" rtlCol="0">
              <a:spAutoFit/>
            </a:bodyPr>
            <a:lstStyle/>
            <a:p>
              <a:r>
                <a:rPr lang="en-US" b="1" dirty="0"/>
                <a:t>Other stack frames</a:t>
              </a:r>
            </a:p>
          </p:txBody>
        </p:sp>
        <p:sp>
          <p:nvSpPr>
            <p:cNvPr id="14" name="TextBox 13"/>
            <p:cNvSpPr txBox="1"/>
            <p:nvPr/>
          </p:nvSpPr>
          <p:spPr>
            <a:xfrm>
              <a:off x="4695767" y="3678423"/>
              <a:ext cx="2146742" cy="369332"/>
            </a:xfrm>
            <a:prstGeom prst="rect">
              <a:avLst/>
            </a:prstGeom>
            <a:noFill/>
          </p:spPr>
          <p:txBody>
            <a:bodyPr wrap="none" rtlCol="0">
              <a:spAutoFit/>
            </a:bodyPr>
            <a:lstStyle/>
            <a:p>
              <a:r>
                <a:rPr lang="en-US" b="1" dirty="0"/>
                <a:t>Return address f0</a:t>
              </a:r>
            </a:p>
          </p:txBody>
        </p:sp>
        <p:sp>
          <p:nvSpPr>
            <p:cNvPr id="15" name="TextBox 14"/>
            <p:cNvSpPr txBox="1"/>
            <p:nvPr/>
          </p:nvSpPr>
          <p:spPr>
            <a:xfrm>
              <a:off x="4495800" y="3217460"/>
              <a:ext cx="2672526" cy="369332"/>
            </a:xfrm>
            <a:prstGeom prst="rect">
              <a:avLst/>
            </a:prstGeom>
            <a:noFill/>
          </p:spPr>
          <p:txBody>
            <a:bodyPr wrap="none" rtlCol="0">
              <a:spAutoFit/>
            </a:bodyPr>
            <a:lstStyle/>
            <a:p>
              <a:r>
                <a:rPr lang="en-US" b="1" dirty="0"/>
                <a:t>Saved frame pointer f0</a:t>
              </a:r>
            </a:p>
          </p:txBody>
        </p:sp>
      </p:grpSp>
      <p:grpSp>
        <p:nvGrpSpPr>
          <p:cNvPr id="29" name="Group 28"/>
          <p:cNvGrpSpPr/>
          <p:nvPr/>
        </p:nvGrpSpPr>
        <p:grpSpPr>
          <a:xfrm>
            <a:off x="4756614" y="1207769"/>
            <a:ext cx="1293701" cy="369332"/>
            <a:chOff x="4665821" y="1699526"/>
            <a:chExt cx="1293701" cy="369332"/>
          </a:xfrm>
        </p:grpSpPr>
        <p:sp>
          <p:nvSpPr>
            <p:cNvPr id="23" name="Right Arrow 22"/>
            <p:cNvSpPr/>
            <p:nvPr/>
          </p:nvSpPr>
          <p:spPr>
            <a:xfrm>
              <a:off x="5197522" y="1767486"/>
              <a:ext cx="762000" cy="233412"/>
            </a:xfrm>
            <a:prstGeom prst="rightArrow">
              <a:avLst/>
            </a:prstGeom>
            <a:gradFill>
              <a:gsLst>
                <a:gs pos="0">
                  <a:srgbClr val="00B050"/>
                </a:gs>
                <a:gs pos="100000">
                  <a:srgbClr val="00B050"/>
                </a:gs>
              </a:gsLst>
            </a:gradFill>
            <a:ln>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TextBox 25"/>
            <p:cNvSpPr txBox="1"/>
            <p:nvPr/>
          </p:nvSpPr>
          <p:spPr>
            <a:xfrm>
              <a:off x="4665821" y="1699526"/>
              <a:ext cx="492443" cy="369332"/>
            </a:xfrm>
            <a:prstGeom prst="rect">
              <a:avLst/>
            </a:prstGeom>
            <a:noFill/>
          </p:spPr>
          <p:txBody>
            <a:bodyPr wrap="none" rtlCol="0">
              <a:spAutoFit/>
            </a:bodyPr>
            <a:lstStyle/>
            <a:p>
              <a:r>
                <a:rPr lang="en-US" b="1" dirty="0"/>
                <a:t>SP</a:t>
              </a:r>
            </a:p>
          </p:txBody>
        </p:sp>
      </p:grpSp>
      <p:grpSp>
        <p:nvGrpSpPr>
          <p:cNvPr id="28" name="Group 27"/>
          <p:cNvGrpSpPr/>
          <p:nvPr/>
        </p:nvGrpSpPr>
        <p:grpSpPr>
          <a:xfrm>
            <a:off x="195130" y="3707581"/>
            <a:ext cx="1164674" cy="369332"/>
            <a:chOff x="130726" y="1206632"/>
            <a:chExt cx="1164674" cy="369332"/>
          </a:xfrm>
        </p:grpSpPr>
        <p:sp>
          <p:nvSpPr>
            <p:cNvPr id="24" name="Right Arrow 23"/>
            <p:cNvSpPr/>
            <p:nvPr/>
          </p:nvSpPr>
          <p:spPr>
            <a:xfrm>
              <a:off x="533400" y="1274592"/>
              <a:ext cx="762000" cy="233412"/>
            </a:xfrm>
            <a:prstGeom prst="rightArrow">
              <a:avLst/>
            </a:prstGeom>
            <a:gradFill>
              <a:gsLst>
                <a:gs pos="0">
                  <a:srgbClr val="FF0000"/>
                </a:gs>
                <a:gs pos="100000">
                  <a:srgbClr val="FF0000"/>
                </a:gs>
              </a:gsLst>
            </a:gra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TextBox 26"/>
            <p:cNvSpPr txBox="1"/>
            <p:nvPr/>
          </p:nvSpPr>
          <p:spPr>
            <a:xfrm>
              <a:off x="130726" y="1206632"/>
              <a:ext cx="402674" cy="369332"/>
            </a:xfrm>
            <a:prstGeom prst="rect">
              <a:avLst/>
            </a:prstGeom>
            <a:noFill/>
          </p:spPr>
          <p:txBody>
            <a:bodyPr wrap="none" rtlCol="0">
              <a:spAutoFit/>
            </a:bodyPr>
            <a:lstStyle/>
            <a:p>
              <a:r>
                <a:rPr lang="en-US" b="1" dirty="0"/>
                <a:t>IP</a:t>
              </a:r>
            </a:p>
          </p:txBody>
        </p:sp>
      </p:grpSp>
      <p:sp>
        <p:nvSpPr>
          <p:cNvPr id="31" name="TextBox 30"/>
          <p:cNvSpPr txBox="1"/>
          <p:nvPr/>
        </p:nvSpPr>
        <p:spPr>
          <a:xfrm>
            <a:off x="6547207" y="5739753"/>
            <a:ext cx="1646605" cy="369332"/>
          </a:xfrm>
          <a:prstGeom prst="rect">
            <a:avLst/>
          </a:prstGeom>
          <a:noFill/>
        </p:spPr>
        <p:txBody>
          <a:bodyPr wrap="none" rtlCol="0">
            <a:spAutoFit/>
          </a:bodyPr>
          <a:lstStyle/>
          <a:p>
            <a:r>
              <a:rPr lang="en-US" b="1" dirty="0"/>
              <a:t>High address</a:t>
            </a:r>
          </a:p>
        </p:txBody>
      </p:sp>
      <p:sp>
        <p:nvSpPr>
          <p:cNvPr id="32" name="TextBox 31"/>
          <p:cNvSpPr txBox="1"/>
          <p:nvPr/>
        </p:nvSpPr>
        <p:spPr>
          <a:xfrm>
            <a:off x="6572856" y="1023103"/>
            <a:ext cx="1595309" cy="369332"/>
          </a:xfrm>
          <a:prstGeom prst="rect">
            <a:avLst/>
          </a:prstGeom>
          <a:noFill/>
        </p:spPr>
        <p:txBody>
          <a:bodyPr wrap="none" rtlCol="0">
            <a:spAutoFit/>
          </a:bodyPr>
          <a:lstStyle/>
          <a:p>
            <a:r>
              <a:rPr lang="en-US" b="1" dirty="0"/>
              <a:t>Low address</a:t>
            </a:r>
          </a:p>
        </p:txBody>
      </p:sp>
      <p:sp>
        <p:nvSpPr>
          <p:cNvPr id="2" name="Title 1"/>
          <p:cNvSpPr>
            <a:spLocks noGrp="1"/>
          </p:cNvSpPr>
          <p:nvPr>
            <p:ph type="title"/>
          </p:nvPr>
        </p:nvSpPr>
        <p:spPr/>
        <p:txBody>
          <a:bodyPr/>
          <a:lstStyle/>
          <a:p>
            <a:r>
              <a:rPr lang="en-US" dirty="0" err="1"/>
              <a:t>Stackguard</a:t>
            </a:r>
            <a:endParaRPr lang="en-US" dirty="0"/>
          </a:p>
        </p:txBody>
      </p:sp>
      <p:grpSp>
        <p:nvGrpSpPr>
          <p:cNvPr id="41" name="Group 40"/>
          <p:cNvGrpSpPr/>
          <p:nvPr/>
        </p:nvGrpSpPr>
        <p:grpSpPr>
          <a:xfrm>
            <a:off x="1315122" y="1767486"/>
            <a:ext cx="1776351" cy="4341599"/>
            <a:chOff x="1119249" y="1767486"/>
            <a:chExt cx="1776351" cy="4341599"/>
          </a:xfrm>
        </p:grpSpPr>
        <p:sp>
          <p:nvSpPr>
            <p:cNvPr id="3" name="Rectangle 2"/>
            <p:cNvSpPr/>
            <p:nvPr/>
          </p:nvSpPr>
          <p:spPr>
            <a:xfrm>
              <a:off x="1143000" y="1767486"/>
              <a:ext cx="1752600" cy="1757412"/>
            </a:xfrm>
            <a:prstGeom prst="rect">
              <a:avLst/>
            </a:prstGeom>
            <a:gradFill>
              <a:gsLst>
                <a:gs pos="0">
                  <a:schemeClr val="accent2">
                    <a:lumMod val="60000"/>
                    <a:lumOff val="40000"/>
                  </a:schemeClr>
                </a:gs>
                <a:gs pos="100000">
                  <a:schemeClr val="accent2">
                    <a:lumMod val="40000"/>
                    <a:lumOff val="60000"/>
                  </a:schemeClr>
                </a:gs>
              </a:gsLst>
            </a:gradFill>
            <a:ln>
              <a:solidFill>
                <a:schemeClr val="accent2">
                  <a:lumMod val="40000"/>
                  <a:lumOff val="60000"/>
                </a:schemeClr>
              </a:solidFill>
            </a:ln>
            <a:effectLst>
              <a:innerShdw blurRad="63500" dist="50800" dir="2700000">
                <a:prstClr val="black">
                  <a:alpha val="50000"/>
                </a:prstClr>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Rectangle 32"/>
            <p:cNvSpPr/>
            <p:nvPr/>
          </p:nvSpPr>
          <p:spPr>
            <a:xfrm>
              <a:off x="1119249" y="3707581"/>
              <a:ext cx="1752600" cy="1757412"/>
            </a:xfrm>
            <a:prstGeom prst="rect">
              <a:avLst/>
            </a:prstGeom>
            <a:gradFill>
              <a:gsLst>
                <a:gs pos="0">
                  <a:schemeClr val="accent2">
                    <a:lumMod val="60000"/>
                    <a:lumOff val="40000"/>
                  </a:schemeClr>
                </a:gs>
                <a:gs pos="100000">
                  <a:schemeClr val="accent2">
                    <a:lumMod val="40000"/>
                    <a:lumOff val="60000"/>
                  </a:schemeClr>
                </a:gs>
              </a:gsLst>
            </a:gradFill>
            <a:ln>
              <a:solidFill>
                <a:schemeClr val="accent2">
                  <a:lumMod val="40000"/>
                  <a:lumOff val="60000"/>
                </a:schemeClr>
              </a:solidFill>
            </a:ln>
            <a:effectLst>
              <a:innerShdw blurRad="63500" dist="50800" dir="2700000">
                <a:prstClr val="black">
                  <a:alpha val="50000"/>
                </a:prstClr>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p:cNvSpPr txBox="1"/>
            <p:nvPr/>
          </p:nvSpPr>
          <p:spPr>
            <a:xfrm>
              <a:off x="1143000" y="1796324"/>
              <a:ext cx="441146" cy="369332"/>
            </a:xfrm>
            <a:prstGeom prst="rect">
              <a:avLst/>
            </a:prstGeom>
            <a:noFill/>
          </p:spPr>
          <p:txBody>
            <a:bodyPr wrap="none" rtlCol="0">
              <a:spAutoFit/>
            </a:bodyPr>
            <a:lstStyle/>
            <a:p>
              <a:r>
                <a:rPr lang="en-US" dirty="0"/>
                <a:t>f0:</a:t>
              </a:r>
            </a:p>
          </p:txBody>
        </p:sp>
        <p:sp>
          <p:nvSpPr>
            <p:cNvPr id="6" name="TextBox 5"/>
            <p:cNvSpPr txBox="1"/>
            <p:nvPr/>
          </p:nvSpPr>
          <p:spPr>
            <a:xfrm>
              <a:off x="1143000" y="3713519"/>
              <a:ext cx="441146" cy="369332"/>
            </a:xfrm>
            <a:prstGeom prst="rect">
              <a:avLst/>
            </a:prstGeom>
            <a:noFill/>
          </p:spPr>
          <p:txBody>
            <a:bodyPr wrap="none" rtlCol="0">
              <a:spAutoFit/>
            </a:bodyPr>
            <a:lstStyle/>
            <a:p>
              <a:r>
                <a:rPr lang="en-US" dirty="0"/>
                <a:t>f1:</a:t>
              </a:r>
            </a:p>
          </p:txBody>
        </p:sp>
        <p:sp>
          <p:nvSpPr>
            <p:cNvPr id="34" name="TextBox 33"/>
            <p:cNvSpPr txBox="1"/>
            <p:nvPr/>
          </p:nvSpPr>
          <p:spPr>
            <a:xfrm>
              <a:off x="1625602" y="2461526"/>
              <a:ext cx="787395" cy="369332"/>
            </a:xfrm>
            <a:prstGeom prst="rect">
              <a:avLst/>
            </a:prstGeom>
            <a:noFill/>
          </p:spPr>
          <p:txBody>
            <a:bodyPr wrap="none" rtlCol="0">
              <a:spAutoFit/>
            </a:bodyPr>
            <a:lstStyle/>
            <a:p>
              <a:r>
                <a:rPr lang="en-US" dirty="0"/>
                <a:t>call f1</a:t>
              </a:r>
            </a:p>
          </p:txBody>
        </p:sp>
        <p:sp>
          <p:nvSpPr>
            <p:cNvPr id="35" name="TextBox 34"/>
            <p:cNvSpPr txBox="1"/>
            <p:nvPr/>
          </p:nvSpPr>
          <p:spPr>
            <a:xfrm>
              <a:off x="1420417" y="4045324"/>
              <a:ext cx="1383712" cy="646331"/>
            </a:xfrm>
            <a:prstGeom prst="rect">
              <a:avLst/>
            </a:prstGeom>
            <a:noFill/>
          </p:spPr>
          <p:txBody>
            <a:bodyPr wrap="none" rtlCol="0">
              <a:spAutoFit/>
            </a:bodyPr>
            <a:lstStyle/>
            <a:p>
              <a:r>
                <a:rPr lang="en-US" dirty="0" err="1"/>
                <a:t>ptr</a:t>
              </a:r>
              <a:r>
                <a:rPr lang="en-US" dirty="0"/>
                <a:t> = &amp;data;</a:t>
              </a:r>
            </a:p>
            <a:p>
              <a:r>
                <a:rPr lang="en-US" dirty="0"/>
                <a:t>buffer[]</a:t>
              </a:r>
            </a:p>
          </p:txBody>
        </p:sp>
        <p:sp>
          <p:nvSpPr>
            <p:cNvPr id="36" name="TextBox 35"/>
            <p:cNvSpPr txBox="1"/>
            <p:nvPr/>
          </p:nvSpPr>
          <p:spPr>
            <a:xfrm>
              <a:off x="1420417" y="4586287"/>
              <a:ext cx="1422184" cy="646331"/>
            </a:xfrm>
            <a:prstGeom prst="rect">
              <a:avLst/>
            </a:prstGeom>
            <a:noFill/>
          </p:spPr>
          <p:txBody>
            <a:bodyPr wrap="none" rtlCol="0">
              <a:spAutoFit/>
            </a:bodyPr>
            <a:lstStyle/>
            <a:p>
              <a:r>
                <a:rPr lang="en-US" dirty="0"/>
                <a:t>overflow();</a:t>
              </a:r>
            </a:p>
            <a:p>
              <a:r>
                <a:rPr lang="en-US" dirty="0"/>
                <a:t>*</a:t>
              </a:r>
              <a:r>
                <a:rPr lang="en-US" dirty="0" err="1"/>
                <a:t>ptr</a:t>
              </a:r>
              <a:r>
                <a:rPr lang="en-US" dirty="0"/>
                <a:t> = value;</a:t>
              </a:r>
            </a:p>
          </p:txBody>
        </p:sp>
        <p:sp>
          <p:nvSpPr>
            <p:cNvPr id="37" name="TextBox 36"/>
            <p:cNvSpPr txBox="1"/>
            <p:nvPr/>
          </p:nvSpPr>
          <p:spPr>
            <a:xfrm>
              <a:off x="1787800" y="5047952"/>
              <a:ext cx="415498" cy="369332"/>
            </a:xfrm>
            <a:prstGeom prst="rect">
              <a:avLst/>
            </a:prstGeom>
            <a:noFill/>
          </p:spPr>
          <p:txBody>
            <a:bodyPr wrap="none" rtlCol="0">
              <a:spAutoFit/>
            </a:bodyPr>
            <a:lstStyle/>
            <a:p>
              <a:r>
                <a:rPr lang="en-US" dirty="0"/>
                <a:t>…</a:t>
              </a:r>
            </a:p>
          </p:txBody>
        </p:sp>
        <p:sp>
          <p:nvSpPr>
            <p:cNvPr id="38" name="TextBox 37"/>
            <p:cNvSpPr txBox="1"/>
            <p:nvPr/>
          </p:nvSpPr>
          <p:spPr>
            <a:xfrm>
              <a:off x="1811551" y="2068858"/>
              <a:ext cx="415498" cy="369332"/>
            </a:xfrm>
            <a:prstGeom prst="rect">
              <a:avLst/>
            </a:prstGeom>
            <a:noFill/>
          </p:spPr>
          <p:txBody>
            <a:bodyPr wrap="none" rtlCol="0">
              <a:spAutoFit/>
            </a:bodyPr>
            <a:lstStyle/>
            <a:p>
              <a:r>
                <a:rPr lang="en-US" dirty="0"/>
                <a:t>…</a:t>
              </a:r>
            </a:p>
          </p:txBody>
        </p:sp>
        <p:sp>
          <p:nvSpPr>
            <p:cNvPr id="39" name="TextBox 38"/>
            <p:cNvSpPr txBox="1"/>
            <p:nvPr/>
          </p:nvSpPr>
          <p:spPr>
            <a:xfrm>
              <a:off x="1787800" y="2762321"/>
              <a:ext cx="415498" cy="369332"/>
            </a:xfrm>
            <a:prstGeom prst="rect">
              <a:avLst/>
            </a:prstGeom>
            <a:noFill/>
          </p:spPr>
          <p:txBody>
            <a:bodyPr wrap="none" rtlCol="0">
              <a:spAutoFit/>
            </a:bodyPr>
            <a:lstStyle/>
            <a:p>
              <a:r>
                <a:rPr lang="en-US" dirty="0"/>
                <a:t>…</a:t>
              </a:r>
            </a:p>
          </p:txBody>
        </p:sp>
        <p:sp>
          <p:nvSpPr>
            <p:cNvPr id="46" name="Rectangle 45"/>
            <p:cNvSpPr/>
            <p:nvPr/>
          </p:nvSpPr>
          <p:spPr>
            <a:xfrm>
              <a:off x="1119249" y="5563440"/>
              <a:ext cx="1752600" cy="545645"/>
            </a:xfrm>
            <a:prstGeom prst="rect">
              <a:avLst/>
            </a:prstGeom>
            <a:gradFill>
              <a:gsLst>
                <a:gs pos="0">
                  <a:schemeClr val="accent2">
                    <a:lumMod val="60000"/>
                    <a:lumOff val="40000"/>
                  </a:schemeClr>
                </a:gs>
                <a:gs pos="100000">
                  <a:schemeClr val="accent2">
                    <a:lumMod val="40000"/>
                    <a:lumOff val="60000"/>
                  </a:schemeClr>
                </a:gs>
              </a:gsLst>
            </a:gradFill>
            <a:ln>
              <a:solidFill>
                <a:schemeClr val="accent2">
                  <a:lumMod val="40000"/>
                  <a:lumOff val="60000"/>
                </a:schemeClr>
              </a:solidFill>
            </a:ln>
            <a:effectLst>
              <a:innerShdw blurRad="63500" dist="50800" dir="2700000">
                <a:prstClr val="black">
                  <a:alpha val="50000"/>
                </a:prstClr>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40" name="TextBox 39"/>
          <p:cNvSpPr txBox="1"/>
          <p:nvPr/>
        </p:nvSpPr>
        <p:spPr>
          <a:xfrm>
            <a:off x="6372127" y="3365564"/>
            <a:ext cx="2121093" cy="369332"/>
          </a:xfrm>
          <a:prstGeom prst="rect">
            <a:avLst/>
          </a:prstGeom>
          <a:noFill/>
        </p:spPr>
        <p:txBody>
          <a:bodyPr wrap="none" rtlCol="0">
            <a:spAutoFit/>
          </a:bodyPr>
          <a:lstStyle/>
          <a:p>
            <a:r>
              <a:rPr lang="en-US" b="1" dirty="0"/>
              <a:t>Local variables f0</a:t>
            </a:r>
          </a:p>
        </p:txBody>
      </p:sp>
      <p:cxnSp>
        <p:nvCxnSpPr>
          <p:cNvPr id="12" name="Straight Connector 11"/>
          <p:cNvCxnSpPr/>
          <p:nvPr/>
        </p:nvCxnSpPr>
        <p:spPr>
          <a:xfrm>
            <a:off x="6048066" y="3684915"/>
            <a:ext cx="26670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nvGrpSpPr>
          <p:cNvPr id="42" name="Group 41"/>
          <p:cNvGrpSpPr/>
          <p:nvPr/>
        </p:nvGrpSpPr>
        <p:grpSpPr>
          <a:xfrm>
            <a:off x="4784794" y="2199024"/>
            <a:ext cx="1279149" cy="369332"/>
            <a:chOff x="4717904" y="3985526"/>
            <a:chExt cx="1279149" cy="369332"/>
          </a:xfrm>
        </p:grpSpPr>
        <p:sp>
          <p:nvSpPr>
            <p:cNvPr id="43" name="Right Arrow 42"/>
            <p:cNvSpPr/>
            <p:nvPr/>
          </p:nvSpPr>
          <p:spPr>
            <a:xfrm>
              <a:off x="5235053" y="4053486"/>
              <a:ext cx="762000" cy="233412"/>
            </a:xfrm>
            <a:prstGeom prst="rightArrow">
              <a:avLst/>
            </a:prstGeom>
            <a:gradFill>
              <a:gsLst>
                <a:gs pos="0">
                  <a:srgbClr val="0000FF"/>
                </a:gs>
                <a:gs pos="100000">
                  <a:srgbClr val="0000FF"/>
                </a:gs>
              </a:gsLst>
            </a:grad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TextBox 44"/>
            <p:cNvSpPr txBox="1"/>
            <p:nvPr/>
          </p:nvSpPr>
          <p:spPr>
            <a:xfrm>
              <a:off x="4717904" y="3985526"/>
              <a:ext cx="479618" cy="369332"/>
            </a:xfrm>
            <a:prstGeom prst="rect">
              <a:avLst/>
            </a:prstGeom>
            <a:noFill/>
          </p:spPr>
          <p:txBody>
            <a:bodyPr wrap="none" rtlCol="0">
              <a:spAutoFit/>
            </a:bodyPr>
            <a:lstStyle/>
            <a:p>
              <a:r>
                <a:rPr lang="en-US" b="1" dirty="0"/>
                <a:t>FP</a:t>
              </a:r>
            </a:p>
          </p:txBody>
        </p:sp>
      </p:grpSp>
      <p:sp>
        <p:nvSpPr>
          <p:cNvPr id="10" name="TextBox 9"/>
          <p:cNvSpPr txBox="1"/>
          <p:nvPr/>
        </p:nvSpPr>
        <p:spPr>
          <a:xfrm>
            <a:off x="1874668" y="5651596"/>
            <a:ext cx="633507" cy="369332"/>
          </a:xfrm>
          <a:prstGeom prst="rect">
            <a:avLst/>
          </a:prstGeom>
          <a:noFill/>
        </p:spPr>
        <p:txBody>
          <a:bodyPr wrap="none" rtlCol="0">
            <a:spAutoFit/>
          </a:bodyPr>
          <a:lstStyle/>
          <a:p>
            <a:r>
              <a:rPr lang="en-US" dirty="0"/>
              <a:t>data</a:t>
            </a:r>
          </a:p>
        </p:txBody>
      </p:sp>
      <p:cxnSp>
        <p:nvCxnSpPr>
          <p:cNvPr id="49" name="Straight Connector 48"/>
          <p:cNvCxnSpPr/>
          <p:nvPr/>
        </p:nvCxnSpPr>
        <p:spPr>
          <a:xfrm>
            <a:off x="6037009" y="3040233"/>
            <a:ext cx="26670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a:xfrm>
            <a:off x="6048066" y="2538138"/>
            <a:ext cx="26670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1" name="Straight Connector 60"/>
          <p:cNvCxnSpPr/>
          <p:nvPr/>
        </p:nvCxnSpPr>
        <p:spPr>
          <a:xfrm>
            <a:off x="6032928" y="2232358"/>
            <a:ext cx="26670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6063943" y="3394274"/>
            <a:ext cx="26670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6949207" y="3671233"/>
            <a:ext cx="966931" cy="369332"/>
          </a:xfrm>
          <a:prstGeom prst="rect">
            <a:avLst/>
          </a:prstGeom>
          <a:noFill/>
        </p:spPr>
        <p:txBody>
          <a:bodyPr wrap="none" rtlCol="0">
            <a:spAutoFit/>
          </a:bodyPr>
          <a:lstStyle/>
          <a:p>
            <a:r>
              <a:rPr lang="en-US" b="1" dirty="0"/>
              <a:t>Canary</a:t>
            </a:r>
          </a:p>
        </p:txBody>
      </p:sp>
      <p:sp>
        <p:nvSpPr>
          <p:cNvPr id="17" name="TextBox 16"/>
          <p:cNvSpPr txBox="1"/>
          <p:nvPr/>
        </p:nvSpPr>
        <p:spPr>
          <a:xfrm>
            <a:off x="6596546" y="3040233"/>
            <a:ext cx="1672253" cy="369332"/>
          </a:xfrm>
          <a:prstGeom prst="rect">
            <a:avLst/>
          </a:prstGeom>
          <a:noFill/>
        </p:spPr>
        <p:txBody>
          <a:bodyPr wrap="none" rtlCol="0">
            <a:spAutoFit/>
          </a:bodyPr>
          <a:lstStyle/>
          <a:p>
            <a:r>
              <a:rPr lang="en-US" b="1" dirty="0"/>
              <a:t>Arguments f1</a:t>
            </a:r>
          </a:p>
        </p:txBody>
      </p:sp>
      <p:sp>
        <p:nvSpPr>
          <p:cNvPr id="52" name="TextBox 51"/>
          <p:cNvSpPr txBox="1"/>
          <p:nvPr/>
        </p:nvSpPr>
        <p:spPr>
          <a:xfrm>
            <a:off x="6324072" y="2697097"/>
            <a:ext cx="2146742" cy="369332"/>
          </a:xfrm>
          <a:prstGeom prst="rect">
            <a:avLst/>
          </a:prstGeom>
          <a:noFill/>
        </p:spPr>
        <p:txBody>
          <a:bodyPr wrap="none" rtlCol="0">
            <a:spAutoFit/>
          </a:bodyPr>
          <a:lstStyle/>
          <a:p>
            <a:r>
              <a:rPr lang="en-US" b="1" dirty="0"/>
              <a:t>Return address f1</a:t>
            </a:r>
          </a:p>
        </p:txBody>
      </p:sp>
      <p:sp>
        <p:nvSpPr>
          <p:cNvPr id="53" name="TextBox 52"/>
          <p:cNvSpPr txBox="1"/>
          <p:nvPr/>
        </p:nvSpPr>
        <p:spPr>
          <a:xfrm>
            <a:off x="6030165" y="2236134"/>
            <a:ext cx="2672526" cy="369332"/>
          </a:xfrm>
          <a:prstGeom prst="rect">
            <a:avLst/>
          </a:prstGeom>
          <a:noFill/>
        </p:spPr>
        <p:txBody>
          <a:bodyPr wrap="none" rtlCol="0">
            <a:spAutoFit/>
          </a:bodyPr>
          <a:lstStyle/>
          <a:p>
            <a:r>
              <a:rPr lang="en-US" b="1" dirty="0"/>
              <a:t>Saved frame pointer f1</a:t>
            </a:r>
          </a:p>
        </p:txBody>
      </p:sp>
      <p:sp>
        <p:nvSpPr>
          <p:cNvPr id="54" name="TextBox 53"/>
          <p:cNvSpPr txBox="1"/>
          <p:nvPr/>
        </p:nvSpPr>
        <p:spPr>
          <a:xfrm>
            <a:off x="6826886" y="1916783"/>
            <a:ext cx="966931" cy="369332"/>
          </a:xfrm>
          <a:prstGeom prst="rect">
            <a:avLst/>
          </a:prstGeom>
          <a:noFill/>
        </p:spPr>
        <p:txBody>
          <a:bodyPr wrap="none" rtlCol="0">
            <a:spAutoFit/>
          </a:bodyPr>
          <a:lstStyle/>
          <a:p>
            <a:r>
              <a:rPr lang="en-US" b="1" dirty="0"/>
              <a:t>Canary</a:t>
            </a:r>
          </a:p>
        </p:txBody>
      </p:sp>
      <p:cxnSp>
        <p:nvCxnSpPr>
          <p:cNvPr id="55" name="Straight Connector 54"/>
          <p:cNvCxnSpPr/>
          <p:nvPr/>
        </p:nvCxnSpPr>
        <p:spPr>
          <a:xfrm>
            <a:off x="6008521" y="1980990"/>
            <a:ext cx="26670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6" name="Straight Connector 55"/>
          <p:cNvCxnSpPr/>
          <p:nvPr/>
        </p:nvCxnSpPr>
        <p:spPr>
          <a:xfrm>
            <a:off x="6037014" y="1722245"/>
            <a:ext cx="26670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57" name="TextBox 56"/>
          <p:cNvSpPr txBox="1"/>
          <p:nvPr/>
        </p:nvSpPr>
        <p:spPr>
          <a:xfrm>
            <a:off x="6891688" y="1663595"/>
            <a:ext cx="979755" cy="369332"/>
          </a:xfrm>
          <a:prstGeom prst="rect">
            <a:avLst/>
          </a:prstGeom>
          <a:noFill/>
        </p:spPr>
        <p:txBody>
          <a:bodyPr wrap="none" rtlCol="0">
            <a:spAutoFit/>
          </a:bodyPr>
          <a:lstStyle/>
          <a:p>
            <a:r>
              <a:rPr lang="en-US" b="1" dirty="0"/>
              <a:t>Pointer</a:t>
            </a:r>
          </a:p>
        </p:txBody>
      </p:sp>
      <p:sp>
        <p:nvSpPr>
          <p:cNvPr id="58" name="TextBox 57"/>
          <p:cNvSpPr txBox="1"/>
          <p:nvPr/>
        </p:nvSpPr>
        <p:spPr>
          <a:xfrm>
            <a:off x="6878182" y="1391298"/>
            <a:ext cx="864339" cy="369332"/>
          </a:xfrm>
          <a:prstGeom prst="rect">
            <a:avLst/>
          </a:prstGeom>
          <a:noFill/>
        </p:spPr>
        <p:txBody>
          <a:bodyPr wrap="none" rtlCol="0">
            <a:spAutoFit/>
          </a:bodyPr>
          <a:lstStyle/>
          <a:p>
            <a:r>
              <a:rPr lang="en-US" b="1" dirty="0"/>
              <a:t>Buffer</a:t>
            </a:r>
          </a:p>
        </p:txBody>
      </p:sp>
      <p:sp>
        <p:nvSpPr>
          <p:cNvPr id="18" name="Rectangle 17"/>
          <p:cNvSpPr/>
          <p:nvPr/>
        </p:nvSpPr>
        <p:spPr>
          <a:xfrm>
            <a:off x="6008521" y="1980990"/>
            <a:ext cx="2667000" cy="255144"/>
          </a:xfrm>
          <a:prstGeom prst="rect">
            <a:avLst/>
          </a:prstGeom>
          <a:gradFill>
            <a:gsLst>
              <a:gs pos="0">
                <a:schemeClr val="bg1">
                  <a:lumMod val="40000"/>
                  <a:lumOff val="60000"/>
                  <a:alpha val="25000"/>
                </a:schemeClr>
              </a:gs>
              <a:gs pos="100000">
                <a:schemeClr val="accent2">
                  <a:lumMod val="40000"/>
                  <a:lumOff val="60000"/>
                  <a:alpha val="50000"/>
                </a:schemeClr>
              </a:gs>
            </a:gsLs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Rectangle 58"/>
          <p:cNvSpPr/>
          <p:nvPr/>
        </p:nvSpPr>
        <p:spPr>
          <a:xfrm>
            <a:off x="6063943" y="3713519"/>
            <a:ext cx="2667000" cy="255144"/>
          </a:xfrm>
          <a:prstGeom prst="rect">
            <a:avLst/>
          </a:prstGeom>
          <a:gradFill>
            <a:gsLst>
              <a:gs pos="0">
                <a:schemeClr val="bg1">
                  <a:lumMod val="40000"/>
                  <a:lumOff val="60000"/>
                  <a:alpha val="25000"/>
                </a:schemeClr>
              </a:gs>
              <a:gs pos="100000">
                <a:schemeClr val="accent2">
                  <a:lumMod val="40000"/>
                  <a:lumOff val="60000"/>
                  <a:alpha val="50000"/>
                </a:schemeClr>
              </a:gs>
            </a:gsLs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2" name="Elbow Connector 21"/>
          <p:cNvCxnSpPr/>
          <p:nvPr/>
        </p:nvCxnSpPr>
        <p:spPr>
          <a:xfrm rot="10800000" flipV="1">
            <a:off x="3091473" y="2830857"/>
            <a:ext cx="2917048" cy="235571"/>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66" name="Straight Connector 65"/>
          <p:cNvCxnSpPr/>
          <p:nvPr/>
        </p:nvCxnSpPr>
        <p:spPr>
          <a:xfrm flipH="1">
            <a:off x="3962400" y="1848261"/>
            <a:ext cx="2070528"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68" name="Straight Connector 67"/>
          <p:cNvCxnSpPr/>
          <p:nvPr/>
        </p:nvCxnSpPr>
        <p:spPr>
          <a:xfrm>
            <a:off x="3962400" y="1848261"/>
            <a:ext cx="0" cy="3891492"/>
          </a:xfrm>
          <a:prstGeom prst="line">
            <a:avLst/>
          </a:prstGeom>
        </p:spPr>
        <p:style>
          <a:lnRef idx="2">
            <a:schemeClr val="accent1"/>
          </a:lnRef>
          <a:fillRef idx="0">
            <a:schemeClr val="accent1"/>
          </a:fillRef>
          <a:effectRef idx="1">
            <a:schemeClr val="accent1"/>
          </a:effectRef>
          <a:fontRef idx="minor">
            <a:schemeClr val="tx1"/>
          </a:fontRef>
        </p:style>
      </p:cxnSp>
      <p:cxnSp>
        <p:nvCxnSpPr>
          <p:cNvPr id="70" name="Straight Arrow Connector 69"/>
          <p:cNvCxnSpPr/>
          <p:nvPr/>
        </p:nvCxnSpPr>
        <p:spPr>
          <a:xfrm flipH="1" flipV="1">
            <a:off x="3000002" y="5734698"/>
            <a:ext cx="962398" cy="505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417668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a:xfrm>
            <a:off x="457200" y="919489"/>
            <a:ext cx="8229600" cy="523220"/>
          </a:xfrm>
        </p:spPr>
        <p:txBody>
          <a:bodyPr/>
          <a:lstStyle/>
          <a:p>
            <a:r>
              <a:rPr lang="en-US" dirty="0"/>
              <a:t>Legacy Code</a:t>
            </a:r>
            <a:endParaRPr lang="en-US" b="1" dirty="0"/>
          </a:p>
        </p:txBody>
      </p:sp>
      <p:sp>
        <p:nvSpPr>
          <p:cNvPr id="37891" name="Rectangle 3"/>
          <p:cNvSpPr>
            <a:spLocks noGrp="1" noChangeArrowheads="1"/>
          </p:cNvSpPr>
          <p:nvPr>
            <p:ph type="body" idx="1"/>
          </p:nvPr>
        </p:nvSpPr>
        <p:spPr/>
        <p:txBody>
          <a:bodyPr/>
          <a:lstStyle/>
          <a:p>
            <a:r>
              <a:rPr lang="en-US" dirty="0"/>
              <a:t>A significant amount of legacy C code was created (and passed on) before the standardization of the language.</a:t>
            </a:r>
          </a:p>
          <a:p>
            <a:r>
              <a:rPr lang="en-US" dirty="0"/>
              <a:t>Legacy C code is at higher risk for security flaws because of the looser compiler standards and is harder to secure because of the resulting coding style.</a:t>
            </a:r>
          </a:p>
          <a:p>
            <a:pPr marL="0" indent="0"/>
            <a:endParaRPr lang="en-US" sz="2800" dirty="0"/>
          </a:p>
        </p:txBody>
      </p:sp>
    </p:spTree>
    <p:extLst>
      <p:ext uri="{BB962C8B-B14F-4D97-AF65-F5344CB8AC3E}">
        <p14:creationId xmlns:p14="http://schemas.microsoft.com/office/powerpoint/2010/main" val="4259725433"/>
      </p:ext>
    </p:extLst>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9"/>
          <p:cNvGrpSpPr/>
          <p:nvPr/>
        </p:nvGrpSpPr>
        <p:grpSpPr>
          <a:xfrm>
            <a:off x="6037014" y="1391298"/>
            <a:ext cx="2672526" cy="4343400"/>
            <a:chOff x="4495800" y="609600"/>
            <a:chExt cx="2672526" cy="4343400"/>
          </a:xfrm>
        </p:grpSpPr>
        <p:sp>
          <p:nvSpPr>
            <p:cNvPr id="4" name="Rectangle 3"/>
            <p:cNvSpPr/>
            <p:nvPr/>
          </p:nvSpPr>
          <p:spPr>
            <a:xfrm>
              <a:off x="4495800" y="609600"/>
              <a:ext cx="2667000" cy="4343400"/>
            </a:xfrm>
            <a:prstGeom prst="rect">
              <a:avLst/>
            </a:prstGeom>
            <a:gradFill>
              <a:gsLst>
                <a:gs pos="0">
                  <a:schemeClr val="accent2">
                    <a:lumMod val="60000"/>
                    <a:lumOff val="40000"/>
                  </a:schemeClr>
                </a:gs>
                <a:gs pos="100000">
                  <a:schemeClr val="accent2">
                    <a:lumMod val="20000"/>
                    <a:lumOff val="80000"/>
                  </a:schemeClr>
                </a:gs>
              </a:gsLst>
            </a:gradFill>
            <a:ln>
              <a:noFill/>
              <a:miter lim="800000"/>
            </a:ln>
            <a:effectLst>
              <a:innerShdw blurRad="63500" dist="50800" dir="2700000">
                <a:prstClr val="black">
                  <a:alpha val="50000"/>
                </a:prstClr>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7" name="Straight Connector 6"/>
            <p:cNvCxnSpPr/>
            <p:nvPr/>
          </p:nvCxnSpPr>
          <p:spPr>
            <a:xfrm>
              <a:off x="4495800" y="4114800"/>
              <a:ext cx="26670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4495800" y="3657600"/>
              <a:ext cx="26670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4495800" y="3200400"/>
              <a:ext cx="26670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4691809" y="4343400"/>
              <a:ext cx="2274982" cy="369332"/>
            </a:xfrm>
            <a:prstGeom prst="rect">
              <a:avLst/>
            </a:prstGeom>
            <a:noFill/>
          </p:spPr>
          <p:txBody>
            <a:bodyPr wrap="none" rtlCol="0">
              <a:spAutoFit/>
            </a:bodyPr>
            <a:lstStyle/>
            <a:p>
              <a:r>
                <a:rPr lang="en-US" b="1" dirty="0"/>
                <a:t>Other stack frames</a:t>
              </a:r>
            </a:p>
          </p:txBody>
        </p:sp>
        <p:sp>
          <p:nvSpPr>
            <p:cNvPr id="14" name="TextBox 13"/>
            <p:cNvSpPr txBox="1"/>
            <p:nvPr/>
          </p:nvSpPr>
          <p:spPr>
            <a:xfrm>
              <a:off x="4695767" y="3678423"/>
              <a:ext cx="2146742" cy="369332"/>
            </a:xfrm>
            <a:prstGeom prst="rect">
              <a:avLst/>
            </a:prstGeom>
            <a:noFill/>
          </p:spPr>
          <p:txBody>
            <a:bodyPr wrap="none" rtlCol="0">
              <a:spAutoFit/>
            </a:bodyPr>
            <a:lstStyle/>
            <a:p>
              <a:r>
                <a:rPr lang="en-US" b="1" dirty="0"/>
                <a:t>Return address f0</a:t>
              </a:r>
            </a:p>
          </p:txBody>
        </p:sp>
        <p:sp>
          <p:nvSpPr>
            <p:cNvPr id="15" name="TextBox 14"/>
            <p:cNvSpPr txBox="1"/>
            <p:nvPr/>
          </p:nvSpPr>
          <p:spPr>
            <a:xfrm>
              <a:off x="4495800" y="3217460"/>
              <a:ext cx="2672526" cy="369332"/>
            </a:xfrm>
            <a:prstGeom prst="rect">
              <a:avLst/>
            </a:prstGeom>
            <a:noFill/>
          </p:spPr>
          <p:txBody>
            <a:bodyPr wrap="none" rtlCol="0">
              <a:spAutoFit/>
            </a:bodyPr>
            <a:lstStyle/>
            <a:p>
              <a:r>
                <a:rPr lang="en-US" b="1" dirty="0"/>
                <a:t>Saved frame pointer f0</a:t>
              </a:r>
            </a:p>
          </p:txBody>
        </p:sp>
      </p:grpSp>
      <p:grpSp>
        <p:nvGrpSpPr>
          <p:cNvPr id="29" name="Group 28"/>
          <p:cNvGrpSpPr/>
          <p:nvPr/>
        </p:nvGrpSpPr>
        <p:grpSpPr>
          <a:xfrm>
            <a:off x="4756614" y="1207769"/>
            <a:ext cx="1293701" cy="369332"/>
            <a:chOff x="4665821" y="1699526"/>
            <a:chExt cx="1293701" cy="369332"/>
          </a:xfrm>
        </p:grpSpPr>
        <p:sp>
          <p:nvSpPr>
            <p:cNvPr id="23" name="Right Arrow 22"/>
            <p:cNvSpPr/>
            <p:nvPr/>
          </p:nvSpPr>
          <p:spPr>
            <a:xfrm>
              <a:off x="5197522" y="1767486"/>
              <a:ext cx="762000" cy="233412"/>
            </a:xfrm>
            <a:prstGeom prst="rightArrow">
              <a:avLst/>
            </a:prstGeom>
            <a:gradFill>
              <a:gsLst>
                <a:gs pos="0">
                  <a:srgbClr val="00B050"/>
                </a:gs>
                <a:gs pos="100000">
                  <a:srgbClr val="00B050"/>
                </a:gs>
              </a:gsLst>
            </a:gradFill>
            <a:ln>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TextBox 25"/>
            <p:cNvSpPr txBox="1"/>
            <p:nvPr/>
          </p:nvSpPr>
          <p:spPr>
            <a:xfrm>
              <a:off x="4665821" y="1699526"/>
              <a:ext cx="492443" cy="369332"/>
            </a:xfrm>
            <a:prstGeom prst="rect">
              <a:avLst/>
            </a:prstGeom>
            <a:noFill/>
          </p:spPr>
          <p:txBody>
            <a:bodyPr wrap="none" rtlCol="0">
              <a:spAutoFit/>
            </a:bodyPr>
            <a:lstStyle/>
            <a:p>
              <a:r>
                <a:rPr lang="en-US" b="1" dirty="0"/>
                <a:t>SP</a:t>
              </a:r>
            </a:p>
          </p:txBody>
        </p:sp>
      </p:grpSp>
      <p:grpSp>
        <p:nvGrpSpPr>
          <p:cNvPr id="28" name="Group 27"/>
          <p:cNvGrpSpPr/>
          <p:nvPr/>
        </p:nvGrpSpPr>
        <p:grpSpPr>
          <a:xfrm>
            <a:off x="195130" y="3707581"/>
            <a:ext cx="1164674" cy="369332"/>
            <a:chOff x="130726" y="1206632"/>
            <a:chExt cx="1164674" cy="369332"/>
          </a:xfrm>
        </p:grpSpPr>
        <p:sp>
          <p:nvSpPr>
            <p:cNvPr id="24" name="Right Arrow 23"/>
            <p:cNvSpPr/>
            <p:nvPr/>
          </p:nvSpPr>
          <p:spPr>
            <a:xfrm>
              <a:off x="533400" y="1274592"/>
              <a:ext cx="762000" cy="233412"/>
            </a:xfrm>
            <a:prstGeom prst="rightArrow">
              <a:avLst/>
            </a:prstGeom>
            <a:gradFill>
              <a:gsLst>
                <a:gs pos="0">
                  <a:srgbClr val="FF0000"/>
                </a:gs>
                <a:gs pos="100000">
                  <a:srgbClr val="FF0000"/>
                </a:gs>
              </a:gsLst>
            </a:gra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TextBox 26"/>
            <p:cNvSpPr txBox="1"/>
            <p:nvPr/>
          </p:nvSpPr>
          <p:spPr>
            <a:xfrm>
              <a:off x="130726" y="1206632"/>
              <a:ext cx="402674" cy="369332"/>
            </a:xfrm>
            <a:prstGeom prst="rect">
              <a:avLst/>
            </a:prstGeom>
            <a:noFill/>
          </p:spPr>
          <p:txBody>
            <a:bodyPr wrap="none" rtlCol="0">
              <a:spAutoFit/>
            </a:bodyPr>
            <a:lstStyle/>
            <a:p>
              <a:r>
                <a:rPr lang="en-US" b="1" dirty="0"/>
                <a:t>IP</a:t>
              </a:r>
            </a:p>
          </p:txBody>
        </p:sp>
      </p:grpSp>
      <p:sp>
        <p:nvSpPr>
          <p:cNvPr id="31" name="TextBox 30"/>
          <p:cNvSpPr txBox="1"/>
          <p:nvPr/>
        </p:nvSpPr>
        <p:spPr>
          <a:xfrm>
            <a:off x="6547207" y="5739753"/>
            <a:ext cx="1646605" cy="369332"/>
          </a:xfrm>
          <a:prstGeom prst="rect">
            <a:avLst/>
          </a:prstGeom>
          <a:noFill/>
        </p:spPr>
        <p:txBody>
          <a:bodyPr wrap="none" rtlCol="0">
            <a:spAutoFit/>
          </a:bodyPr>
          <a:lstStyle/>
          <a:p>
            <a:r>
              <a:rPr lang="en-US" b="1" dirty="0"/>
              <a:t>High address</a:t>
            </a:r>
          </a:p>
        </p:txBody>
      </p:sp>
      <p:sp>
        <p:nvSpPr>
          <p:cNvPr id="32" name="TextBox 31"/>
          <p:cNvSpPr txBox="1"/>
          <p:nvPr/>
        </p:nvSpPr>
        <p:spPr>
          <a:xfrm>
            <a:off x="6572856" y="1023103"/>
            <a:ext cx="1595309" cy="369332"/>
          </a:xfrm>
          <a:prstGeom prst="rect">
            <a:avLst/>
          </a:prstGeom>
          <a:noFill/>
        </p:spPr>
        <p:txBody>
          <a:bodyPr wrap="none" rtlCol="0">
            <a:spAutoFit/>
          </a:bodyPr>
          <a:lstStyle/>
          <a:p>
            <a:r>
              <a:rPr lang="en-US" b="1" dirty="0"/>
              <a:t>Low address</a:t>
            </a:r>
          </a:p>
        </p:txBody>
      </p:sp>
      <p:sp>
        <p:nvSpPr>
          <p:cNvPr id="2" name="Title 1"/>
          <p:cNvSpPr>
            <a:spLocks noGrp="1"/>
          </p:cNvSpPr>
          <p:nvPr>
            <p:ph type="title"/>
          </p:nvPr>
        </p:nvSpPr>
        <p:spPr/>
        <p:txBody>
          <a:bodyPr/>
          <a:lstStyle/>
          <a:p>
            <a:r>
              <a:rPr lang="en-US" dirty="0" err="1"/>
              <a:t>Stackguard</a:t>
            </a:r>
            <a:endParaRPr lang="en-US" dirty="0"/>
          </a:p>
        </p:txBody>
      </p:sp>
      <p:grpSp>
        <p:nvGrpSpPr>
          <p:cNvPr id="41" name="Group 40"/>
          <p:cNvGrpSpPr/>
          <p:nvPr/>
        </p:nvGrpSpPr>
        <p:grpSpPr>
          <a:xfrm>
            <a:off x="1315122" y="1767486"/>
            <a:ext cx="1776351" cy="4341599"/>
            <a:chOff x="1119249" y="1767486"/>
            <a:chExt cx="1776351" cy="4341599"/>
          </a:xfrm>
        </p:grpSpPr>
        <p:sp>
          <p:nvSpPr>
            <p:cNvPr id="3" name="Rectangle 2"/>
            <p:cNvSpPr/>
            <p:nvPr/>
          </p:nvSpPr>
          <p:spPr>
            <a:xfrm>
              <a:off x="1143000" y="1767486"/>
              <a:ext cx="1752600" cy="1757412"/>
            </a:xfrm>
            <a:prstGeom prst="rect">
              <a:avLst/>
            </a:prstGeom>
            <a:gradFill>
              <a:gsLst>
                <a:gs pos="0">
                  <a:schemeClr val="accent2">
                    <a:lumMod val="60000"/>
                    <a:lumOff val="40000"/>
                  </a:schemeClr>
                </a:gs>
                <a:gs pos="100000">
                  <a:schemeClr val="accent2">
                    <a:lumMod val="40000"/>
                    <a:lumOff val="60000"/>
                  </a:schemeClr>
                </a:gs>
              </a:gsLst>
            </a:gradFill>
            <a:ln>
              <a:solidFill>
                <a:schemeClr val="accent2">
                  <a:lumMod val="40000"/>
                  <a:lumOff val="60000"/>
                </a:schemeClr>
              </a:solidFill>
            </a:ln>
            <a:effectLst>
              <a:innerShdw blurRad="63500" dist="50800" dir="2700000">
                <a:prstClr val="black">
                  <a:alpha val="50000"/>
                </a:prstClr>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Rectangle 32"/>
            <p:cNvSpPr/>
            <p:nvPr/>
          </p:nvSpPr>
          <p:spPr>
            <a:xfrm>
              <a:off x="1119249" y="3707581"/>
              <a:ext cx="1752600" cy="1757412"/>
            </a:xfrm>
            <a:prstGeom prst="rect">
              <a:avLst/>
            </a:prstGeom>
            <a:gradFill>
              <a:gsLst>
                <a:gs pos="0">
                  <a:schemeClr val="accent2">
                    <a:lumMod val="60000"/>
                    <a:lumOff val="40000"/>
                  </a:schemeClr>
                </a:gs>
                <a:gs pos="100000">
                  <a:schemeClr val="accent2">
                    <a:lumMod val="40000"/>
                    <a:lumOff val="60000"/>
                  </a:schemeClr>
                </a:gs>
              </a:gsLst>
            </a:gradFill>
            <a:ln>
              <a:solidFill>
                <a:schemeClr val="accent2">
                  <a:lumMod val="40000"/>
                  <a:lumOff val="60000"/>
                </a:schemeClr>
              </a:solidFill>
            </a:ln>
            <a:effectLst>
              <a:innerShdw blurRad="63500" dist="50800" dir="2700000">
                <a:prstClr val="black">
                  <a:alpha val="50000"/>
                </a:prstClr>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p:cNvSpPr txBox="1"/>
            <p:nvPr/>
          </p:nvSpPr>
          <p:spPr>
            <a:xfrm>
              <a:off x="1143000" y="1796324"/>
              <a:ext cx="441146" cy="369332"/>
            </a:xfrm>
            <a:prstGeom prst="rect">
              <a:avLst/>
            </a:prstGeom>
            <a:noFill/>
          </p:spPr>
          <p:txBody>
            <a:bodyPr wrap="none" rtlCol="0">
              <a:spAutoFit/>
            </a:bodyPr>
            <a:lstStyle/>
            <a:p>
              <a:r>
                <a:rPr lang="en-US" dirty="0"/>
                <a:t>f0:</a:t>
              </a:r>
            </a:p>
          </p:txBody>
        </p:sp>
        <p:sp>
          <p:nvSpPr>
            <p:cNvPr id="6" name="TextBox 5"/>
            <p:cNvSpPr txBox="1"/>
            <p:nvPr/>
          </p:nvSpPr>
          <p:spPr>
            <a:xfrm>
              <a:off x="1143000" y="3713519"/>
              <a:ext cx="441146" cy="369332"/>
            </a:xfrm>
            <a:prstGeom prst="rect">
              <a:avLst/>
            </a:prstGeom>
            <a:noFill/>
          </p:spPr>
          <p:txBody>
            <a:bodyPr wrap="none" rtlCol="0">
              <a:spAutoFit/>
            </a:bodyPr>
            <a:lstStyle/>
            <a:p>
              <a:r>
                <a:rPr lang="en-US" dirty="0"/>
                <a:t>f1:</a:t>
              </a:r>
            </a:p>
          </p:txBody>
        </p:sp>
        <p:sp>
          <p:nvSpPr>
            <p:cNvPr id="34" name="TextBox 33"/>
            <p:cNvSpPr txBox="1"/>
            <p:nvPr/>
          </p:nvSpPr>
          <p:spPr>
            <a:xfrm>
              <a:off x="1625602" y="2461526"/>
              <a:ext cx="787395" cy="369332"/>
            </a:xfrm>
            <a:prstGeom prst="rect">
              <a:avLst/>
            </a:prstGeom>
            <a:noFill/>
          </p:spPr>
          <p:txBody>
            <a:bodyPr wrap="none" rtlCol="0">
              <a:spAutoFit/>
            </a:bodyPr>
            <a:lstStyle/>
            <a:p>
              <a:r>
                <a:rPr lang="en-US" dirty="0"/>
                <a:t>call f1</a:t>
              </a:r>
            </a:p>
          </p:txBody>
        </p:sp>
        <p:sp>
          <p:nvSpPr>
            <p:cNvPr id="35" name="TextBox 34"/>
            <p:cNvSpPr txBox="1"/>
            <p:nvPr/>
          </p:nvSpPr>
          <p:spPr>
            <a:xfrm>
              <a:off x="1420417" y="4045324"/>
              <a:ext cx="1383712" cy="646331"/>
            </a:xfrm>
            <a:prstGeom prst="rect">
              <a:avLst/>
            </a:prstGeom>
            <a:noFill/>
          </p:spPr>
          <p:txBody>
            <a:bodyPr wrap="none" rtlCol="0">
              <a:spAutoFit/>
            </a:bodyPr>
            <a:lstStyle/>
            <a:p>
              <a:r>
                <a:rPr lang="en-US" dirty="0" err="1"/>
                <a:t>ptr</a:t>
              </a:r>
              <a:r>
                <a:rPr lang="en-US" dirty="0"/>
                <a:t> = &amp;data;</a:t>
              </a:r>
            </a:p>
            <a:p>
              <a:r>
                <a:rPr lang="en-US" dirty="0"/>
                <a:t>buffer[]</a:t>
              </a:r>
            </a:p>
          </p:txBody>
        </p:sp>
        <p:sp>
          <p:nvSpPr>
            <p:cNvPr id="36" name="TextBox 35"/>
            <p:cNvSpPr txBox="1"/>
            <p:nvPr/>
          </p:nvSpPr>
          <p:spPr>
            <a:xfrm>
              <a:off x="1420417" y="4586287"/>
              <a:ext cx="1422184" cy="646331"/>
            </a:xfrm>
            <a:prstGeom prst="rect">
              <a:avLst/>
            </a:prstGeom>
            <a:noFill/>
          </p:spPr>
          <p:txBody>
            <a:bodyPr wrap="none" rtlCol="0">
              <a:spAutoFit/>
            </a:bodyPr>
            <a:lstStyle/>
            <a:p>
              <a:r>
                <a:rPr lang="en-US" dirty="0"/>
                <a:t>overflow();</a:t>
              </a:r>
            </a:p>
            <a:p>
              <a:r>
                <a:rPr lang="en-US" dirty="0"/>
                <a:t>*</a:t>
              </a:r>
              <a:r>
                <a:rPr lang="en-US" dirty="0" err="1"/>
                <a:t>ptr</a:t>
              </a:r>
              <a:r>
                <a:rPr lang="en-US" dirty="0"/>
                <a:t> = value;</a:t>
              </a:r>
            </a:p>
          </p:txBody>
        </p:sp>
        <p:sp>
          <p:nvSpPr>
            <p:cNvPr id="37" name="TextBox 36"/>
            <p:cNvSpPr txBox="1"/>
            <p:nvPr/>
          </p:nvSpPr>
          <p:spPr>
            <a:xfrm>
              <a:off x="1787800" y="5047952"/>
              <a:ext cx="415498" cy="369332"/>
            </a:xfrm>
            <a:prstGeom prst="rect">
              <a:avLst/>
            </a:prstGeom>
            <a:noFill/>
          </p:spPr>
          <p:txBody>
            <a:bodyPr wrap="none" rtlCol="0">
              <a:spAutoFit/>
            </a:bodyPr>
            <a:lstStyle/>
            <a:p>
              <a:r>
                <a:rPr lang="en-US" dirty="0"/>
                <a:t>…</a:t>
              </a:r>
            </a:p>
          </p:txBody>
        </p:sp>
        <p:sp>
          <p:nvSpPr>
            <p:cNvPr id="38" name="TextBox 37"/>
            <p:cNvSpPr txBox="1"/>
            <p:nvPr/>
          </p:nvSpPr>
          <p:spPr>
            <a:xfrm>
              <a:off x="1811551" y="2068858"/>
              <a:ext cx="415498" cy="369332"/>
            </a:xfrm>
            <a:prstGeom prst="rect">
              <a:avLst/>
            </a:prstGeom>
            <a:noFill/>
          </p:spPr>
          <p:txBody>
            <a:bodyPr wrap="none" rtlCol="0">
              <a:spAutoFit/>
            </a:bodyPr>
            <a:lstStyle/>
            <a:p>
              <a:r>
                <a:rPr lang="en-US" dirty="0"/>
                <a:t>…</a:t>
              </a:r>
            </a:p>
          </p:txBody>
        </p:sp>
        <p:sp>
          <p:nvSpPr>
            <p:cNvPr id="39" name="TextBox 38"/>
            <p:cNvSpPr txBox="1"/>
            <p:nvPr/>
          </p:nvSpPr>
          <p:spPr>
            <a:xfrm>
              <a:off x="1787800" y="2762321"/>
              <a:ext cx="415498" cy="369332"/>
            </a:xfrm>
            <a:prstGeom prst="rect">
              <a:avLst/>
            </a:prstGeom>
            <a:noFill/>
          </p:spPr>
          <p:txBody>
            <a:bodyPr wrap="none" rtlCol="0">
              <a:spAutoFit/>
            </a:bodyPr>
            <a:lstStyle/>
            <a:p>
              <a:r>
                <a:rPr lang="en-US" dirty="0"/>
                <a:t>…</a:t>
              </a:r>
            </a:p>
          </p:txBody>
        </p:sp>
        <p:sp>
          <p:nvSpPr>
            <p:cNvPr id="46" name="Rectangle 45"/>
            <p:cNvSpPr/>
            <p:nvPr/>
          </p:nvSpPr>
          <p:spPr>
            <a:xfrm>
              <a:off x="1119249" y="5563440"/>
              <a:ext cx="1752600" cy="545645"/>
            </a:xfrm>
            <a:prstGeom prst="rect">
              <a:avLst/>
            </a:prstGeom>
            <a:gradFill>
              <a:gsLst>
                <a:gs pos="0">
                  <a:schemeClr val="accent2">
                    <a:lumMod val="60000"/>
                    <a:lumOff val="40000"/>
                  </a:schemeClr>
                </a:gs>
                <a:gs pos="100000">
                  <a:schemeClr val="accent2">
                    <a:lumMod val="40000"/>
                    <a:lumOff val="60000"/>
                  </a:schemeClr>
                </a:gs>
              </a:gsLst>
            </a:gradFill>
            <a:ln>
              <a:solidFill>
                <a:schemeClr val="accent2">
                  <a:lumMod val="40000"/>
                  <a:lumOff val="60000"/>
                </a:schemeClr>
              </a:solidFill>
            </a:ln>
            <a:effectLst>
              <a:innerShdw blurRad="63500" dist="50800" dir="2700000">
                <a:prstClr val="black">
                  <a:alpha val="50000"/>
                </a:prstClr>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40" name="TextBox 39"/>
          <p:cNvSpPr txBox="1"/>
          <p:nvPr/>
        </p:nvSpPr>
        <p:spPr>
          <a:xfrm>
            <a:off x="6372127" y="3365564"/>
            <a:ext cx="2121093" cy="369332"/>
          </a:xfrm>
          <a:prstGeom prst="rect">
            <a:avLst/>
          </a:prstGeom>
          <a:noFill/>
        </p:spPr>
        <p:txBody>
          <a:bodyPr wrap="none" rtlCol="0">
            <a:spAutoFit/>
          </a:bodyPr>
          <a:lstStyle/>
          <a:p>
            <a:r>
              <a:rPr lang="en-US" b="1" dirty="0"/>
              <a:t>Local variables f0</a:t>
            </a:r>
          </a:p>
        </p:txBody>
      </p:sp>
      <p:cxnSp>
        <p:nvCxnSpPr>
          <p:cNvPr id="12" name="Straight Connector 11"/>
          <p:cNvCxnSpPr/>
          <p:nvPr/>
        </p:nvCxnSpPr>
        <p:spPr>
          <a:xfrm>
            <a:off x="6048066" y="3684915"/>
            <a:ext cx="26670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nvGrpSpPr>
          <p:cNvPr id="42" name="Group 41"/>
          <p:cNvGrpSpPr/>
          <p:nvPr/>
        </p:nvGrpSpPr>
        <p:grpSpPr>
          <a:xfrm>
            <a:off x="4784794" y="2199024"/>
            <a:ext cx="1279149" cy="369332"/>
            <a:chOff x="4717904" y="3985526"/>
            <a:chExt cx="1279149" cy="369332"/>
          </a:xfrm>
        </p:grpSpPr>
        <p:sp>
          <p:nvSpPr>
            <p:cNvPr id="43" name="Right Arrow 42"/>
            <p:cNvSpPr/>
            <p:nvPr/>
          </p:nvSpPr>
          <p:spPr>
            <a:xfrm>
              <a:off x="5235053" y="4053486"/>
              <a:ext cx="762000" cy="233412"/>
            </a:xfrm>
            <a:prstGeom prst="rightArrow">
              <a:avLst/>
            </a:prstGeom>
            <a:gradFill>
              <a:gsLst>
                <a:gs pos="0">
                  <a:srgbClr val="0000FF"/>
                </a:gs>
                <a:gs pos="100000">
                  <a:srgbClr val="0000FF"/>
                </a:gs>
              </a:gsLst>
            </a:grad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TextBox 44"/>
            <p:cNvSpPr txBox="1"/>
            <p:nvPr/>
          </p:nvSpPr>
          <p:spPr>
            <a:xfrm>
              <a:off x="4717904" y="3985526"/>
              <a:ext cx="479618" cy="369332"/>
            </a:xfrm>
            <a:prstGeom prst="rect">
              <a:avLst/>
            </a:prstGeom>
            <a:noFill/>
          </p:spPr>
          <p:txBody>
            <a:bodyPr wrap="none" rtlCol="0">
              <a:spAutoFit/>
            </a:bodyPr>
            <a:lstStyle/>
            <a:p>
              <a:r>
                <a:rPr lang="en-US" b="1" dirty="0"/>
                <a:t>FP</a:t>
              </a:r>
            </a:p>
          </p:txBody>
        </p:sp>
      </p:grpSp>
      <p:sp>
        <p:nvSpPr>
          <p:cNvPr id="10" name="TextBox 9"/>
          <p:cNvSpPr txBox="1"/>
          <p:nvPr/>
        </p:nvSpPr>
        <p:spPr>
          <a:xfrm>
            <a:off x="1874668" y="5651596"/>
            <a:ext cx="633507" cy="369332"/>
          </a:xfrm>
          <a:prstGeom prst="rect">
            <a:avLst/>
          </a:prstGeom>
          <a:noFill/>
        </p:spPr>
        <p:txBody>
          <a:bodyPr wrap="none" rtlCol="0">
            <a:spAutoFit/>
          </a:bodyPr>
          <a:lstStyle/>
          <a:p>
            <a:r>
              <a:rPr lang="en-US" dirty="0"/>
              <a:t>data</a:t>
            </a:r>
          </a:p>
        </p:txBody>
      </p:sp>
      <p:cxnSp>
        <p:nvCxnSpPr>
          <p:cNvPr id="49" name="Straight Connector 48"/>
          <p:cNvCxnSpPr/>
          <p:nvPr/>
        </p:nvCxnSpPr>
        <p:spPr>
          <a:xfrm>
            <a:off x="6037009" y="3040233"/>
            <a:ext cx="26670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a:xfrm>
            <a:off x="6048066" y="2538138"/>
            <a:ext cx="26670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1" name="Straight Connector 60"/>
          <p:cNvCxnSpPr/>
          <p:nvPr/>
        </p:nvCxnSpPr>
        <p:spPr>
          <a:xfrm>
            <a:off x="6032928" y="2232358"/>
            <a:ext cx="26670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6063943" y="3394274"/>
            <a:ext cx="26670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6949207" y="3671233"/>
            <a:ext cx="966931" cy="369332"/>
          </a:xfrm>
          <a:prstGeom prst="rect">
            <a:avLst/>
          </a:prstGeom>
          <a:noFill/>
        </p:spPr>
        <p:txBody>
          <a:bodyPr wrap="none" rtlCol="0">
            <a:spAutoFit/>
          </a:bodyPr>
          <a:lstStyle/>
          <a:p>
            <a:r>
              <a:rPr lang="en-US" b="1" dirty="0"/>
              <a:t>Canary</a:t>
            </a:r>
          </a:p>
        </p:txBody>
      </p:sp>
      <p:sp>
        <p:nvSpPr>
          <p:cNvPr id="17" name="TextBox 16"/>
          <p:cNvSpPr txBox="1"/>
          <p:nvPr/>
        </p:nvSpPr>
        <p:spPr>
          <a:xfrm>
            <a:off x="6596546" y="3040233"/>
            <a:ext cx="1672253" cy="369332"/>
          </a:xfrm>
          <a:prstGeom prst="rect">
            <a:avLst/>
          </a:prstGeom>
          <a:noFill/>
        </p:spPr>
        <p:txBody>
          <a:bodyPr wrap="none" rtlCol="0">
            <a:spAutoFit/>
          </a:bodyPr>
          <a:lstStyle/>
          <a:p>
            <a:r>
              <a:rPr lang="en-US" b="1" dirty="0"/>
              <a:t>Arguments f1</a:t>
            </a:r>
          </a:p>
        </p:txBody>
      </p:sp>
      <p:sp>
        <p:nvSpPr>
          <p:cNvPr id="52" name="TextBox 51"/>
          <p:cNvSpPr txBox="1"/>
          <p:nvPr/>
        </p:nvSpPr>
        <p:spPr>
          <a:xfrm>
            <a:off x="6324072" y="2697097"/>
            <a:ext cx="2146742" cy="369332"/>
          </a:xfrm>
          <a:prstGeom prst="rect">
            <a:avLst/>
          </a:prstGeom>
          <a:noFill/>
        </p:spPr>
        <p:txBody>
          <a:bodyPr wrap="none" rtlCol="0">
            <a:spAutoFit/>
          </a:bodyPr>
          <a:lstStyle/>
          <a:p>
            <a:r>
              <a:rPr lang="en-US" b="1" dirty="0"/>
              <a:t>Return address f1</a:t>
            </a:r>
          </a:p>
        </p:txBody>
      </p:sp>
      <p:sp>
        <p:nvSpPr>
          <p:cNvPr id="53" name="TextBox 52"/>
          <p:cNvSpPr txBox="1"/>
          <p:nvPr/>
        </p:nvSpPr>
        <p:spPr>
          <a:xfrm>
            <a:off x="6030165" y="2236134"/>
            <a:ext cx="2672526" cy="369332"/>
          </a:xfrm>
          <a:prstGeom prst="rect">
            <a:avLst/>
          </a:prstGeom>
          <a:noFill/>
        </p:spPr>
        <p:txBody>
          <a:bodyPr wrap="none" rtlCol="0">
            <a:spAutoFit/>
          </a:bodyPr>
          <a:lstStyle/>
          <a:p>
            <a:r>
              <a:rPr lang="en-US" b="1" dirty="0"/>
              <a:t>Saved frame pointer f1</a:t>
            </a:r>
          </a:p>
        </p:txBody>
      </p:sp>
      <p:sp>
        <p:nvSpPr>
          <p:cNvPr id="54" name="TextBox 53"/>
          <p:cNvSpPr txBox="1"/>
          <p:nvPr/>
        </p:nvSpPr>
        <p:spPr>
          <a:xfrm>
            <a:off x="6826886" y="1916783"/>
            <a:ext cx="966931" cy="369332"/>
          </a:xfrm>
          <a:prstGeom prst="rect">
            <a:avLst/>
          </a:prstGeom>
          <a:noFill/>
        </p:spPr>
        <p:txBody>
          <a:bodyPr wrap="none" rtlCol="0">
            <a:spAutoFit/>
          </a:bodyPr>
          <a:lstStyle/>
          <a:p>
            <a:r>
              <a:rPr lang="en-US" b="1" dirty="0"/>
              <a:t>Canary</a:t>
            </a:r>
          </a:p>
        </p:txBody>
      </p:sp>
      <p:cxnSp>
        <p:nvCxnSpPr>
          <p:cNvPr id="55" name="Straight Connector 54"/>
          <p:cNvCxnSpPr/>
          <p:nvPr/>
        </p:nvCxnSpPr>
        <p:spPr>
          <a:xfrm>
            <a:off x="6008521" y="1980990"/>
            <a:ext cx="26670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6" name="Straight Connector 55"/>
          <p:cNvCxnSpPr/>
          <p:nvPr/>
        </p:nvCxnSpPr>
        <p:spPr>
          <a:xfrm>
            <a:off x="6037014" y="1722245"/>
            <a:ext cx="26670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57" name="TextBox 56"/>
          <p:cNvSpPr txBox="1"/>
          <p:nvPr/>
        </p:nvSpPr>
        <p:spPr>
          <a:xfrm>
            <a:off x="6891688" y="1663595"/>
            <a:ext cx="979755" cy="369332"/>
          </a:xfrm>
          <a:prstGeom prst="rect">
            <a:avLst/>
          </a:prstGeom>
          <a:noFill/>
        </p:spPr>
        <p:txBody>
          <a:bodyPr wrap="none" rtlCol="0">
            <a:spAutoFit/>
          </a:bodyPr>
          <a:lstStyle/>
          <a:p>
            <a:r>
              <a:rPr lang="en-US" b="1" dirty="0"/>
              <a:t>Pointer</a:t>
            </a:r>
          </a:p>
        </p:txBody>
      </p:sp>
      <p:sp>
        <p:nvSpPr>
          <p:cNvPr id="58" name="TextBox 57"/>
          <p:cNvSpPr txBox="1"/>
          <p:nvPr/>
        </p:nvSpPr>
        <p:spPr>
          <a:xfrm>
            <a:off x="6461400" y="1364366"/>
            <a:ext cx="1697901" cy="369332"/>
          </a:xfrm>
          <a:prstGeom prst="rect">
            <a:avLst/>
          </a:prstGeom>
          <a:noFill/>
        </p:spPr>
        <p:txBody>
          <a:bodyPr wrap="none" rtlCol="0">
            <a:spAutoFit/>
          </a:bodyPr>
          <a:lstStyle/>
          <a:p>
            <a:r>
              <a:rPr lang="en-US" b="1" dirty="0"/>
              <a:t>Injected Code</a:t>
            </a:r>
          </a:p>
        </p:txBody>
      </p:sp>
      <p:sp>
        <p:nvSpPr>
          <p:cNvPr id="18" name="Rectangle 17"/>
          <p:cNvSpPr/>
          <p:nvPr/>
        </p:nvSpPr>
        <p:spPr>
          <a:xfrm>
            <a:off x="6008521" y="1980990"/>
            <a:ext cx="2667000" cy="255144"/>
          </a:xfrm>
          <a:prstGeom prst="rect">
            <a:avLst/>
          </a:prstGeom>
          <a:gradFill>
            <a:gsLst>
              <a:gs pos="0">
                <a:schemeClr val="bg1">
                  <a:lumMod val="40000"/>
                  <a:lumOff val="60000"/>
                  <a:alpha val="25000"/>
                </a:schemeClr>
              </a:gs>
              <a:gs pos="100000">
                <a:schemeClr val="accent2">
                  <a:lumMod val="40000"/>
                  <a:lumOff val="60000"/>
                  <a:alpha val="50000"/>
                </a:schemeClr>
              </a:gs>
            </a:gsLs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Rectangle 58"/>
          <p:cNvSpPr/>
          <p:nvPr/>
        </p:nvSpPr>
        <p:spPr>
          <a:xfrm>
            <a:off x="6063943" y="3713519"/>
            <a:ext cx="2667000" cy="255144"/>
          </a:xfrm>
          <a:prstGeom prst="rect">
            <a:avLst/>
          </a:prstGeom>
          <a:gradFill>
            <a:gsLst>
              <a:gs pos="0">
                <a:schemeClr val="bg1">
                  <a:lumMod val="40000"/>
                  <a:lumOff val="60000"/>
                  <a:alpha val="25000"/>
                </a:schemeClr>
              </a:gs>
              <a:gs pos="100000">
                <a:schemeClr val="accent2">
                  <a:lumMod val="40000"/>
                  <a:lumOff val="60000"/>
                  <a:alpha val="50000"/>
                </a:schemeClr>
              </a:gs>
            </a:gsLs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6" name="Straight Connector 65"/>
          <p:cNvCxnSpPr/>
          <p:nvPr/>
        </p:nvCxnSpPr>
        <p:spPr>
          <a:xfrm flipH="1">
            <a:off x="3962400" y="1848261"/>
            <a:ext cx="2070528"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68" name="Straight Connector 67"/>
          <p:cNvCxnSpPr/>
          <p:nvPr/>
        </p:nvCxnSpPr>
        <p:spPr>
          <a:xfrm>
            <a:off x="3962400" y="1848261"/>
            <a:ext cx="0" cy="3891492"/>
          </a:xfrm>
          <a:prstGeom prst="line">
            <a:avLst/>
          </a:prstGeom>
        </p:spPr>
        <p:style>
          <a:lnRef idx="2">
            <a:schemeClr val="accent1"/>
          </a:lnRef>
          <a:fillRef idx="0">
            <a:schemeClr val="accent1"/>
          </a:fillRef>
          <a:effectRef idx="1">
            <a:schemeClr val="accent1"/>
          </a:effectRef>
          <a:fontRef idx="minor">
            <a:schemeClr val="tx1"/>
          </a:fontRef>
        </p:style>
      </p:cxnSp>
      <p:cxnSp>
        <p:nvCxnSpPr>
          <p:cNvPr id="70" name="Straight Arrow Connector 69"/>
          <p:cNvCxnSpPr/>
          <p:nvPr/>
        </p:nvCxnSpPr>
        <p:spPr>
          <a:xfrm flipH="1" flipV="1">
            <a:off x="3000002" y="5734698"/>
            <a:ext cx="962398" cy="505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71" name="Rectangle 70"/>
          <p:cNvSpPr/>
          <p:nvPr/>
        </p:nvSpPr>
        <p:spPr>
          <a:xfrm>
            <a:off x="6050315" y="1391298"/>
            <a:ext cx="2667000" cy="1673994"/>
          </a:xfrm>
          <a:prstGeom prst="rect">
            <a:avLst/>
          </a:prstGeom>
          <a:gradFill>
            <a:gsLst>
              <a:gs pos="0">
                <a:schemeClr val="accent1">
                  <a:tint val="100000"/>
                  <a:shade val="100000"/>
                  <a:satMod val="130000"/>
                  <a:alpha val="40000"/>
                </a:schemeClr>
              </a:gs>
              <a:gs pos="100000">
                <a:srgbClr val="FF0000">
                  <a:alpha val="40000"/>
                </a:srgb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60" name="Group 59"/>
          <p:cNvGrpSpPr/>
          <p:nvPr/>
        </p:nvGrpSpPr>
        <p:grpSpPr>
          <a:xfrm>
            <a:off x="4784794" y="1663595"/>
            <a:ext cx="1263272" cy="1167263"/>
            <a:chOff x="4784794" y="1663595"/>
            <a:chExt cx="1263272" cy="1167263"/>
          </a:xfrm>
        </p:grpSpPr>
        <p:cxnSp>
          <p:nvCxnSpPr>
            <p:cNvPr id="25" name="Straight Connector 24"/>
            <p:cNvCxnSpPr/>
            <p:nvPr/>
          </p:nvCxnSpPr>
          <p:spPr>
            <a:xfrm flipH="1">
              <a:off x="4784794" y="2830858"/>
              <a:ext cx="1263272"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47" name="Straight Connector 46"/>
            <p:cNvCxnSpPr/>
            <p:nvPr/>
          </p:nvCxnSpPr>
          <p:spPr>
            <a:xfrm flipV="1">
              <a:off x="4784794" y="1663595"/>
              <a:ext cx="0" cy="1167263"/>
            </a:xfrm>
            <a:prstGeom prst="line">
              <a:avLst/>
            </a:prstGeom>
          </p:spPr>
          <p:style>
            <a:lnRef idx="2">
              <a:schemeClr val="accent1"/>
            </a:lnRef>
            <a:fillRef idx="0">
              <a:schemeClr val="accent1"/>
            </a:fillRef>
            <a:effectRef idx="1">
              <a:schemeClr val="accent1"/>
            </a:effectRef>
            <a:fontRef idx="minor">
              <a:schemeClr val="tx1"/>
            </a:fontRef>
          </p:style>
        </p:cxnSp>
        <p:cxnSp>
          <p:nvCxnSpPr>
            <p:cNvPr id="50" name="Straight Connector 49"/>
            <p:cNvCxnSpPr/>
            <p:nvPr/>
          </p:nvCxnSpPr>
          <p:spPr>
            <a:xfrm>
              <a:off x="4784794" y="1663595"/>
              <a:ext cx="1263272" cy="0"/>
            </a:xfrm>
            <a:prstGeom prst="line">
              <a:avLst/>
            </a:prstGeom>
            <a:ln>
              <a:tailEnd type="triangle"/>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168658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1"/>
                                        </p:tgtEl>
                                        <p:attrNameLst>
                                          <p:attrName>style.visibility</p:attrName>
                                        </p:attrNameLst>
                                      </p:cBhvr>
                                      <p:to>
                                        <p:strVal val="visible"/>
                                      </p:to>
                                    </p:set>
                                    <p:animEffect transition="in" filter="fade">
                                      <p:cBhvr>
                                        <p:cTn id="7" dur="500"/>
                                        <p:tgtEl>
                                          <p:spTgt spid="7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60"/>
                                        </p:tgtEl>
                                        <p:attrNameLst>
                                          <p:attrName>style.visibility</p:attrName>
                                        </p:attrNameLst>
                                      </p:cBhvr>
                                      <p:to>
                                        <p:strVal val="visible"/>
                                      </p:to>
                                    </p:set>
                                    <p:animEffect transition="in" filter="wipe(down)">
                                      <p:cBhvr>
                                        <p:cTn id="12"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animBg="1"/>
    </p:bld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itle 1"/>
          <p:cNvSpPr>
            <a:spLocks noGrp="1"/>
          </p:cNvSpPr>
          <p:nvPr>
            <p:ph type="title"/>
          </p:nvPr>
        </p:nvSpPr>
        <p:spPr>
          <a:xfrm>
            <a:off x="152400" y="919490"/>
            <a:ext cx="8915400" cy="523220"/>
          </a:xfrm>
        </p:spPr>
        <p:txBody>
          <a:bodyPr/>
          <a:lstStyle/>
          <a:p>
            <a:r>
              <a:rPr lang="en-US" dirty="0" err="1"/>
              <a:t>StackGuard</a:t>
            </a:r>
            <a:r>
              <a:rPr lang="en-US" dirty="0"/>
              <a:t> continued</a:t>
            </a:r>
          </a:p>
        </p:txBody>
      </p:sp>
      <p:sp>
        <p:nvSpPr>
          <p:cNvPr id="46083" name="Rectangle 3"/>
          <p:cNvSpPr>
            <a:spLocks noGrp="1" noChangeArrowheads="1"/>
          </p:cNvSpPr>
          <p:nvPr>
            <p:ph idx="1"/>
          </p:nvPr>
        </p:nvSpPr>
        <p:spPr>
          <a:xfrm>
            <a:off x="457200" y="1752600"/>
            <a:ext cx="8229600" cy="4648200"/>
          </a:xfrm>
        </p:spPr>
        <p:txBody>
          <a:bodyPr>
            <a:normAutofit/>
          </a:bodyPr>
          <a:lstStyle/>
          <a:p>
            <a:pPr eaLnBrk="1">
              <a:lnSpc>
                <a:spcPct val="90000"/>
              </a:lnSpc>
            </a:pPr>
            <a:r>
              <a:rPr lang="en-US" dirty="0"/>
              <a:t>Canary can still be intact if the attacker overwrites it with the correct value</a:t>
            </a:r>
          </a:p>
          <a:p>
            <a:pPr lvl="1" eaLnBrk="1">
              <a:lnSpc>
                <a:spcPct val="90000"/>
              </a:lnSpc>
            </a:pPr>
            <a:r>
              <a:rPr lang="en-US" dirty="0"/>
              <a:t>Solution – use “</a:t>
            </a:r>
            <a:r>
              <a:rPr lang="en-US" i="1" dirty="0"/>
              <a:t>random canary</a:t>
            </a:r>
            <a:r>
              <a:rPr lang="en-US" dirty="0"/>
              <a:t>” value</a:t>
            </a:r>
          </a:p>
          <a:p>
            <a:pPr lvl="1" eaLnBrk="1">
              <a:lnSpc>
                <a:spcPct val="90000"/>
              </a:lnSpc>
            </a:pPr>
            <a:r>
              <a:rPr lang="en-US" dirty="0"/>
              <a:t>Use “</a:t>
            </a:r>
            <a:r>
              <a:rPr lang="en-US" i="1" dirty="0"/>
              <a:t>terminator canary</a:t>
            </a:r>
            <a:r>
              <a:rPr lang="en-US" dirty="0"/>
              <a:t>” – consists of all string terminator sequences – NULL, ‘\r’, ‘\n’, -1…</a:t>
            </a:r>
          </a:p>
          <a:p>
            <a:pPr eaLnBrk="1">
              <a:lnSpc>
                <a:spcPct val="90000"/>
              </a:lnSpc>
            </a:pPr>
            <a:r>
              <a:rPr lang="en-US" dirty="0"/>
              <a:t>Attacker can still point to the ‘return address’ and  change it, without worrying about the canary</a:t>
            </a:r>
          </a:p>
          <a:p>
            <a:pPr lvl="1" eaLnBrk="1">
              <a:lnSpc>
                <a:spcPct val="90000"/>
              </a:lnSpc>
            </a:pPr>
            <a:r>
              <a:rPr lang="en-US" dirty="0"/>
              <a:t>This is a short-coming of </a:t>
            </a:r>
            <a:r>
              <a:rPr lang="en-US" dirty="0" err="1"/>
              <a:t>StackGuard</a:t>
            </a:r>
            <a:endParaRPr lang="en-US" dirty="0"/>
          </a:p>
          <a:p>
            <a:pPr lvl="1" eaLnBrk="1">
              <a:lnSpc>
                <a:spcPct val="90000"/>
              </a:lnSpc>
            </a:pPr>
            <a:r>
              <a:rPr lang="en-US" dirty="0"/>
              <a:t>Can be dealt with by </a:t>
            </a:r>
            <a:r>
              <a:rPr lang="en-US" dirty="0" err="1"/>
              <a:t>XORing</a:t>
            </a:r>
            <a:r>
              <a:rPr lang="en-US" dirty="0"/>
              <a:t> the canary value and ‘return address’ to detect if ‘return address’ has changed</a:t>
            </a:r>
          </a:p>
        </p:txBody>
      </p:sp>
    </p:spTree>
    <p:extLst>
      <p:ext uri="{BB962C8B-B14F-4D97-AF65-F5344CB8AC3E}">
        <p14:creationId xmlns:p14="http://schemas.microsoft.com/office/powerpoint/2010/main" val="199844689"/>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1"/>
          <p:cNvSpPr>
            <a:spLocks noGrp="1" noChangeArrowheads="1"/>
          </p:cNvSpPr>
          <p:nvPr>
            <p:ph type="title"/>
          </p:nvPr>
        </p:nvSpPr>
        <p:spPr>
          <a:xfrm>
            <a:off x="152400" y="584124"/>
            <a:ext cx="8915400" cy="523220"/>
          </a:xfrm>
        </p:spPr>
        <p:txBody>
          <a:bodyPr/>
          <a:lstStyle/>
          <a:p>
            <a:pP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US" dirty="0"/>
              <a:t>Stack shield</a:t>
            </a:r>
            <a:endParaRPr lang="en-GB" dirty="0"/>
          </a:p>
        </p:txBody>
      </p:sp>
      <p:sp>
        <p:nvSpPr>
          <p:cNvPr id="47107" name="Rectangle 2"/>
          <p:cNvSpPr>
            <a:spLocks noGrp="1" noChangeArrowheads="1"/>
          </p:cNvSpPr>
          <p:nvPr>
            <p:ph type="body" idx="1"/>
          </p:nvPr>
        </p:nvSpPr>
        <p:spPr>
          <a:xfrm>
            <a:off x="456625" y="1605095"/>
            <a:ext cx="8229311" cy="4443880"/>
          </a:xfrm>
        </p:spPr>
        <p:txBody>
          <a:bodyPr>
            <a:normAutofit/>
          </a:bodyPr>
          <a:lstStyle/>
          <a:p>
            <a:pP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GB" dirty="0"/>
              <a:t>Stack Shield</a:t>
            </a:r>
          </a:p>
          <a:p>
            <a:pPr lvl="1">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GB" dirty="0"/>
              <a:t>Copy RET address into an </a:t>
            </a:r>
            <a:r>
              <a:rPr lang="en-GB" dirty="0" err="1"/>
              <a:t>unoverflowable</a:t>
            </a:r>
            <a:r>
              <a:rPr lang="en-GB" dirty="0"/>
              <a:t> memory region;</a:t>
            </a:r>
          </a:p>
          <a:p>
            <a:pPr lvl="1">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GB" dirty="0"/>
              <a:t>The values of two RET addresses will be compared before a function returns; </a:t>
            </a:r>
          </a:p>
          <a:p>
            <a:pPr lvl="1">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GB" dirty="0"/>
              <a:t>If the values are different, then an malicious exploitation occurs;</a:t>
            </a:r>
          </a:p>
          <a:p>
            <a:pPr lvl="1">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GB" dirty="0"/>
              <a:t>Needs another stack-like data structure to maintain RET addresses.</a:t>
            </a:r>
          </a:p>
        </p:txBody>
      </p:sp>
    </p:spTree>
    <p:extLst>
      <p:ext uri="{BB962C8B-B14F-4D97-AF65-F5344CB8AC3E}">
        <p14:creationId xmlns:p14="http://schemas.microsoft.com/office/powerpoint/2010/main" val="2430221071"/>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itle 1"/>
          <p:cNvSpPr>
            <a:spLocks noGrp="1"/>
          </p:cNvSpPr>
          <p:nvPr>
            <p:ph type="title"/>
          </p:nvPr>
        </p:nvSpPr>
        <p:spPr>
          <a:xfrm>
            <a:off x="76200" y="704047"/>
            <a:ext cx="8991600" cy="954107"/>
          </a:xfrm>
        </p:spPr>
        <p:txBody>
          <a:bodyPr/>
          <a:lstStyle/>
          <a:p>
            <a:r>
              <a:rPr lang="en-GB" dirty="0"/>
              <a:t>Preventing stack buffer overflow (</a:t>
            </a:r>
            <a:r>
              <a:rPr lang="en-US" dirty="0"/>
              <a:t>Cont.)</a:t>
            </a:r>
          </a:p>
        </p:txBody>
      </p:sp>
      <p:sp>
        <p:nvSpPr>
          <p:cNvPr id="48131" name="Content Placeholder 2"/>
          <p:cNvSpPr>
            <a:spLocks noGrp="1"/>
          </p:cNvSpPr>
          <p:nvPr>
            <p:ph idx="1"/>
          </p:nvPr>
        </p:nvSpPr>
        <p:spPr>
          <a:xfrm>
            <a:off x="456624" y="1605094"/>
            <a:ext cx="4496375" cy="4795705"/>
          </a:xfrm>
        </p:spPr>
        <p:txBody>
          <a:bodyPr>
            <a:normAutofit/>
          </a:bodyPr>
          <a:lstStyle/>
          <a:p>
            <a:pPr eaLnBrk="1"/>
            <a:r>
              <a:rPr lang="en-US" dirty="0" err="1"/>
              <a:t>ProPolice</a:t>
            </a:r>
            <a:endParaRPr lang="en-US" dirty="0"/>
          </a:p>
          <a:p>
            <a:pPr lvl="1"/>
            <a:r>
              <a:rPr lang="en-US" dirty="0"/>
              <a:t>Perhaps most sophisticated compiler protection</a:t>
            </a:r>
          </a:p>
          <a:p>
            <a:pPr lvl="1"/>
            <a:r>
              <a:rPr lang="en-US" dirty="0"/>
              <a:t>Same principle as </a:t>
            </a:r>
            <a:r>
              <a:rPr lang="en-US" dirty="0" err="1"/>
              <a:t>StackGuard</a:t>
            </a:r>
            <a:endParaRPr lang="en-US" dirty="0"/>
          </a:p>
          <a:p>
            <a:pPr lvl="1"/>
            <a:r>
              <a:rPr lang="en-US" dirty="0"/>
              <a:t>Protects against indirect pointer overwriting by reorganizing the stack frame</a:t>
            </a:r>
          </a:p>
          <a:p>
            <a:pPr lvl="2"/>
            <a:r>
              <a:rPr lang="en-US" dirty="0"/>
              <a:t>All arrays are stored before all other data on the stack (i.e. right next to the random value)</a:t>
            </a:r>
          </a:p>
          <a:p>
            <a:pPr lvl="2"/>
            <a:r>
              <a:rPr lang="en-US" dirty="0"/>
              <a:t>Overflows will cause arrays to overwrite other arrays of the random value</a:t>
            </a:r>
          </a:p>
        </p:txBody>
      </p:sp>
      <p:sp>
        <p:nvSpPr>
          <p:cNvPr id="48133" name="Text Box 5"/>
          <p:cNvSpPr txBox="1">
            <a:spLocks noChangeArrowheads="1"/>
          </p:cNvSpPr>
          <p:nvPr/>
        </p:nvSpPr>
        <p:spPr bwMode="auto">
          <a:xfrm>
            <a:off x="5194276" y="4534572"/>
            <a:ext cx="1797687"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a:defRPr>
                <a:solidFill>
                  <a:schemeClr val="tx1"/>
                </a:solidFill>
                <a:latin typeface="Arial" charset="0"/>
                <a:ea typeface="Bitstream Vera Sans" charset="0"/>
                <a:cs typeface="Bitstream Vera Sans" charset="0"/>
              </a:defRPr>
            </a:lvl1pPr>
            <a:lvl2pPr marL="742950" indent="-285750" eaLnBrk="0">
              <a:defRPr>
                <a:solidFill>
                  <a:schemeClr val="tx1"/>
                </a:solidFill>
                <a:latin typeface="Arial" charset="0"/>
                <a:ea typeface="Bitstream Vera Sans" charset="0"/>
                <a:cs typeface="Bitstream Vera Sans" charset="0"/>
              </a:defRPr>
            </a:lvl2pPr>
            <a:lvl3pPr marL="1143000" indent="-228600" eaLnBrk="0">
              <a:defRPr>
                <a:solidFill>
                  <a:schemeClr val="tx1"/>
                </a:solidFill>
                <a:latin typeface="Arial" charset="0"/>
                <a:ea typeface="Bitstream Vera Sans" charset="0"/>
                <a:cs typeface="Bitstream Vera Sans" charset="0"/>
              </a:defRPr>
            </a:lvl3pPr>
            <a:lvl4pPr marL="1600200" indent="-228600" eaLnBrk="0">
              <a:defRPr>
                <a:solidFill>
                  <a:schemeClr val="tx1"/>
                </a:solidFill>
                <a:latin typeface="Arial" charset="0"/>
                <a:ea typeface="Bitstream Vera Sans" charset="0"/>
                <a:cs typeface="Bitstream Vera Sans" charset="0"/>
              </a:defRPr>
            </a:lvl4pPr>
            <a:lvl5pPr marL="2057400" indent="-228600" eaLnBrk="0">
              <a:defRPr>
                <a:solidFill>
                  <a:schemeClr val="tx1"/>
                </a:solidFill>
                <a:latin typeface="Arial" charset="0"/>
                <a:ea typeface="Bitstream Vera Sans" charset="0"/>
                <a:cs typeface="Bitstream Vera Sans" charset="0"/>
              </a:defRPr>
            </a:lvl5pPr>
            <a:lvl6pPr marL="2514600" indent="-228600" defTabSz="457200" eaLnBrk="0" fontAlgn="base" hangingPunct="0">
              <a:lnSpc>
                <a:spcPct val="104000"/>
              </a:lnSpc>
              <a:spcBef>
                <a:spcPct val="0"/>
              </a:spcBef>
              <a:spcAft>
                <a:spcPct val="0"/>
              </a:spcAft>
              <a:buClr>
                <a:srgbClr val="000000"/>
              </a:buClr>
              <a:buSzPct val="45000"/>
              <a:buFont typeface="Wingdings" pitchFamily="2" charset="2"/>
              <a:defRPr>
                <a:solidFill>
                  <a:schemeClr val="tx1"/>
                </a:solidFill>
                <a:latin typeface="Arial" charset="0"/>
                <a:ea typeface="Bitstream Vera Sans" charset="0"/>
                <a:cs typeface="Bitstream Vera Sans" charset="0"/>
              </a:defRPr>
            </a:lvl6pPr>
            <a:lvl7pPr marL="2971800" indent="-228600" defTabSz="457200" eaLnBrk="0" fontAlgn="base" hangingPunct="0">
              <a:lnSpc>
                <a:spcPct val="104000"/>
              </a:lnSpc>
              <a:spcBef>
                <a:spcPct val="0"/>
              </a:spcBef>
              <a:spcAft>
                <a:spcPct val="0"/>
              </a:spcAft>
              <a:buClr>
                <a:srgbClr val="000000"/>
              </a:buClr>
              <a:buSzPct val="45000"/>
              <a:buFont typeface="Wingdings" pitchFamily="2" charset="2"/>
              <a:defRPr>
                <a:solidFill>
                  <a:schemeClr val="tx1"/>
                </a:solidFill>
                <a:latin typeface="Arial" charset="0"/>
                <a:ea typeface="Bitstream Vera Sans" charset="0"/>
                <a:cs typeface="Bitstream Vera Sans" charset="0"/>
              </a:defRPr>
            </a:lvl7pPr>
            <a:lvl8pPr marL="3429000" indent="-228600" defTabSz="457200" eaLnBrk="0" fontAlgn="base" hangingPunct="0">
              <a:lnSpc>
                <a:spcPct val="104000"/>
              </a:lnSpc>
              <a:spcBef>
                <a:spcPct val="0"/>
              </a:spcBef>
              <a:spcAft>
                <a:spcPct val="0"/>
              </a:spcAft>
              <a:buClr>
                <a:srgbClr val="000000"/>
              </a:buClr>
              <a:buSzPct val="45000"/>
              <a:buFont typeface="Wingdings" pitchFamily="2" charset="2"/>
              <a:defRPr>
                <a:solidFill>
                  <a:schemeClr val="tx1"/>
                </a:solidFill>
                <a:latin typeface="Arial" charset="0"/>
                <a:ea typeface="Bitstream Vera Sans" charset="0"/>
                <a:cs typeface="Bitstream Vera Sans" charset="0"/>
              </a:defRPr>
            </a:lvl8pPr>
            <a:lvl9pPr marL="3886200" indent="-228600" defTabSz="457200" eaLnBrk="0" fontAlgn="base" hangingPunct="0">
              <a:lnSpc>
                <a:spcPct val="104000"/>
              </a:lnSpc>
              <a:spcBef>
                <a:spcPct val="0"/>
              </a:spcBef>
              <a:spcAft>
                <a:spcPct val="0"/>
              </a:spcAft>
              <a:buClr>
                <a:srgbClr val="000000"/>
              </a:buClr>
              <a:buSzPct val="45000"/>
              <a:buFont typeface="Wingdings" pitchFamily="2" charset="2"/>
              <a:defRPr>
                <a:solidFill>
                  <a:schemeClr val="tx1"/>
                </a:solidFill>
                <a:latin typeface="Arial" charset="0"/>
                <a:ea typeface="Bitstream Vera Sans" charset="0"/>
                <a:cs typeface="Bitstream Vera Sans" charset="0"/>
              </a:defRPr>
            </a:lvl9pPr>
          </a:lstStyle>
          <a:p>
            <a:pPr algn="ctr" eaLnBrk="1">
              <a:spcBef>
                <a:spcPct val="50000"/>
              </a:spcBef>
            </a:pPr>
            <a:r>
              <a:rPr lang="en-US" sz="1400" b="1" dirty="0"/>
              <a:t>Unix Stack Frame</a:t>
            </a:r>
          </a:p>
        </p:txBody>
      </p:sp>
      <p:sp>
        <p:nvSpPr>
          <p:cNvPr id="48134" name="Rectangle 7"/>
          <p:cNvSpPr>
            <a:spLocks noChangeArrowheads="1"/>
          </p:cNvSpPr>
          <p:nvPr/>
        </p:nvSpPr>
        <p:spPr bwMode="auto">
          <a:xfrm>
            <a:off x="5194276" y="2254330"/>
            <a:ext cx="1728544" cy="2280242"/>
          </a:xfrm>
          <a:prstGeom prst="rect">
            <a:avLst/>
          </a:prstGeom>
          <a:solidFill>
            <a:schemeClr val="bg1"/>
          </a:solidFill>
          <a:ln w="9525">
            <a:solidFill>
              <a:schemeClr val="tx1"/>
            </a:solidFill>
            <a:miter lim="800000"/>
            <a:headEnd/>
            <a:tailEnd/>
          </a:ln>
        </p:spPr>
        <p:txBody>
          <a:bodyPr wrap="none" anchor="ctr"/>
          <a:lstStyle/>
          <a:p>
            <a:endParaRPr lang="en-US" sz="1400"/>
          </a:p>
        </p:txBody>
      </p:sp>
      <p:grpSp>
        <p:nvGrpSpPr>
          <p:cNvPr id="48135" name="Group 8"/>
          <p:cNvGrpSpPr>
            <a:grpSpLocks/>
          </p:cNvGrpSpPr>
          <p:nvPr/>
        </p:nvGrpSpPr>
        <p:grpSpPr bwMode="auto">
          <a:xfrm>
            <a:off x="5194276" y="1977937"/>
            <a:ext cx="1728544" cy="345491"/>
            <a:chOff x="384" y="2592"/>
            <a:chExt cx="1200" cy="240"/>
          </a:xfrm>
        </p:grpSpPr>
        <p:sp>
          <p:nvSpPr>
            <p:cNvPr id="48149" name="Line 9"/>
            <p:cNvSpPr>
              <a:spLocks noChangeShapeType="1"/>
            </p:cNvSpPr>
            <p:nvPr/>
          </p:nvSpPr>
          <p:spPr bwMode="auto">
            <a:xfrm>
              <a:off x="384" y="2592"/>
              <a:ext cx="0" cy="2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150" name="Line 10"/>
            <p:cNvSpPr>
              <a:spLocks noChangeShapeType="1"/>
            </p:cNvSpPr>
            <p:nvPr/>
          </p:nvSpPr>
          <p:spPr bwMode="auto">
            <a:xfrm>
              <a:off x="1584" y="2592"/>
              <a:ext cx="0" cy="2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8136" name="Line 11"/>
          <p:cNvSpPr>
            <a:spLocks noChangeShapeType="1"/>
          </p:cNvSpPr>
          <p:nvPr/>
        </p:nvSpPr>
        <p:spPr bwMode="auto">
          <a:xfrm>
            <a:off x="5194276" y="4119983"/>
            <a:ext cx="172854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400"/>
          </a:p>
        </p:txBody>
      </p:sp>
      <p:sp>
        <p:nvSpPr>
          <p:cNvPr id="48137" name="Line 12"/>
          <p:cNvSpPr>
            <a:spLocks noChangeShapeType="1"/>
          </p:cNvSpPr>
          <p:nvPr/>
        </p:nvSpPr>
        <p:spPr bwMode="auto">
          <a:xfrm>
            <a:off x="5194276" y="3567197"/>
            <a:ext cx="172854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400"/>
          </a:p>
        </p:txBody>
      </p:sp>
      <p:sp>
        <p:nvSpPr>
          <p:cNvPr id="48138" name="Line 13"/>
          <p:cNvSpPr>
            <a:spLocks noChangeShapeType="1"/>
          </p:cNvSpPr>
          <p:nvPr/>
        </p:nvSpPr>
        <p:spPr bwMode="auto">
          <a:xfrm>
            <a:off x="5194276" y="3843590"/>
            <a:ext cx="172854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400"/>
          </a:p>
        </p:txBody>
      </p:sp>
      <p:sp>
        <p:nvSpPr>
          <p:cNvPr id="48139" name="Text Box 14"/>
          <p:cNvSpPr txBox="1">
            <a:spLocks noChangeArrowheads="1"/>
          </p:cNvSpPr>
          <p:nvPr/>
        </p:nvSpPr>
        <p:spPr bwMode="auto">
          <a:xfrm>
            <a:off x="5297987" y="4135218"/>
            <a:ext cx="152111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a:defRPr>
                <a:solidFill>
                  <a:schemeClr val="tx1"/>
                </a:solidFill>
                <a:latin typeface="Arial" charset="0"/>
                <a:ea typeface="Bitstream Vera Sans" charset="0"/>
                <a:cs typeface="Bitstream Vera Sans" charset="0"/>
              </a:defRPr>
            </a:lvl1pPr>
            <a:lvl2pPr marL="742950" indent="-285750" eaLnBrk="0">
              <a:defRPr>
                <a:solidFill>
                  <a:schemeClr val="tx1"/>
                </a:solidFill>
                <a:latin typeface="Arial" charset="0"/>
                <a:ea typeface="Bitstream Vera Sans" charset="0"/>
                <a:cs typeface="Bitstream Vera Sans" charset="0"/>
              </a:defRPr>
            </a:lvl2pPr>
            <a:lvl3pPr marL="1143000" indent="-228600" eaLnBrk="0">
              <a:defRPr>
                <a:solidFill>
                  <a:schemeClr val="tx1"/>
                </a:solidFill>
                <a:latin typeface="Arial" charset="0"/>
                <a:ea typeface="Bitstream Vera Sans" charset="0"/>
                <a:cs typeface="Bitstream Vera Sans" charset="0"/>
              </a:defRPr>
            </a:lvl3pPr>
            <a:lvl4pPr marL="1600200" indent="-228600" eaLnBrk="0">
              <a:defRPr>
                <a:solidFill>
                  <a:schemeClr val="tx1"/>
                </a:solidFill>
                <a:latin typeface="Arial" charset="0"/>
                <a:ea typeface="Bitstream Vera Sans" charset="0"/>
                <a:cs typeface="Bitstream Vera Sans" charset="0"/>
              </a:defRPr>
            </a:lvl4pPr>
            <a:lvl5pPr marL="2057400" indent="-228600" eaLnBrk="0">
              <a:defRPr>
                <a:solidFill>
                  <a:schemeClr val="tx1"/>
                </a:solidFill>
                <a:latin typeface="Arial" charset="0"/>
                <a:ea typeface="Bitstream Vera Sans" charset="0"/>
                <a:cs typeface="Bitstream Vera Sans" charset="0"/>
              </a:defRPr>
            </a:lvl5pPr>
            <a:lvl6pPr marL="2514600" indent="-228600" defTabSz="457200" eaLnBrk="0" fontAlgn="base" hangingPunct="0">
              <a:lnSpc>
                <a:spcPct val="104000"/>
              </a:lnSpc>
              <a:spcBef>
                <a:spcPct val="0"/>
              </a:spcBef>
              <a:spcAft>
                <a:spcPct val="0"/>
              </a:spcAft>
              <a:buClr>
                <a:srgbClr val="000000"/>
              </a:buClr>
              <a:buSzPct val="45000"/>
              <a:buFont typeface="Wingdings" pitchFamily="2" charset="2"/>
              <a:defRPr>
                <a:solidFill>
                  <a:schemeClr val="tx1"/>
                </a:solidFill>
                <a:latin typeface="Arial" charset="0"/>
                <a:ea typeface="Bitstream Vera Sans" charset="0"/>
                <a:cs typeface="Bitstream Vera Sans" charset="0"/>
              </a:defRPr>
            </a:lvl6pPr>
            <a:lvl7pPr marL="2971800" indent="-228600" defTabSz="457200" eaLnBrk="0" fontAlgn="base" hangingPunct="0">
              <a:lnSpc>
                <a:spcPct val="104000"/>
              </a:lnSpc>
              <a:spcBef>
                <a:spcPct val="0"/>
              </a:spcBef>
              <a:spcAft>
                <a:spcPct val="0"/>
              </a:spcAft>
              <a:buClr>
                <a:srgbClr val="000000"/>
              </a:buClr>
              <a:buSzPct val="45000"/>
              <a:buFont typeface="Wingdings" pitchFamily="2" charset="2"/>
              <a:defRPr>
                <a:solidFill>
                  <a:schemeClr val="tx1"/>
                </a:solidFill>
                <a:latin typeface="Arial" charset="0"/>
                <a:ea typeface="Bitstream Vera Sans" charset="0"/>
                <a:cs typeface="Bitstream Vera Sans" charset="0"/>
              </a:defRPr>
            </a:lvl7pPr>
            <a:lvl8pPr marL="3429000" indent="-228600" defTabSz="457200" eaLnBrk="0" fontAlgn="base" hangingPunct="0">
              <a:lnSpc>
                <a:spcPct val="104000"/>
              </a:lnSpc>
              <a:spcBef>
                <a:spcPct val="0"/>
              </a:spcBef>
              <a:spcAft>
                <a:spcPct val="0"/>
              </a:spcAft>
              <a:buClr>
                <a:srgbClr val="000000"/>
              </a:buClr>
              <a:buSzPct val="45000"/>
              <a:buFont typeface="Wingdings" pitchFamily="2" charset="2"/>
              <a:defRPr>
                <a:solidFill>
                  <a:schemeClr val="tx1"/>
                </a:solidFill>
                <a:latin typeface="Arial" charset="0"/>
                <a:ea typeface="Bitstream Vera Sans" charset="0"/>
                <a:cs typeface="Bitstream Vera Sans" charset="0"/>
              </a:defRPr>
            </a:lvl8pPr>
            <a:lvl9pPr marL="3886200" indent="-228600" defTabSz="457200" eaLnBrk="0" fontAlgn="base" hangingPunct="0">
              <a:lnSpc>
                <a:spcPct val="104000"/>
              </a:lnSpc>
              <a:spcBef>
                <a:spcPct val="0"/>
              </a:spcBef>
              <a:spcAft>
                <a:spcPct val="0"/>
              </a:spcAft>
              <a:buClr>
                <a:srgbClr val="000000"/>
              </a:buClr>
              <a:buSzPct val="45000"/>
              <a:buFont typeface="Wingdings" pitchFamily="2" charset="2"/>
              <a:defRPr>
                <a:solidFill>
                  <a:schemeClr val="tx1"/>
                </a:solidFill>
                <a:latin typeface="Arial" charset="0"/>
                <a:ea typeface="Bitstream Vera Sans" charset="0"/>
                <a:cs typeface="Bitstream Vera Sans" charset="0"/>
              </a:defRPr>
            </a:lvl9pPr>
          </a:lstStyle>
          <a:p>
            <a:pPr algn="ctr" eaLnBrk="1">
              <a:spcBef>
                <a:spcPct val="50000"/>
              </a:spcBef>
            </a:pPr>
            <a:r>
              <a:rPr lang="en-US" sz="1400" dirty="0">
                <a:solidFill>
                  <a:srgbClr val="FFFFFF"/>
                </a:solidFill>
              </a:rPr>
              <a:t>Arguments</a:t>
            </a:r>
          </a:p>
        </p:txBody>
      </p:sp>
      <p:sp>
        <p:nvSpPr>
          <p:cNvPr id="48140" name="Text Box 15"/>
          <p:cNvSpPr txBox="1">
            <a:spLocks noChangeArrowheads="1"/>
          </p:cNvSpPr>
          <p:nvPr/>
        </p:nvSpPr>
        <p:spPr bwMode="auto">
          <a:xfrm>
            <a:off x="5055992" y="3567197"/>
            <a:ext cx="193597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a:defRPr>
                <a:solidFill>
                  <a:schemeClr val="tx1"/>
                </a:solidFill>
                <a:latin typeface="Arial" charset="0"/>
                <a:ea typeface="Bitstream Vera Sans" charset="0"/>
                <a:cs typeface="Bitstream Vera Sans" charset="0"/>
              </a:defRPr>
            </a:lvl1pPr>
            <a:lvl2pPr marL="742950" indent="-285750" eaLnBrk="0">
              <a:defRPr>
                <a:solidFill>
                  <a:schemeClr val="tx1"/>
                </a:solidFill>
                <a:latin typeface="Arial" charset="0"/>
                <a:ea typeface="Bitstream Vera Sans" charset="0"/>
                <a:cs typeface="Bitstream Vera Sans" charset="0"/>
              </a:defRPr>
            </a:lvl2pPr>
            <a:lvl3pPr marL="1143000" indent="-228600" eaLnBrk="0">
              <a:defRPr>
                <a:solidFill>
                  <a:schemeClr val="tx1"/>
                </a:solidFill>
                <a:latin typeface="Arial" charset="0"/>
                <a:ea typeface="Bitstream Vera Sans" charset="0"/>
                <a:cs typeface="Bitstream Vera Sans" charset="0"/>
              </a:defRPr>
            </a:lvl3pPr>
            <a:lvl4pPr marL="1600200" indent="-228600" eaLnBrk="0">
              <a:defRPr>
                <a:solidFill>
                  <a:schemeClr val="tx1"/>
                </a:solidFill>
                <a:latin typeface="Arial" charset="0"/>
                <a:ea typeface="Bitstream Vera Sans" charset="0"/>
                <a:cs typeface="Bitstream Vera Sans" charset="0"/>
              </a:defRPr>
            </a:lvl4pPr>
            <a:lvl5pPr marL="2057400" indent="-228600" eaLnBrk="0">
              <a:defRPr>
                <a:solidFill>
                  <a:schemeClr val="tx1"/>
                </a:solidFill>
                <a:latin typeface="Arial" charset="0"/>
                <a:ea typeface="Bitstream Vera Sans" charset="0"/>
                <a:cs typeface="Bitstream Vera Sans" charset="0"/>
              </a:defRPr>
            </a:lvl5pPr>
            <a:lvl6pPr marL="2514600" indent="-228600" defTabSz="457200" eaLnBrk="0" fontAlgn="base" hangingPunct="0">
              <a:lnSpc>
                <a:spcPct val="104000"/>
              </a:lnSpc>
              <a:spcBef>
                <a:spcPct val="0"/>
              </a:spcBef>
              <a:spcAft>
                <a:spcPct val="0"/>
              </a:spcAft>
              <a:buClr>
                <a:srgbClr val="000000"/>
              </a:buClr>
              <a:buSzPct val="45000"/>
              <a:buFont typeface="Wingdings" pitchFamily="2" charset="2"/>
              <a:defRPr>
                <a:solidFill>
                  <a:schemeClr val="tx1"/>
                </a:solidFill>
                <a:latin typeface="Arial" charset="0"/>
                <a:ea typeface="Bitstream Vera Sans" charset="0"/>
                <a:cs typeface="Bitstream Vera Sans" charset="0"/>
              </a:defRPr>
            </a:lvl6pPr>
            <a:lvl7pPr marL="2971800" indent="-228600" defTabSz="457200" eaLnBrk="0" fontAlgn="base" hangingPunct="0">
              <a:lnSpc>
                <a:spcPct val="104000"/>
              </a:lnSpc>
              <a:spcBef>
                <a:spcPct val="0"/>
              </a:spcBef>
              <a:spcAft>
                <a:spcPct val="0"/>
              </a:spcAft>
              <a:buClr>
                <a:srgbClr val="000000"/>
              </a:buClr>
              <a:buSzPct val="45000"/>
              <a:buFont typeface="Wingdings" pitchFamily="2" charset="2"/>
              <a:defRPr>
                <a:solidFill>
                  <a:schemeClr val="tx1"/>
                </a:solidFill>
                <a:latin typeface="Arial" charset="0"/>
                <a:ea typeface="Bitstream Vera Sans" charset="0"/>
                <a:cs typeface="Bitstream Vera Sans" charset="0"/>
              </a:defRPr>
            </a:lvl7pPr>
            <a:lvl8pPr marL="3429000" indent="-228600" defTabSz="457200" eaLnBrk="0" fontAlgn="base" hangingPunct="0">
              <a:lnSpc>
                <a:spcPct val="104000"/>
              </a:lnSpc>
              <a:spcBef>
                <a:spcPct val="0"/>
              </a:spcBef>
              <a:spcAft>
                <a:spcPct val="0"/>
              </a:spcAft>
              <a:buClr>
                <a:srgbClr val="000000"/>
              </a:buClr>
              <a:buSzPct val="45000"/>
              <a:buFont typeface="Wingdings" pitchFamily="2" charset="2"/>
              <a:defRPr>
                <a:solidFill>
                  <a:schemeClr val="tx1"/>
                </a:solidFill>
                <a:latin typeface="Arial" charset="0"/>
                <a:ea typeface="Bitstream Vera Sans" charset="0"/>
                <a:cs typeface="Bitstream Vera Sans" charset="0"/>
              </a:defRPr>
            </a:lvl8pPr>
            <a:lvl9pPr marL="3886200" indent="-228600" defTabSz="457200" eaLnBrk="0" fontAlgn="base" hangingPunct="0">
              <a:lnSpc>
                <a:spcPct val="104000"/>
              </a:lnSpc>
              <a:spcBef>
                <a:spcPct val="0"/>
              </a:spcBef>
              <a:spcAft>
                <a:spcPct val="0"/>
              </a:spcAft>
              <a:buClr>
                <a:srgbClr val="000000"/>
              </a:buClr>
              <a:buSzPct val="45000"/>
              <a:buFont typeface="Wingdings" pitchFamily="2" charset="2"/>
              <a:defRPr>
                <a:solidFill>
                  <a:schemeClr val="tx1"/>
                </a:solidFill>
                <a:latin typeface="Arial" charset="0"/>
                <a:ea typeface="Bitstream Vera Sans" charset="0"/>
                <a:cs typeface="Bitstream Vera Sans" charset="0"/>
              </a:defRPr>
            </a:lvl9pPr>
          </a:lstStyle>
          <a:p>
            <a:pPr algn="ctr" eaLnBrk="1">
              <a:spcBef>
                <a:spcPct val="50000"/>
              </a:spcBef>
            </a:pPr>
            <a:r>
              <a:rPr lang="en-US" sz="1400" dirty="0">
                <a:solidFill>
                  <a:srgbClr val="FFFFFF"/>
                </a:solidFill>
              </a:rPr>
              <a:t>Old Base Pointer</a:t>
            </a:r>
          </a:p>
        </p:txBody>
      </p:sp>
      <p:sp>
        <p:nvSpPr>
          <p:cNvPr id="48141" name="Text Box 16"/>
          <p:cNvSpPr txBox="1">
            <a:spLocks noChangeArrowheads="1"/>
          </p:cNvSpPr>
          <p:nvPr/>
        </p:nvSpPr>
        <p:spPr bwMode="auto">
          <a:xfrm>
            <a:off x="5194276" y="3848071"/>
            <a:ext cx="165940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a:defRPr>
                <a:solidFill>
                  <a:schemeClr val="tx1"/>
                </a:solidFill>
                <a:latin typeface="Arial" charset="0"/>
                <a:ea typeface="Bitstream Vera Sans" charset="0"/>
                <a:cs typeface="Bitstream Vera Sans" charset="0"/>
              </a:defRPr>
            </a:lvl1pPr>
            <a:lvl2pPr marL="742950" indent="-285750" eaLnBrk="0">
              <a:defRPr>
                <a:solidFill>
                  <a:schemeClr val="tx1"/>
                </a:solidFill>
                <a:latin typeface="Arial" charset="0"/>
                <a:ea typeface="Bitstream Vera Sans" charset="0"/>
                <a:cs typeface="Bitstream Vera Sans" charset="0"/>
              </a:defRPr>
            </a:lvl2pPr>
            <a:lvl3pPr marL="1143000" indent="-228600" eaLnBrk="0">
              <a:defRPr>
                <a:solidFill>
                  <a:schemeClr val="tx1"/>
                </a:solidFill>
                <a:latin typeface="Arial" charset="0"/>
                <a:ea typeface="Bitstream Vera Sans" charset="0"/>
                <a:cs typeface="Bitstream Vera Sans" charset="0"/>
              </a:defRPr>
            </a:lvl3pPr>
            <a:lvl4pPr marL="1600200" indent="-228600" eaLnBrk="0">
              <a:defRPr>
                <a:solidFill>
                  <a:schemeClr val="tx1"/>
                </a:solidFill>
                <a:latin typeface="Arial" charset="0"/>
                <a:ea typeface="Bitstream Vera Sans" charset="0"/>
                <a:cs typeface="Bitstream Vera Sans" charset="0"/>
              </a:defRPr>
            </a:lvl4pPr>
            <a:lvl5pPr marL="2057400" indent="-228600" eaLnBrk="0">
              <a:defRPr>
                <a:solidFill>
                  <a:schemeClr val="tx1"/>
                </a:solidFill>
                <a:latin typeface="Arial" charset="0"/>
                <a:ea typeface="Bitstream Vera Sans" charset="0"/>
                <a:cs typeface="Bitstream Vera Sans" charset="0"/>
              </a:defRPr>
            </a:lvl5pPr>
            <a:lvl6pPr marL="2514600" indent="-228600" defTabSz="457200" eaLnBrk="0" fontAlgn="base" hangingPunct="0">
              <a:lnSpc>
                <a:spcPct val="104000"/>
              </a:lnSpc>
              <a:spcBef>
                <a:spcPct val="0"/>
              </a:spcBef>
              <a:spcAft>
                <a:spcPct val="0"/>
              </a:spcAft>
              <a:buClr>
                <a:srgbClr val="000000"/>
              </a:buClr>
              <a:buSzPct val="45000"/>
              <a:buFont typeface="Wingdings" pitchFamily="2" charset="2"/>
              <a:defRPr>
                <a:solidFill>
                  <a:schemeClr val="tx1"/>
                </a:solidFill>
                <a:latin typeface="Arial" charset="0"/>
                <a:ea typeface="Bitstream Vera Sans" charset="0"/>
                <a:cs typeface="Bitstream Vera Sans" charset="0"/>
              </a:defRPr>
            </a:lvl6pPr>
            <a:lvl7pPr marL="2971800" indent="-228600" defTabSz="457200" eaLnBrk="0" fontAlgn="base" hangingPunct="0">
              <a:lnSpc>
                <a:spcPct val="104000"/>
              </a:lnSpc>
              <a:spcBef>
                <a:spcPct val="0"/>
              </a:spcBef>
              <a:spcAft>
                <a:spcPct val="0"/>
              </a:spcAft>
              <a:buClr>
                <a:srgbClr val="000000"/>
              </a:buClr>
              <a:buSzPct val="45000"/>
              <a:buFont typeface="Wingdings" pitchFamily="2" charset="2"/>
              <a:defRPr>
                <a:solidFill>
                  <a:schemeClr val="tx1"/>
                </a:solidFill>
                <a:latin typeface="Arial" charset="0"/>
                <a:ea typeface="Bitstream Vera Sans" charset="0"/>
                <a:cs typeface="Bitstream Vera Sans" charset="0"/>
              </a:defRPr>
            </a:lvl7pPr>
            <a:lvl8pPr marL="3429000" indent="-228600" defTabSz="457200" eaLnBrk="0" fontAlgn="base" hangingPunct="0">
              <a:lnSpc>
                <a:spcPct val="104000"/>
              </a:lnSpc>
              <a:spcBef>
                <a:spcPct val="0"/>
              </a:spcBef>
              <a:spcAft>
                <a:spcPct val="0"/>
              </a:spcAft>
              <a:buClr>
                <a:srgbClr val="000000"/>
              </a:buClr>
              <a:buSzPct val="45000"/>
              <a:buFont typeface="Wingdings" pitchFamily="2" charset="2"/>
              <a:defRPr>
                <a:solidFill>
                  <a:schemeClr val="tx1"/>
                </a:solidFill>
                <a:latin typeface="Arial" charset="0"/>
                <a:ea typeface="Bitstream Vera Sans" charset="0"/>
                <a:cs typeface="Bitstream Vera Sans" charset="0"/>
              </a:defRPr>
            </a:lvl8pPr>
            <a:lvl9pPr marL="3886200" indent="-228600" defTabSz="457200" eaLnBrk="0" fontAlgn="base" hangingPunct="0">
              <a:lnSpc>
                <a:spcPct val="104000"/>
              </a:lnSpc>
              <a:spcBef>
                <a:spcPct val="0"/>
              </a:spcBef>
              <a:spcAft>
                <a:spcPct val="0"/>
              </a:spcAft>
              <a:buClr>
                <a:srgbClr val="000000"/>
              </a:buClr>
              <a:buSzPct val="45000"/>
              <a:buFont typeface="Wingdings" pitchFamily="2" charset="2"/>
              <a:defRPr>
                <a:solidFill>
                  <a:schemeClr val="tx1"/>
                </a:solidFill>
                <a:latin typeface="Arial" charset="0"/>
                <a:ea typeface="Bitstream Vera Sans" charset="0"/>
                <a:cs typeface="Bitstream Vera Sans" charset="0"/>
              </a:defRPr>
            </a:lvl9pPr>
          </a:lstStyle>
          <a:p>
            <a:pPr algn="ctr" eaLnBrk="1">
              <a:spcBef>
                <a:spcPct val="50000"/>
              </a:spcBef>
            </a:pPr>
            <a:r>
              <a:rPr lang="en-US" sz="1400" dirty="0">
                <a:solidFill>
                  <a:srgbClr val="FFFFFF"/>
                </a:solidFill>
              </a:rPr>
              <a:t>Return Address</a:t>
            </a:r>
          </a:p>
        </p:txBody>
      </p:sp>
      <p:sp>
        <p:nvSpPr>
          <p:cNvPr id="48142" name="Text Box 17"/>
          <p:cNvSpPr txBox="1">
            <a:spLocks noChangeArrowheads="1"/>
          </p:cNvSpPr>
          <p:nvPr/>
        </p:nvSpPr>
        <p:spPr bwMode="auto">
          <a:xfrm>
            <a:off x="5263417" y="2323428"/>
            <a:ext cx="159026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a:defRPr>
                <a:solidFill>
                  <a:schemeClr val="tx1"/>
                </a:solidFill>
                <a:latin typeface="Arial" charset="0"/>
                <a:ea typeface="Bitstream Vera Sans" charset="0"/>
                <a:cs typeface="Bitstream Vera Sans" charset="0"/>
              </a:defRPr>
            </a:lvl1pPr>
            <a:lvl2pPr marL="742950" indent="-285750" eaLnBrk="0">
              <a:defRPr>
                <a:solidFill>
                  <a:schemeClr val="tx1"/>
                </a:solidFill>
                <a:latin typeface="Arial" charset="0"/>
                <a:ea typeface="Bitstream Vera Sans" charset="0"/>
                <a:cs typeface="Bitstream Vera Sans" charset="0"/>
              </a:defRPr>
            </a:lvl2pPr>
            <a:lvl3pPr marL="1143000" indent="-228600" eaLnBrk="0">
              <a:defRPr>
                <a:solidFill>
                  <a:schemeClr val="tx1"/>
                </a:solidFill>
                <a:latin typeface="Arial" charset="0"/>
                <a:ea typeface="Bitstream Vera Sans" charset="0"/>
                <a:cs typeface="Bitstream Vera Sans" charset="0"/>
              </a:defRPr>
            </a:lvl3pPr>
            <a:lvl4pPr marL="1600200" indent="-228600" eaLnBrk="0">
              <a:defRPr>
                <a:solidFill>
                  <a:schemeClr val="tx1"/>
                </a:solidFill>
                <a:latin typeface="Arial" charset="0"/>
                <a:ea typeface="Bitstream Vera Sans" charset="0"/>
                <a:cs typeface="Bitstream Vera Sans" charset="0"/>
              </a:defRPr>
            </a:lvl4pPr>
            <a:lvl5pPr marL="2057400" indent="-228600" eaLnBrk="0">
              <a:defRPr>
                <a:solidFill>
                  <a:schemeClr val="tx1"/>
                </a:solidFill>
                <a:latin typeface="Arial" charset="0"/>
                <a:ea typeface="Bitstream Vera Sans" charset="0"/>
                <a:cs typeface="Bitstream Vera Sans" charset="0"/>
              </a:defRPr>
            </a:lvl5pPr>
            <a:lvl6pPr marL="2514600" indent="-228600" defTabSz="457200" eaLnBrk="0" fontAlgn="base" hangingPunct="0">
              <a:lnSpc>
                <a:spcPct val="104000"/>
              </a:lnSpc>
              <a:spcBef>
                <a:spcPct val="0"/>
              </a:spcBef>
              <a:spcAft>
                <a:spcPct val="0"/>
              </a:spcAft>
              <a:buClr>
                <a:srgbClr val="000000"/>
              </a:buClr>
              <a:buSzPct val="45000"/>
              <a:buFont typeface="Wingdings" pitchFamily="2" charset="2"/>
              <a:defRPr>
                <a:solidFill>
                  <a:schemeClr val="tx1"/>
                </a:solidFill>
                <a:latin typeface="Arial" charset="0"/>
                <a:ea typeface="Bitstream Vera Sans" charset="0"/>
                <a:cs typeface="Bitstream Vera Sans" charset="0"/>
              </a:defRPr>
            </a:lvl6pPr>
            <a:lvl7pPr marL="2971800" indent="-228600" defTabSz="457200" eaLnBrk="0" fontAlgn="base" hangingPunct="0">
              <a:lnSpc>
                <a:spcPct val="104000"/>
              </a:lnSpc>
              <a:spcBef>
                <a:spcPct val="0"/>
              </a:spcBef>
              <a:spcAft>
                <a:spcPct val="0"/>
              </a:spcAft>
              <a:buClr>
                <a:srgbClr val="000000"/>
              </a:buClr>
              <a:buSzPct val="45000"/>
              <a:buFont typeface="Wingdings" pitchFamily="2" charset="2"/>
              <a:defRPr>
                <a:solidFill>
                  <a:schemeClr val="tx1"/>
                </a:solidFill>
                <a:latin typeface="Arial" charset="0"/>
                <a:ea typeface="Bitstream Vera Sans" charset="0"/>
                <a:cs typeface="Bitstream Vera Sans" charset="0"/>
              </a:defRPr>
            </a:lvl7pPr>
            <a:lvl8pPr marL="3429000" indent="-228600" defTabSz="457200" eaLnBrk="0" fontAlgn="base" hangingPunct="0">
              <a:lnSpc>
                <a:spcPct val="104000"/>
              </a:lnSpc>
              <a:spcBef>
                <a:spcPct val="0"/>
              </a:spcBef>
              <a:spcAft>
                <a:spcPct val="0"/>
              </a:spcAft>
              <a:buClr>
                <a:srgbClr val="000000"/>
              </a:buClr>
              <a:buSzPct val="45000"/>
              <a:buFont typeface="Wingdings" pitchFamily="2" charset="2"/>
              <a:defRPr>
                <a:solidFill>
                  <a:schemeClr val="tx1"/>
                </a:solidFill>
                <a:latin typeface="Arial" charset="0"/>
                <a:ea typeface="Bitstream Vera Sans" charset="0"/>
                <a:cs typeface="Bitstream Vera Sans" charset="0"/>
              </a:defRPr>
            </a:lvl8pPr>
            <a:lvl9pPr marL="3886200" indent="-228600" defTabSz="457200" eaLnBrk="0" fontAlgn="base" hangingPunct="0">
              <a:lnSpc>
                <a:spcPct val="104000"/>
              </a:lnSpc>
              <a:spcBef>
                <a:spcPct val="0"/>
              </a:spcBef>
              <a:spcAft>
                <a:spcPct val="0"/>
              </a:spcAft>
              <a:buClr>
                <a:srgbClr val="000000"/>
              </a:buClr>
              <a:buSzPct val="45000"/>
              <a:buFont typeface="Wingdings" pitchFamily="2" charset="2"/>
              <a:defRPr>
                <a:solidFill>
                  <a:schemeClr val="tx1"/>
                </a:solidFill>
                <a:latin typeface="Arial" charset="0"/>
                <a:ea typeface="Bitstream Vera Sans" charset="0"/>
                <a:cs typeface="Bitstream Vera Sans" charset="0"/>
              </a:defRPr>
            </a:lvl9pPr>
          </a:lstStyle>
          <a:p>
            <a:pPr algn="ctr" eaLnBrk="1">
              <a:spcBef>
                <a:spcPct val="50000"/>
              </a:spcBef>
            </a:pPr>
            <a:r>
              <a:rPr lang="en-US" sz="1400" dirty="0">
                <a:solidFill>
                  <a:srgbClr val="FFFFFF"/>
                </a:solidFill>
              </a:rPr>
              <a:t>Local Variables</a:t>
            </a:r>
            <a:br>
              <a:rPr lang="en-US" sz="1400" dirty="0">
                <a:solidFill>
                  <a:srgbClr val="FFFFFF"/>
                </a:solidFill>
              </a:rPr>
            </a:br>
            <a:r>
              <a:rPr lang="en-US" sz="1400" dirty="0">
                <a:solidFill>
                  <a:srgbClr val="FFFFFF"/>
                </a:solidFill>
              </a:rPr>
              <a:t>and Pointers</a:t>
            </a:r>
          </a:p>
        </p:txBody>
      </p:sp>
      <p:sp>
        <p:nvSpPr>
          <p:cNvPr id="48143" name="Text Box 18"/>
          <p:cNvSpPr txBox="1">
            <a:spLocks noChangeArrowheads="1"/>
          </p:cNvSpPr>
          <p:nvPr/>
        </p:nvSpPr>
        <p:spPr bwMode="auto">
          <a:xfrm>
            <a:off x="6991962" y="2431149"/>
            <a:ext cx="147790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a:defRPr>
                <a:solidFill>
                  <a:schemeClr val="tx1"/>
                </a:solidFill>
                <a:latin typeface="Arial" charset="0"/>
                <a:ea typeface="Bitstream Vera Sans" charset="0"/>
                <a:cs typeface="Bitstream Vera Sans" charset="0"/>
              </a:defRPr>
            </a:lvl1pPr>
            <a:lvl2pPr marL="742950" indent="-285750" eaLnBrk="0">
              <a:defRPr>
                <a:solidFill>
                  <a:schemeClr val="tx1"/>
                </a:solidFill>
                <a:latin typeface="Arial" charset="0"/>
                <a:ea typeface="Bitstream Vera Sans" charset="0"/>
                <a:cs typeface="Bitstream Vera Sans" charset="0"/>
              </a:defRPr>
            </a:lvl2pPr>
            <a:lvl3pPr marL="1143000" indent="-228600" eaLnBrk="0">
              <a:defRPr>
                <a:solidFill>
                  <a:schemeClr val="tx1"/>
                </a:solidFill>
                <a:latin typeface="Arial" charset="0"/>
                <a:ea typeface="Bitstream Vera Sans" charset="0"/>
                <a:cs typeface="Bitstream Vera Sans" charset="0"/>
              </a:defRPr>
            </a:lvl3pPr>
            <a:lvl4pPr marL="1600200" indent="-228600" eaLnBrk="0">
              <a:defRPr>
                <a:solidFill>
                  <a:schemeClr val="tx1"/>
                </a:solidFill>
                <a:latin typeface="Arial" charset="0"/>
                <a:ea typeface="Bitstream Vera Sans" charset="0"/>
                <a:cs typeface="Bitstream Vera Sans" charset="0"/>
              </a:defRPr>
            </a:lvl4pPr>
            <a:lvl5pPr marL="2057400" indent="-228600" eaLnBrk="0">
              <a:defRPr>
                <a:solidFill>
                  <a:schemeClr val="tx1"/>
                </a:solidFill>
                <a:latin typeface="Arial" charset="0"/>
                <a:ea typeface="Bitstream Vera Sans" charset="0"/>
                <a:cs typeface="Bitstream Vera Sans" charset="0"/>
              </a:defRPr>
            </a:lvl5pPr>
            <a:lvl6pPr marL="2514600" indent="-228600" defTabSz="457200" eaLnBrk="0" fontAlgn="base" hangingPunct="0">
              <a:lnSpc>
                <a:spcPct val="104000"/>
              </a:lnSpc>
              <a:spcBef>
                <a:spcPct val="0"/>
              </a:spcBef>
              <a:spcAft>
                <a:spcPct val="0"/>
              </a:spcAft>
              <a:buClr>
                <a:srgbClr val="000000"/>
              </a:buClr>
              <a:buSzPct val="45000"/>
              <a:buFont typeface="Wingdings" pitchFamily="2" charset="2"/>
              <a:defRPr>
                <a:solidFill>
                  <a:schemeClr val="tx1"/>
                </a:solidFill>
                <a:latin typeface="Arial" charset="0"/>
                <a:ea typeface="Bitstream Vera Sans" charset="0"/>
                <a:cs typeface="Bitstream Vera Sans" charset="0"/>
              </a:defRPr>
            </a:lvl6pPr>
            <a:lvl7pPr marL="2971800" indent="-228600" defTabSz="457200" eaLnBrk="0" fontAlgn="base" hangingPunct="0">
              <a:lnSpc>
                <a:spcPct val="104000"/>
              </a:lnSpc>
              <a:spcBef>
                <a:spcPct val="0"/>
              </a:spcBef>
              <a:spcAft>
                <a:spcPct val="0"/>
              </a:spcAft>
              <a:buClr>
                <a:srgbClr val="000000"/>
              </a:buClr>
              <a:buSzPct val="45000"/>
              <a:buFont typeface="Wingdings" pitchFamily="2" charset="2"/>
              <a:defRPr>
                <a:solidFill>
                  <a:schemeClr val="tx1"/>
                </a:solidFill>
                <a:latin typeface="Arial" charset="0"/>
                <a:ea typeface="Bitstream Vera Sans" charset="0"/>
                <a:cs typeface="Bitstream Vera Sans" charset="0"/>
              </a:defRPr>
            </a:lvl7pPr>
            <a:lvl8pPr marL="3429000" indent="-228600" defTabSz="457200" eaLnBrk="0" fontAlgn="base" hangingPunct="0">
              <a:lnSpc>
                <a:spcPct val="104000"/>
              </a:lnSpc>
              <a:spcBef>
                <a:spcPct val="0"/>
              </a:spcBef>
              <a:spcAft>
                <a:spcPct val="0"/>
              </a:spcAft>
              <a:buClr>
                <a:srgbClr val="000000"/>
              </a:buClr>
              <a:buSzPct val="45000"/>
              <a:buFont typeface="Wingdings" pitchFamily="2" charset="2"/>
              <a:defRPr>
                <a:solidFill>
                  <a:schemeClr val="tx1"/>
                </a:solidFill>
                <a:latin typeface="Arial" charset="0"/>
                <a:ea typeface="Bitstream Vera Sans" charset="0"/>
                <a:cs typeface="Bitstream Vera Sans" charset="0"/>
              </a:defRPr>
            </a:lvl8pPr>
            <a:lvl9pPr marL="3886200" indent="-228600" defTabSz="457200" eaLnBrk="0" fontAlgn="base" hangingPunct="0">
              <a:lnSpc>
                <a:spcPct val="104000"/>
              </a:lnSpc>
              <a:spcBef>
                <a:spcPct val="0"/>
              </a:spcBef>
              <a:spcAft>
                <a:spcPct val="0"/>
              </a:spcAft>
              <a:buClr>
                <a:srgbClr val="000000"/>
              </a:buClr>
              <a:buSzPct val="45000"/>
              <a:buFont typeface="Wingdings" pitchFamily="2" charset="2"/>
              <a:defRPr>
                <a:solidFill>
                  <a:schemeClr val="tx1"/>
                </a:solidFill>
                <a:latin typeface="Arial" charset="0"/>
                <a:ea typeface="Bitstream Vera Sans" charset="0"/>
                <a:cs typeface="Bitstream Vera Sans" charset="0"/>
              </a:defRPr>
            </a:lvl9pPr>
          </a:lstStyle>
          <a:p>
            <a:pPr eaLnBrk="1">
              <a:spcBef>
                <a:spcPct val="50000"/>
              </a:spcBef>
            </a:pPr>
            <a:r>
              <a:rPr lang="en-US" sz="1400" b="1" dirty="0"/>
              <a:t>Lower address</a:t>
            </a:r>
          </a:p>
        </p:txBody>
      </p:sp>
      <p:sp>
        <p:nvSpPr>
          <p:cNvPr id="48144" name="Text Box 19"/>
          <p:cNvSpPr txBox="1">
            <a:spLocks noChangeArrowheads="1"/>
          </p:cNvSpPr>
          <p:nvPr/>
        </p:nvSpPr>
        <p:spPr bwMode="auto">
          <a:xfrm>
            <a:off x="6953069" y="4226795"/>
            <a:ext cx="155568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a:defRPr>
                <a:solidFill>
                  <a:schemeClr val="tx1"/>
                </a:solidFill>
                <a:latin typeface="Arial" charset="0"/>
                <a:ea typeface="Bitstream Vera Sans" charset="0"/>
                <a:cs typeface="Bitstream Vera Sans" charset="0"/>
              </a:defRPr>
            </a:lvl1pPr>
            <a:lvl2pPr marL="742950" indent="-285750" eaLnBrk="0">
              <a:defRPr>
                <a:solidFill>
                  <a:schemeClr val="tx1"/>
                </a:solidFill>
                <a:latin typeface="Arial" charset="0"/>
                <a:ea typeface="Bitstream Vera Sans" charset="0"/>
                <a:cs typeface="Bitstream Vera Sans" charset="0"/>
              </a:defRPr>
            </a:lvl2pPr>
            <a:lvl3pPr marL="1143000" indent="-228600" eaLnBrk="0">
              <a:defRPr>
                <a:solidFill>
                  <a:schemeClr val="tx1"/>
                </a:solidFill>
                <a:latin typeface="Arial" charset="0"/>
                <a:ea typeface="Bitstream Vera Sans" charset="0"/>
                <a:cs typeface="Bitstream Vera Sans" charset="0"/>
              </a:defRPr>
            </a:lvl3pPr>
            <a:lvl4pPr marL="1600200" indent="-228600" eaLnBrk="0">
              <a:defRPr>
                <a:solidFill>
                  <a:schemeClr val="tx1"/>
                </a:solidFill>
                <a:latin typeface="Arial" charset="0"/>
                <a:ea typeface="Bitstream Vera Sans" charset="0"/>
                <a:cs typeface="Bitstream Vera Sans" charset="0"/>
              </a:defRPr>
            </a:lvl4pPr>
            <a:lvl5pPr marL="2057400" indent="-228600" eaLnBrk="0">
              <a:defRPr>
                <a:solidFill>
                  <a:schemeClr val="tx1"/>
                </a:solidFill>
                <a:latin typeface="Arial" charset="0"/>
                <a:ea typeface="Bitstream Vera Sans" charset="0"/>
                <a:cs typeface="Bitstream Vera Sans" charset="0"/>
              </a:defRPr>
            </a:lvl5pPr>
            <a:lvl6pPr marL="2514600" indent="-228600" defTabSz="457200" eaLnBrk="0" fontAlgn="base" hangingPunct="0">
              <a:lnSpc>
                <a:spcPct val="104000"/>
              </a:lnSpc>
              <a:spcBef>
                <a:spcPct val="0"/>
              </a:spcBef>
              <a:spcAft>
                <a:spcPct val="0"/>
              </a:spcAft>
              <a:buClr>
                <a:srgbClr val="000000"/>
              </a:buClr>
              <a:buSzPct val="45000"/>
              <a:buFont typeface="Wingdings" pitchFamily="2" charset="2"/>
              <a:defRPr>
                <a:solidFill>
                  <a:schemeClr val="tx1"/>
                </a:solidFill>
                <a:latin typeface="Arial" charset="0"/>
                <a:ea typeface="Bitstream Vera Sans" charset="0"/>
                <a:cs typeface="Bitstream Vera Sans" charset="0"/>
              </a:defRPr>
            </a:lvl6pPr>
            <a:lvl7pPr marL="2971800" indent="-228600" defTabSz="457200" eaLnBrk="0" fontAlgn="base" hangingPunct="0">
              <a:lnSpc>
                <a:spcPct val="104000"/>
              </a:lnSpc>
              <a:spcBef>
                <a:spcPct val="0"/>
              </a:spcBef>
              <a:spcAft>
                <a:spcPct val="0"/>
              </a:spcAft>
              <a:buClr>
                <a:srgbClr val="000000"/>
              </a:buClr>
              <a:buSzPct val="45000"/>
              <a:buFont typeface="Wingdings" pitchFamily="2" charset="2"/>
              <a:defRPr>
                <a:solidFill>
                  <a:schemeClr val="tx1"/>
                </a:solidFill>
                <a:latin typeface="Arial" charset="0"/>
                <a:ea typeface="Bitstream Vera Sans" charset="0"/>
                <a:cs typeface="Bitstream Vera Sans" charset="0"/>
              </a:defRPr>
            </a:lvl7pPr>
            <a:lvl8pPr marL="3429000" indent="-228600" defTabSz="457200" eaLnBrk="0" fontAlgn="base" hangingPunct="0">
              <a:lnSpc>
                <a:spcPct val="104000"/>
              </a:lnSpc>
              <a:spcBef>
                <a:spcPct val="0"/>
              </a:spcBef>
              <a:spcAft>
                <a:spcPct val="0"/>
              </a:spcAft>
              <a:buClr>
                <a:srgbClr val="000000"/>
              </a:buClr>
              <a:buSzPct val="45000"/>
              <a:buFont typeface="Wingdings" pitchFamily="2" charset="2"/>
              <a:defRPr>
                <a:solidFill>
                  <a:schemeClr val="tx1"/>
                </a:solidFill>
                <a:latin typeface="Arial" charset="0"/>
                <a:ea typeface="Bitstream Vera Sans" charset="0"/>
                <a:cs typeface="Bitstream Vera Sans" charset="0"/>
              </a:defRPr>
            </a:lvl8pPr>
            <a:lvl9pPr marL="3886200" indent="-228600" defTabSz="457200" eaLnBrk="0" fontAlgn="base" hangingPunct="0">
              <a:lnSpc>
                <a:spcPct val="104000"/>
              </a:lnSpc>
              <a:spcBef>
                <a:spcPct val="0"/>
              </a:spcBef>
              <a:spcAft>
                <a:spcPct val="0"/>
              </a:spcAft>
              <a:buClr>
                <a:srgbClr val="000000"/>
              </a:buClr>
              <a:buSzPct val="45000"/>
              <a:buFont typeface="Wingdings" pitchFamily="2" charset="2"/>
              <a:defRPr>
                <a:solidFill>
                  <a:schemeClr val="tx1"/>
                </a:solidFill>
                <a:latin typeface="Arial" charset="0"/>
                <a:ea typeface="Bitstream Vera Sans" charset="0"/>
                <a:cs typeface="Bitstream Vera Sans" charset="0"/>
              </a:defRPr>
            </a:lvl9pPr>
          </a:lstStyle>
          <a:p>
            <a:pPr eaLnBrk="1">
              <a:spcBef>
                <a:spcPct val="50000"/>
              </a:spcBef>
            </a:pPr>
            <a:r>
              <a:rPr lang="en-US" sz="1400" b="1" dirty="0"/>
              <a:t>Higher address</a:t>
            </a:r>
          </a:p>
        </p:txBody>
      </p:sp>
      <p:sp>
        <p:nvSpPr>
          <p:cNvPr id="48145" name="Text Box 20"/>
          <p:cNvSpPr txBox="1">
            <a:spLocks noChangeArrowheads="1"/>
          </p:cNvSpPr>
          <p:nvPr/>
        </p:nvSpPr>
        <p:spPr bwMode="auto">
          <a:xfrm>
            <a:off x="5194275" y="3264342"/>
            <a:ext cx="165940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a:defRPr>
                <a:solidFill>
                  <a:schemeClr val="tx1"/>
                </a:solidFill>
                <a:latin typeface="Arial" charset="0"/>
                <a:ea typeface="Bitstream Vera Sans" charset="0"/>
                <a:cs typeface="Bitstream Vera Sans" charset="0"/>
              </a:defRPr>
            </a:lvl1pPr>
            <a:lvl2pPr marL="742950" indent="-285750" eaLnBrk="0">
              <a:defRPr>
                <a:solidFill>
                  <a:schemeClr val="tx1"/>
                </a:solidFill>
                <a:latin typeface="Arial" charset="0"/>
                <a:ea typeface="Bitstream Vera Sans" charset="0"/>
                <a:cs typeface="Bitstream Vera Sans" charset="0"/>
              </a:defRPr>
            </a:lvl2pPr>
            <a:lvl3pPr marL="1143000" indent="-228600" eaLnBrk="0">
              <a:defRPr>
                <a:solidFill>
                  <a:schemeClr val="tx1"/>
                </a:solidFill>
                <a:latin typeface="Arial" charset="0"/>
                <a:ea typeface="Bitstream Vera Sans" charset="0"/>
                <a:cs typeface="Bitstream Vera Sans" charset="0"/>
              </a:defRPr>
            </a:lvl3pPr>
            <a:lvl4pPr marL="1600200" indent="-228600" eaLnBrk="0">
              <a:defRPr>
                <a:solidFill>
                  <a:schemeClr val="tx1"/>
                </a:solidFill>
                <a:latin typeface="Arial" charset="0"/>
                <a:ea typeface="Bitstream Vera Sans" charset="0"/>
                <a:cs typeface="Bitstream Vera Sans" charset="0"/>
              </a:defRPr>
            </a:lvl4pPr>
            <a:lvl5pPr marL="2057400" indent="-228600" eaLnBrk="0">
              <a:defRPr>
                <a:solidFill>
                  <a:schemeClr val="tx1"/>
                </a:solidFill>
                <a:latin typeface="Arial" charset="0"/>
                <a:ea typeface="Bitstream Vera Sans" charset="0"/>
                <a:cs typeface="Bitstream Vera Sans" charset="0"/>
              </a:defRPr>
            </a:lvl5pPr>
            <a:lvl6pPr marL="2514600" indent="-228600" defTabSz="457200" eaLnBrk="0" fontAlgn="base" hangingPunct="0">
              <a:lnSpc>
                <a:spcPct val="104000"/>
              </a:lnSpc>
              <a:spcBef>
                <a:spcPct val="0"/>
              </a:spcBef>
              <a:spcAft>
                <a:spcPct val="0"/>
              </a:spcAft>
              <a:buClr>
                <a:srgbClr val="000000"/>
              </a:buClr>
              <a:buSzPct val="45000"/>
              <a:buFont typeface="Wingdings" pitchFamily="2" charset="2"/>
              <a:defRPr>
                <a:solidFill>
                  <a:schemeClr val="tx1"/>
                </a:solidFill>
                <a:latin typeface="Arial" charset="0"/>
                <a:ea typeface="Bitstream Vera Sans" charset="0"/>
                <a:cs typeface="Bitstream Vera Sans" charset="0"/>
              </a:defRPr>
            </a:lvl6pPr>
            <a:lvl7pPr marL="2971800" indent="-228600" defTabSz="457200" eaLnBrk="0" fontAlgn="base" hangingPunct="0">
              <a:lnSpc>
                <a:spcPct val="104000"/>
              </a:lnSpc>
              <a:spcBef>
                <a:spcPct val="0"/>
              </a:spcBef>
              <a:spcAft>
                <a:spcPct val="0"/>
              </a:spcAft>
              <a:buClr>
                <a:srgbClr val="000000"/>
              </a:buClr>
              <a:buSzPct val="45000"/>
              <a:buFont typeface="Wingdings" pitchFamily="2" charset="2"/>
              <a:defRPr>
                <a:solidFill>
                  <a:schemeClr val="tx1"/>
                </a:solidFill>
                <a:latin typeface="Arial" charset="0"/>
                <a:ea typeface="Bitstream Vera Sans" charset="0"/>
                <a:cs typeface="Bitstream Vera Sans" charset="0"/>
              </a:defRPr>
            </a:lvl7pPr>
            <a:lvl8pPr marL="3429000" indent="-228600" defTabSz="457200" eaLnBrk="0" fontAlgn="base" hangingPunct="0">
              <a:lnSpc>
                <a:spcPct val="104000"/>
              </a:lnSpc>
              <a:spcBef>
                <a:spcPct val="0"/>
              </a:spcBef>
              <a:spcAft>
                <a:spcPct val="0"/>
              </a:spcAft>
              <a:buClr>
                <a:srgbClr val="000000"/>
              </a:buClr>
              <a:buSzPct val="45000"/>
              <a:buFont typeface="Wingdings" pitchFamily="2" charset="2"/>
              <a:defRPr>
                <a:solidFill>
                  <a:schemeClr val="tx1"/>
                </a:solidFill>
                <a:latin typeface="Arial" charset="0"/>
                <a:ea typeface="Bitstream Vera Sans" charset="0"/>
                <a:cs typeface="Bitstream Vera Sans" charset="0"/>
              </a:defRPr>
            </a:lvl8pPr>
            <a:lvl9pPr marL="3886200" indent="-228600" defTabSz="457200" eaLnBrk="0" fontAlgn="base" hangingPunct="0">
              <a:lnSpc>
                <a:spcPct val="104000"/>
              </a:lnSpc>
              <a:spcBef>
                <a:spcPct val="0"/>
              </a:spcBef>
              <a:spcAft>
                <a:spcPct val="0"/>
              </a:spcAft>
              <a:buClr>
                <a:srgbClr val="000000"/>
              </a:buClr>
              <a:buSzPct val="45000"/>
              <a:buFont typeface="Wingdings" pitchFamily="2" charset="2"/>
              <a:defRPr>
                <a:solidFill>
                  <a:schemeClr val="tx1"/>
                </a:solidFill>
                <a:latin typeface="Arial" charset="0"/>
                <a:ea typeface="Bitstream Vera Sans" charset="0"/>
                <a:cs typeface="Bitstream Vera Sans" charset="0"/>
              </a:defRPr>
            </a:lvl9pPr>
          </a:lstStyle>
          <a:p>
            <a:pPr algn="ctr" eaLnBrk="1">
              <a:spcBef>
                <a:spcPct val="50000"/>
              </a:spcBef>
            </a:pPr>
            <a:r>
              <a:rPr lang="en-US" sz="1400" b="1" dirty="0">
                <a:solidFill>
                  <a:srgbClr val="FFFF00"/>
                </a:solidFill>
              </a:rPr>
              <a:t>Guard Value</a:t>
            </a:r>
          </a:p>
        </p:txBody>
      </p:sp>
      <p:sp>
        <p:nvSpPr>
          <p:cNvPr id="48146" name="Line 21"/>
          <p:cNvSpPr>
            <a:spLocks noChangeShapeType="1"/>
          </p:cNvSpPr>
          <p:nvPr/>
        </p:nvSpPr>
        <p:spPr bwMode="auto">
          <a:xfrm>
            <a:off x="5194276" y="3290804"/>
            <a:ext cx="172854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400"/>
          </a:p>
        </p:txBody>
      </p:sp>
      <p:sp>
        <p:nvSpPr>
          <p:cNvPr id="48147" name="Text Box 22"/>
          <p:cNvSpPr txBox="1">
            <a:spLocks noChangeArrowheads="1"/>
          </p:cNvSpPr>
          <p:nvPr/>
        </p:nvSpPr>
        <p:spPr bwMode="auto">
          <a:xfrm>
            <a:off x="5125134" y="2945312"/>
            <a:ext cx="193597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a:defRPr>
                <a:solidFill>
                  <a:schemeClr val="tx1"/>
                </a:solidFill>
                <a:latin typeface="Arial" charset="0"/>
                <a:ea typeface="Bitstream Vera Sans" charset="0"/>
                <a:cs typeface="Bitstream Vera Sans" charset="0"/>
              </a:defRPr>
            </a:lvl1pPr>
            <a:lvl2pPr marL="742950" indent="-285750" eaLnBrk="0">
              <a:defRPr>
                <a:solidFill>
                  <a:schemeClr val="tx1"/>
                </a:solidFill>
                <a:latin typeface="Arial" charset="0"/>
                <a:ea typeface="Bitstream Vera Sans" charset="0"/>
                <a:cs typeface="Bitstream Vera Sans" charset="0"/>
              </a:defRPr>
            </a:lvl2pPr>
            <a:lvl3pPr marL="1143000" indent="-228600" eaLnBrk="0">
              <a:defRPr>
                <a:solidFill>
                  <a:schemeClr val="tx1"/>
                </a:solidFill>
                <a:latin typeface="Arial" charset="0"/>
                <a:ea typeface="Bitstream Vera Sans" charset="0"/>
                <a:cs typeface="Bitstream Vera Sans" charset="0"/>
              </a:defRPr>
            </a:lvl3pPr>
            <a:lvl4pPr marL="1600200" indent="-228600" eaLnBrk="0">
              <a:defRPr>
                <a:solidFill>
                  <a:schemeClr val="tx1"/>
                </a:solidFill>
                <a:latin typeface="Arial" charset="0"/>
                <a:ea typeface="Bitstream Vera Sans" charset="0"/>
                <a:cs typeface="Bitstream Vera Sans" charset="0"/>
              </a:defRPr>
            </a:lvl4pPr>
            <a:lvl5pPr marL="2057400" indent="-228600" eaLnBrk="0">
              <a:defRPr>
                <a:solidFill>
                  <a:schemeClr val="tx1"/>
                </a:solidFill>
                <a:latin typeface="Arial" charset="0"/>
                <a:ea typeface="Bitstream Vera Sans" charset="0"/>
                <a:cs typeface="Bitstream Vera Sans" charset="0"/>
              </a:defRPr>
            </a:lvl5pPr>
            <a:lvl6pPr marL="2514600" indent="-228600" defTabSz="457200" eaLnBrk="0" fontAlgn="base" hangingPunct="0">
              <a:lnSpc>
                <a:spcPct val="104000"/>
              </a:lnSpc>
              <a:spcBef>
                <a:spcPct val="0"/>
              </a:spcBef>
              <a:spcAft>
                <a:spcPct val="0"/>
              </a:spcAft>
              <a:buClr>
                <a:srgbClr val="000000"/>
              </a:buClr>
              <a:buSzPct val="45000"/>
              <a:buFont typeface="Wingdings" pitchFamily="2" charset="2"/>
              <a:defRPr>
                <a:solidFill>
                  <a:schemeClr val="tx1"/>
                </a:solidFill>
                <a:latin typeface="Arial" charset="0"/>
                <a:ea typeface="Bitstream Vera Sans" charset="0"/>
                <a:cs typeface="Bitstream Vera Sans" charset="0"/>
              </a:defRPr>
            </a:lvl6pPr>
            <a:lvl7pPr marL="2971800" indent="-228600" defTabSz="457200" eaLnBrk="0" fontAlgn="base" hangingPunct="0">
              <a:lnSpc>
                <a:spcPct val="104000"/>
              </a:lnSpc>
              <a:spcBef>
                <a:spcPct val="0"/>
              </a:spcBef>
              <a:spcAft>
                <a:spcPct val="0"/>
              </a:spcAft>
              <a:buClr>
                <a:srgbClr val="000000"/>
              </a:buClr>
              <a:buSzPct val="45000"/>
              <a:buFont typeface="Wingdings" pitchFamily="2" charset="2"/>
              <a:defRPr>
                <a:solidFill>
                  <a:schemeClr val="tx1"/>
                </a:solidFill>
                <a:latin typeface="Arial" charset="0"/>
                <a:ea typeface="Bitstream Vera Sans" charset="0"/>
                <a:cs typeface="Bitstream Vera Sans" charset="0"/>
              </a:defRPr>
            </a:lvl7pPr>
            <a:lvl8pPr marL="3429000" indent="-228600" defTabSz="457200" eaLnBrk="0" fontAlgn="base" hangingPunct="0">
              <a:lnSpc>
                <a:spcPct val="104000"/>
              </a:lnSpc>
              <a:spcBef>
                <a:spcPct val="0"/>
              </a:spcBef>
              <a:spcAft>
                <a:spcPct val="0"/>
              </a:spcAft>
              <a:buClr>
                <a:srgbClr val="000000"/>
              </a:buClr>
              <a:buSzPct val="45000"/>
              <a:buFont typeface="Wingdings" pitchFamily="2" charset="2"/>
              <a:defRPr>
                <a:solidFill>
                  <a:schemeClr val="tx1"/>
                </a:solidFill>
                <a:latin typeface="Arial" charset="0"/>
                <a:ea typeface="Bitstream Vera Sans" charset="0"/>
                <a:cs typeface="Bitstream Vera Sans" charset="0"/>
              </a:defRPr>
            </a:lvl8pPr>
            <a:lvl9pPr marL="3886200" indent="-228600" defTabSz="457200" eaLnBrk="0" fontAlgn="base" hangingPunct="0">
              <a:lnSpc>
                <a:spcPct val="104000"/>
              </a:lnSpc>
              <a:spcBef>
                <a:spcPct val="0"/>
              </a:spcBef>
              <a:spcAft>
                <a:spcPct val="0"/>
              </a:spcAft>
              <a:buClr>
                <a:srgbClr val="000000"/>
              </a:buClr>
              <a:buSzPct val="45000"/>
              <a:buFont typeface="Wingdings" pitchFamily="2" charset="2"/>
              <a:defRPr>
                <a:solidFill>
                  <a:schemeClr val="tx1"/>
                </a:solidFill>
                <a:latin typeface="Arial" charset="0"/>
                <a:ea typeface="Bitstream Vera Sans" charset="0"/>
                <a:cs typeface="Bitstream Vera Sans" charset="0"/>
              </a:defRPr>
            </a:lvl9pPr>
          </a:lstStyle>
          <a:p>
            <a:pPr algn="ctr" eaLnBrk="1">
              <a:spcBef>
                <a:spcPct val="50000"/>
              </a:spcBef>
            </a:pPr>
            <a:r>
              <a:rPr lang="en-US" sz="1400" dirty="0">
                <a:solidFill>
                  <a:srgbClr val="FFFFFF"/>
                </a:solidFill>
              </a:rPr>
              <a:t>Local </a:t>
            </a:r>
            <a:r>
              <a:rPr lang="en-US" sz="1400" i="1" dirty="0">
                <a:solidFill>
                  <a:srgbClr val="FFFFFF"/>
                </a:solidFill>
              </a:rPr>
              <a:t>char</a:t>
            </a:r>
            <a:r>
              <a:rPr lang="en-US" sz="1400" dirty="0">
                <a:solidFill>
                  <a:srgbClr val="FFFFFF"/>
                </a:solidFill>
              </a:rPr>
              <a:t> buffers</a:t>
            </a:r>
            <a:endParaRPr lang="en-US" sz="1400" i="1" dirty="0">
              <a:solidFill>
                <a:srgbClr val="FFFFFF"/>
              </a:solidFill>
            </a:endParaRPr>
          </a:p>
        </p:txBody>
      </p:sp>
      <p:sp>
        <p:nvSpPr>
          <p:cNvPr id="48148" name="Line 23"/>
          <p:cNvSpPr>
            <a:spLocks noChangeShapeType="1"/>
          </p:cNvSpPr>
          <p:nvPr/>
        </p:nvSpPr>
        <p:spPr bwMode="auto">
          <a:xfrm>
            <a:off x="5194276" y="2945312"/>
            <a:ext cx="172854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400"/>
          </a:p>
        </p:txBody>
      </p:sp>
    </p:spTree>
    <p:extLst>
      <p:ext uri="{BB962C8B-B14F-4D97-AF65-F5344CB8AC3E}">
        <p14:creationId xmlns:p14="http://schemas.microsoft.com/office/powerpoint/2010/main" val="2250714938"/>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19490"/>
            <a:ext cx="8229600" cy="523220"/>
          </a:xfrm>
        </p:spPr>
        <p:txBody>
          <a:bodyPr/>
          <a:lstStyle/>
          <a:p>
            <a:r>
              <a:rPr lang="en-US" dirty="0" err="1"/>
              <a:t>Propolice</a:t>
            </a:r>
            <a:r>
              <a:rPr lang="en-US" dirty="0"/>
              <a:t> (continued)</a:t>
            </a:r>
          </a:p>
        </p:txBody>
      </p:sp>
      <p:sp>
        <p:nvSpPr>
          <p:cNvPr id="3" name="Content Placeholder 2"/>
          <p:cNvSpPr>
            <a:spLocks noGrp="1"/>
          </p:cNvSpPr>
          <p:nvPr>
            <p:ph idx="1"/>
          </p:nvPr>
        </p:nvSpPr>
        <p:spPr/>
        <p:txBody>
          <a:bodyPr/>
          <a:lstStyle/>
          <a:p>
            <a:r>
              <a:rPr lang="en-US" dirty="0"/>
              <a:t>Rearrange local variables such that </a:t>
            </a:r>
            <a:r>
              <a:rPr lang="en-US" i="1" dirty="0"/>
              <a:t>char</a:t>
            </a:r>
            <a:r>
              <a:rPr lang="en-US" dirty="0"/>
              <a:t> buffers always are allocated at bottom addresses ( top of the stack), and are guarded by a Guard Value</a:t>
            </a:r>
          </a:p>
          <a:p>
            <a:r>
              <a:rPr lang="en-US" dirty="0"/>
              <a:t>Does not work fine with small buffers – somewhat unstable</a:t>
            </a:r>
          </a:p>
          <a:p>
            <a:r>
              <a:rPr lang="en-US" dirty="0"/>
              <a:t>Part of GCC &gt;= 4.1</a:t>
            </a:r>
          </a:p>
          <a:p>
            <a:r>
              <a:rPr lang="en-US" dirty="0"/>
              <a:t>Stack Cookies in Visual Studio</a:t>
            </a:r>
          </a:p>
          <a:p>
            <a:endParaRPr lang="en-US" dirty="0"/>
          </a:p>
        </p:txBody>
      </p:sp>
    </p:spTree>
    <p:extLst>
      <p:ext uri="{BB962C8B-B14F-4D97-AF65-F5344CB8AC3E}">
        <p14:creationId xmlns:p14="http://schemas.microsoft.com/office/powerpoint/2010/main" val="3366782567"/>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9"/>
          <p:cNvGrpSpPr/>
          <p:nvPr/>
        </p:nvGrpSpPr>
        <p:grpSpPr>
          <a:xfrm>
            <a:off x="6037014" y="1391298"/>
            <a:ext cx="2672526" cy="4343400"/>
            <a:chOff x="4495800" y="609600"/>
            <a:chExt cx="2672526" cy="4343400"/>
          </a:xfrm>
        </p:grpSpPr>
        <p:sp>
          <p:nvSpPr>
            <p:cNvPr id="4" name="Rectangle 3"/>
            <p:cNvSpPr/>
            <p:nvPr/>
          </p:nvSpPr>
          <p:spPr>
            <a:xfrm>
              <a:off x="4495800" y="609600"/>
              <a:ext cx="2667000" cy="4343400"/>
            </a:xfrm>
            <a:prstGeom prst="rect">
              <a:avLst/>
            </a:prstGeom>
            <a:gradFill>
              <a:gsLst>
                <a:gs pos="0">
                  <a:schemeClr val="accent2">
                    <a:lumMod val="60000"/>
                    <a:lumOff val="40000"/>
                  </a:schemeClr>
                </a:gs>
                <a:gs pos="100000">
                  <a:schemeClr val="accent2">
                    <a:lumMod val="20000"/>
                    <a:lumOff val="80000"/>
                  </a:schemeClr>
                </a:gs>
              </a:gsLst>
            </a:gradFill>
            <a:ln>
              <a:noFill/>
              <a:miter lim="800000"/>
            </a:ln>
            <a:effectLst>
              <a:innerShdw blurRad="63500" dist="50800" dir="2700000">
                <a:prstClr val="black">
                  <a:alpha val="50000"/>
                </a:prstClr>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7" name="Straight Connector 6"/>
            <p:cNvCxnSpPr/>
            <p:nvPr/>
          </p:nvCxnSpPr>
          <p:spPr>
            <a:xfrm>
              <a:off x="4495800" y="4114800"/>
              <a:ext cx="26670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4495800" y="3657600"/>
              <a:ext cx="26670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4495800" y="3200400"/>
              <a:ext cx="26670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4691809" y="4343400"/>
              <a:ext cx="2274982" cy="369332"/>
            </a:xfrm>
            <a:prstGeom prst="rect">
              <a:avLst/>
            </a:prstGeom>
            <a:noFill/>
          </p:spPr>
          <p:txBody>
            <a:bodyPr wrap="none" rtlCol="0">
              <a:spAutoFit/>
            </a:bodyPr>
            <a:lstStyle/>
            <a:p>
              <a:r>
                <a:rPr lang="en-US" b="1" dirty="0"/>
                <a:t>Other stack frames</a:t>
              </a:r>
            </a:p>
          </p:txBody>
        </p:sp>
        <p:sp>
          <p:nvSpPr>
            <p:cNvPr id="14" name="TextBox 13"/>
            <p:cNvSpPr txBox="1"/>
            <p:nvPr/>
          </p:nvSpPr>
          <p:spPr>
            <a:xfrm>
              <a:off x="4695767" y="3678423"/>
              <a:ext cx="2146742" cy="369332"/>
            </a:xfrm>
            <a:prstGeom prst="rect">
              <a:avLst/>
            </a:prstGeom>
            <a:noFill/>
          </p:spPr>
          <p:txBody>
            <a:bodyPr wrap="none" rtlCol="0">
              <a:spAutoFit/>
            </a:bodyPr>
            <a:lstStyle/>
            <a:p>
              <a:r>
                <a:rPr lang="en-US" b="1" dirty="0"/>
                <a:t>Return address f0</a:t>
              </a:r>
            </a:p>
          </p:txBody>
        </p:sp>
        <p:sp>
          <p:nvSpPr>
            <p:cNvPr id="15" name="TextBox 14"/>
            <p:cNvSpPr txBox="1"/>
            <p:nvPr/>
          </p:nvSpPr>
          <p:spPr>
            <a:xfrm>
              <a:off x="4495800" y="3217460"/>
              <a:ext cx="2672526" cy="369332"/>
            </a:xfrm>
            <a:prstGeom prst="rect">
              <a:avLst/>
            </a:prstGeom>
            <a:noFill/>
          </p:spPr>
          <p:txBody>
            <a:bodyPr wrap="none" rtlCol="0">
              <a:spAutoFit/>
            </a:bodyPr>
            <a:lstStyle/>
            <a:p>
              <a:r>
                <a:rPr lang="en-US" b="1" dirty="0"/>
                <a:t>Saved frame pointer f0</a:t>
              </a:r>
            </a:p>
          </p:txBody>
        </p:sp>
      </p:grpSp>
      <p:grpSp>
        <p:nvGrpSpPr>
          <p:cNvPr id="29" name="Group 28"/>
          <p:cNvGrpSpPr/>
          <p:nvPr/>
        </p:nvGrpSpPr>
        <p:grpSpPr>
          <a:xfrm>
            <a:off x="4756614" y="1207769"/>
            <a:ext cx="1293701" cy="369332"/>
            <a:chOff x="4665821" y="1699526"/>
            <a:chExt cx="1293701" cy="369332"/>
          </a:xfrm>
        </p:grpSpPr>
        <p:sp>
          <p:nvSpPr>
            <p:cNvPr id="23" name="Right Arrow 22"/>
            <p:cNvSpPr/>
            <p:nvPr/>
          </p:nvSpPr>
          <p:spPr>
            <a:xfrm>
              <a:off x="5197522" y="1767486"/>
              <a:ext cx="762000" cy="233412"/>
            </a:xfrm>
            <a:prstGeom prst="rightArrow">
              <a:avLst/>
            </a:prstGeom>
            <a:gradFill>
              <a:gsLst>
                <a:gs pos="0">
                  <a:srgbClr val="00B050"/>
                </a:gs>
                <a:gs pos="100000">
                  <a:srgbClr val="00B050"/>
                </a:gs>
              </a:gsLst>
            </a:gradFill>
            <a:ln>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TextBox 25"/>
            <p:cNvSpPr txBox="1"/>
            <p:nvPr/>
          </p:nvSpPr>
          <p:spPr>
            <a:xfrm>
              <a:off x="4665821" y="1699526"/>
              <a:ext cx="492443" cy="369332"/>
            </a:xfrm>
            <a:prstGeom prst="rect">
              <a:avLst/>
            </a:prstGeom>
            <a:noFill/>
          </p:spPr>
          <p:txBody>
            <a:bodyPr wrap="none" rtlCol="0">
              <a:spAutoFit/>
            </a:bodyPr>
            <a:lstStyle/>
            <a:p>
              <a:r>
                <a:rPr lang="en-US" b="1" dirty="0"/>
                <a:t>SP</a:t>
              </a:r>
            </a:p>
          </p:txBody>
        </p:sp>
      </p:grpSp>
      <p:grpSp>
        <p:nvGrpSpPr>
          <p:cNvPr id="28" name="Group 27"/>
          <p:cNvGrpSpPr/>
          <p:nvPr/>
        </p:nvGrpSpPr>
        <p:grpSpPr>
          <a:xfrm>
            <a:off x="195130" y="3707581"/>
            <a:ext cx="1164674" cy="369332"/>
            <a:chOff x="130726" y="1206632"/>
            <a:chExt cx="1164674" cy="369332"/>
          </a:xfrm>
        </p:grpSpPr>
        <p:sp>
          <p:nvSpPr>
            <p:cNvPr id="24" name="Right Arrow 23"/>
            <p:cNvSpPr/>
            <p:nvPr/>
          </p:nvSpPr>
          <p:spPr>
            <a:xfrm>
              <a:off x="533400" y="1274592"/>
              <a:ext cx="762000" cy="233412"/>
            </a:xfrm>
            <a:prstGeom prst="rightArrow">
              <a:avLst/>
            </a:prstGeom>
            <a:gradFill>
              <a:gsLst>
                <a:gs pos="0">
                  <a:srgbClr val="FF0000"/>
                </a:gs>
                <a:gs pos="100000">
                  <a:srgbClr val="FF0000"/>
                </a:gs>
              </a:gsLst>
            </a:gra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TextBox 26"/>
            <p:cNvSpPr txBox="1"/>
            <p:nvPr/>
          </p:nvSpPr>
          <p:spPr>
            <a:xfrm>
              <a:off x="130726" y="1206632"/>
              <a:ext cx="402674" cy="369332"/>
            </a:xfrm>
            <a:prstGeom prst="rect">
              <a:avLst/>
            </a:prstGeom>
            <a:noFill/>
          </p:spPr>
          <p:txBody>
            <a:bodyPr wrap="none" rtlCol="0">
              <a:spAutoFit/>
            </a:bodyPr>
            <a:lstStyle/>
            <a:p>
              <a:r>
                <a:rPr lang="en-US" b="1" dirty="0"/>
                <a:t>IP</a:t>
              </a:r>
            </a:p>
          </p:txBody>
        </p:sp>
      </p:grpSp>
      <p:sp>
        <p:nvSpPr>
          <p:cNvPr id="31" name="TextBox 30"/>
          <p:cNvSpPr txBox="1"/>
          <p:nvPr/>
        </p:nvSpPr>
        <p:spPr>
          <a:xfrm>
            <a:off x="6547207" y="5739753"/>
            <a:ext cx="1646605" cy="369332"/>
          </a:xfrm>
          <a:prstGeom prst="rect">
            <a:avLst/>
          </a:prstGeom>
          <a:noFill/>
        </p:spPr>
        <p:txBody>
          <a:bodyPr wrap="none" rtlCol="0">
            <a:spAutoFit/>
          </a:bodyPr>
          <a:lstStyle/>
          <a:p>
            <a:r>
              <a:rPr lang="en-US" b="1" dirty="0"/>
              <a:t>High address</a:t>
            </a:r>
          </a:p>
        </p:txBody>
      </p:sp>
      <p:sp>
        <p:nvSpPr>
          <p:cNvPr id="32" name="TextBox 31"/>
          <p:cNvSpPr txBox="1"/>
          <p:nvPr/>
        </p:nvSpPr>
        <p:spPr>
          <a:xfrm>
            <a:off x="6572856" y="1023103"/>
            <a:ext cx="1595309" cy="369332"/>
          </a:xfrm>
          <a:prstGeom prst="rect">
            <a:avLst/>
          </a:prstGeom>
          <a:noFill/>
        </p:spPr>
        <p:txBody>
          <a:bodyPr wrap="none" rtlCol="0">
            <a:spAutoFit/>
          </a:bodyPr>
          <a:lstStyle/>
          <a:p>
            <a:r>
              <a:rPr lang="en-US" b="1" dirty="0"/>
              <a:t>Low address</a:t>
            </a:r>
          </a:p>
        </p:txBody>
      </p:sp>
      <p:sp>
        <p:nvSpPr>
          <p:cNvPr id="2" name="Title 1"/>
          <p:cNvSpPr>
            <a:spLocks noGrp="1"/>
          </p:cNvSpPr>
          <p:nvPr>
            <p:ph type="title"/>
          </p:nvPr>
        </p:nvSpPr>
        <p:spPr/>
        <p:txBody>
          <a:bodyPr/>
          <a:lstStyle/>
          <a:p>
            <a:r>
              <a:rPr lang="en-US" dirty="0" err="1"/>
              <a:t>propolice</a:t>
            </a:r>
            <a:endParaRPr lang="en-US" dirty="0"/>
          </a:p>
        </p:txBody>
      </p:sp>
      <p:grpSp>
        <p:nvGrpSpPr>
          <p:cNvPr id="41" name="Group 40"/>
          <p:cNvGrpSpPr/>
          <p:nvPr/>
        </p:nvGrpSpPr>
        <p:grpSpPr>
          <a:xfrm>
            <a:off x="1315122" y="1767486"/>
            <a:ext cx="1776351" cy="4341599"/>
            <a:chOff x="1119249" y="1767486"/>
            <a:chExt cx="1776351" cy="4341599"/>
          </a:xfrm>
        </p:grpSpPr>
        <p:sp>
          <p:nvSpPr>
            <p:cNvPr id="3" name="Rectangle 2"/>
            <p:cNvSpPr/>
            <p:nvPr/>
          </p:nvSpPr>
          <p:spPr>
            <a:xfrm>
              <a:off x="1143000" y="1767486"/>
              <a:ext cx="1752600" cy="1757412"/>
            </a:xfrm>
            <a:prstGeom prst="rect">
              <a:avLst/>
            </a:prstGeom>
            <a:gradFill>
              <a:gsLst>
                <a:gs pos="0">
                  <a:schemeClr val="accent2">
                    <a:lumMod val="60000"/>
                    <a:lumOff val="40000"/>
                  </a:schemeClr>
                </a:gs>
                <a:gs pos="100000">
                  <a:schemeClr val="accent2">
                    <a:lumMod val="40000"/>
                    <a:lumOff val="60000"/>
                  </a:schemeClr>
                </a:gs>
              </a:gsLst>
            </a:gradFill>
            <a:ln>
              <a:solidFill>
                <a:schemeClr val="accent2">
                  <a:lumMod val="40000"/>
                  <a:lumOff val="60000"/>
                </a:schemeClr>
              </a:solidFill>
            </a:ln>
            <a:effectLst>
              <a:innerShdw blurRad="63500" dist="50800" dir="2700000">
                <a:prstClr val="black">
                  <a:alpha val="50000"/>
                </a:prstClr>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Rectangle 32"/>
            <p:cNvSpPr/>
            <p:nvPr/>
          </p:nvSpPr>
          <p:spPr>
            <a:xfrm>
              <a:off x="1119249" y="3707581"/>
              <a:ext cx="1752600" cy="1757412"/>
            </a:xfrm>
            <a:prstGeom prst="rect">
              <a:avLst/>
            </a:prstGeom>
            <a:gradFill>
              <a:gsLst>
                <a:gs pos="0">
                  <a:schemeClr val="accent2">
                    <a:lumMod val="60000"/>
                    <a:lumOff val="40000"/>
                  </a:schemeClr>
                </a:gs>
                <a:gs pos="100000">
                  <a:schemeClr val="accent2">
                    <a:lumMod val="40000"/>
                    <a:lumOff val="60000"/>
                  </a:schemeClr>
                </a:gs>
              </a:gsLst>
            </a:gradFill>
            <a:ln>
              <a:solidFill>
                <a:schemeClr val="accent2">
                  <a:lumMod val="40000"/>
                  <a:lumOff val="60000"/>
                </a:schemeClr>
              </a:solidFill>
            </a:ln>
            <a:effectLst>
              <a:innerShdw blurRad="63500" dist="50800" dir="2700000">
                <a:prstClr val="black">
                  <a:alpha val="50000"/>
                </a:prstClr>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p:cNvSpPr txBox="1"/>
            <p:nvPr/>
          </p:nvSpPr>
          <p:spPr>
            <a:xfrm>
              <a:off x="1143000" y="1796324"/>
              <a:ext cx="441146" cy="369332"/>
            </a:xfrm>
            <a:prstGeom prst="rect">
              <a:avLst/>
            </a:prstGeom>
            <a:noFill/>
          </p:spPr>
          <p:txBody>
            <a:bodyPr wrap="none" rtlCol="0">
              <a:spAutoFit/>
            </a:bodyPr>
            <a:lstStyle/>
            <a:p>
              <a:r>
                <a:rPr lang="en-US" dirty="0"/>
                <a:t>f0:</a:t>
              </a:r>
            </a:p>
          </p:txBody>
        </p:sp>
        <p:sp>
          <p:nvSpPr>
            <p:cNvPr id="6" name="TextBox 5"/>
            <p:cNvSpPr txBox="1"/>
            <p:nvPr/>
          </p:nvSpPr>
          <p:spPr>
            <a:xfrm>
              <a:off x="1143000" y="3713519"/>
              <a:ext cx="441146" cy="369332"/>
            </a:xfrm>
            <a:prstGeom prst="rect">
              <a:avLst/>
            </a:prstGeom>
            <a:noFill/>
          </p:spPr>
          <p:txBody>
            <a:bodyPr wrap="none" rtlCol="0">
              <a:spAutoFit/>
            </a:bodyPr>
            <a:lstStyle/>
            <a:p>
              <a:r>
                <a:rPr lang="en-US" dirty="0"/>
                <a:t>f1:</a:t>
              </a:r>
            </a:p>
          </p:txBody>
        </p:sp>
        <p:sp>
          <p:nvSpPr>
            <p:cNvPr id="34" name="TextBox 33"/>
            <p:cNvSpPr txBox="1"/>
            <p:nvPr/>
          </p:nvSpPr>
          <p:spPr>
            <a:xfrm>
              <a:off x="1625602" y="2461526"/>
              <a:ext cx="787395" cy="369332"/>
            </a:xfrm>
            <a:prstGeom prst="rect">
              <a:avLst/>
            </a:prstGeom>
            <a:noFill/>
          </p:spPr>
          <p:txBody>
            <a:bodyPr wrap="none" rtlCol="0">
              <a:spAutoFit/>
            </a:bodyPr>
            <a:lstStyle/>
            <a:p>
              <a:r>
                <a:rPr lang="en-US" dirty="0"/>
                <a:t>call f1</a:t>
              </a:r>
            </a:p>
          </p:txBody>
        </p:sp>
        <p:sp>
          <p:nvSpPr>
            <p:cNvPr id="35" name="TextBox 34"/>
            <p:cNvSpPr txBox="1"/>
            <p:nvPr/>
          </p:nvSpPr>
          <p:spPr>
            <a:xfrm>
              <a:off x="1420417" y="4045324"/>
              <a:ext cx="1383712" cy="646331"/>
            </a:xfrm>
            <a:prstGeom prst="rect">
              <a:avLst/>
            </a:prstGeom>
            <a:noFill/>
          </p:spPr>
          <p:txBody>
            <a:bodyPr wrap="none" rtlCol="0">
              <a:spAutoFit/>
            </a:bodyPr>
            <a:lstStyle/>
            <a:p>
              <a:r>
                <a:rPr lang="en-US" dirty="0" err="1"/>
                <a:t>ptr</a:t>
              </a:r>
              <a:r>
                <a:rPr lang="en-US" dirty="0"/>
                <a:t> = &amp;data;</a:t>
              </a:r>
            </a:p>
            <a:p>
              <a:r>
                <a:rPr lang="en-US" dirty="0"/>
                <a:t>buffer[]</a:t>
              </a:r>
            </a:p>
          </p:txBody>
        </p:sp>
        <p:sp>
          <p:nvSpPr>
            <p:cNvPr id="36" name="TextBox 35"/>
            <p:cNvSpPr txBox="1"/>
            <p:nvPr/>
          </p:nvSpPr>
          <p:spPr>
            <a:xfrm>
              <a:off x="1420417" y="4586287"/>
              <a:ext cx="1422184" cy="646331"/>
            </a:xfrm>
            <a:prstGeom prst="rect">
              <a:avLst/>
            </a:prstGeom>
            <a:noFill/>
          </p:spPr>
          <p:txBody>
            <a:bodyPr wrap="none" rtlCol="0">
              <a:spAutoFit/>
            </a:bodyPr>
            <a:lstStyle/>
            <a:p>
              <a:r>
                <a:rPr lang="en-US" dirty="0"/>
                <a:t>overflow();</a:t>
              </a:r>
            </a:p>
            <a:p>
              <a:r>
                <a:rPr lang="en-US" dirty="0"/>
                <a:t>*</a:t>
              </a:r>
              <a:r>
                <a:rPr lang="en-US" dirty="0" err="1"/>
                <a:t>ptr</a:t>
              </a:r>
              <a:r>
                <a:rPr lang="en-US" dirty="0"/>
                <a:t> = value;</a:t>
              </a:r>
            </a:p>
          </p:txBody>
        </p:sp>
        <p:sp>
          <p:nvSpPr>
            <p:cNvPr id="37" name="TextBox 36"/>
            <p:cNvSpPr txBox="1"/>
            <p:nvPr/>
          </p:nvSpPr>
          <p:spPr>
            <a:xfrm>
              <a:off x="1787800" y="5047952"/>
              <a:ext cx="415498" cy="369332"/>
            </a:xfrm>
            <a:prstGeom prst="rect">
              <a:avLst/>
            </a:prstGeom>
            <a:noFill/>
          </p:spPr>
          <p:txBody>
            <a:bodyPr wrap="none" rtlCol="0">
              <a:spAutoFit/>
            </a:bodyPr>
            <a:lstStyle/>
            <a:p>
              <a:r>
                <a:rPr lang="en-US" dirty="0"/>
                <a:t>…</a:t>
              </a:r>
            </a:p>
          </p:txBody>
        </p:sp>
        <p:sp>
          <p:nvSpPr>
            <p:cNvPr id="38" name="TextBox 37"/>
            <p:cNvSpPr txBox="1"/>
            <p:nvPr/>
          </p:nvSpPr>
          <p:spPr>
            <a:xfrm>
              <a:off x="1811551" y="2068858"/>
              <a:ext cx="415498" cy="369332"/>
            </a:xfrm>
            <a:prstGeom prst="rect">
              <a:avLst/>
            </a:prstGeom>
            <a:noFill/>
          </p:spPr>
          <p:txBody>
            <a:bodyPr wrap="none" rtlCol="0">
              <a:spAutoFit/>
            </a:bodyPr>
            <a:lstStyle/>
            <a:p>
              <a:r>
                <a:rPr lang="en-US" dirty="0"/>
                <a:t>…</a:t>
              </a:r>
            </a:p>
          </p:txBody>
        </p:sp>
        <p:sp>
          <p:nvSpPr>
            <p:cNvPr id="39" name="TextBox 38"/>
            <p:cNvSpPr txBox="1"/>
            <p:nvPr/>
          </p:nvSpPr>
          <p:spPr>
            <a:xfrm>
              <a:off x="1787800" y="2762321"/>
              <a:ext cx="415498" cy="369332"/>
            </a:xfrm>
            <a:prstGeom prst="rect">
              <a:avLst/>
            </a:prstGeom>
            <a:noFill/>
          </p:spPr>
          <p:txBody>
            <a:bodyPr wrap="none" rtlCol="0">
              <a:spAutoFit/>
            </a:bodyPr>
            <a:lstStyle/>
            <a:p>
              <a:r>
                <a:rPr lang="en-US" dirty="0"/>
                <a:t>…</a:t>
              </a:r>
            </a:p>
          </p:txBody>
        </p:sp>
        <p:sp>
          <p:nvSpPr>
            <p:cNvPr id="46" name="Rectangle 45"/>
            <p:cNvSpPr/>
            <p:nvPr/>
          </p:nvSpPr>
          <p:spPr>
            <a:xfrm>
              <a:off x="1119249" y="5563440"/>
              <a:ext cx="1752600" cy="545645"/>
            </a:xfrm>
            <a:prstGeom prst="rect">
              <a:avLst/>
            </a:prstGeom>
            <a:gradFill>
              <a:gsLst>
                <a:gs pos="0">
                  <a:schemeClr val="accent2">
                    <a:lumMod val="60000"/>
                    <a:lumOff val="40000"/>
                  </a:schemeClr>
                </a:gs>
                <a:gs pos="100000">
                  <a:schemeClr val="accent2">
                    <a:lumMod val="40000"/>
                    <a:lumOff val="60000"/>
                  </a:schemeClr>
                </a:gs>
              </a:gsLst>
            </a:gradFill>
            <a:ln>
              <a:solidFill>
                <a:schemeClr val="accent2">
                  <a:lumMod val="40000"/>
                  <a:lumOff val="60000"/>
                </a:schemeClr>
              </a:solidFill>
            </a:ln>
            <a:effectLst>
              <a:innerShdw blurRad="63500" dist="50800" dir="2700000">
                <a:prstClr val="black">
                  <a:alpha val="50000"/>
                </a:prstClr>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40" name="TextBox 39"/>
          <p:cNvSpPr txBox="1"/>
          <p:nvPr/>
        </p:nvSpPr>
        <p:spPr>
          <a:xfrm>
            <a:off x="6372127" y="3365564"/>
            <a:ext cx="2121093" cy="369332"/>
          </a:xfrm>
          <a:prstGeom prst="rect">
            <a:avLst/>
          </a:prstGeom>
          <a:noFill/>
        </p:spPr>
        <p:txBody>
          <a:bodyPr wrap="none" rtlCol="0">
            <a:spAutoFit/>
          </a:bodyPr>
          <a:lstStyle/>
          <a:p>
            <a:r>
              <a:rPr lang="en-US" b="1" dirty="0"/>
              <a:t>Local variables f0</a:t>
            </a:r>
          </a:p>
        </p:txBody>
      </p:sp>
      <p:cxnSp>
        <p:nvCxnSpPr>
          <p:cNvPr id="12" name="Straight Connector 11"/>
          <p:cNvCxnSpPr/>
          <p:nvPr/>
        </p:nvCxnSpPr>
        <p:spPr>
          <a:xfrm>
            <a:off x="6048066" y="3684915"/>
            <a:ext cx="26670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nvGrpSpPr>
          <p:cNvPr id="42" name="Group 41"/>
          <p:cNvGrpSpPr/>
          <p:nvPr/>
        </p:nvGrpSpPr>
        <p:grpSpPr>
          <a:xfrm>
            <a:off x="4784794" y="2199024"/>
            <a:ext cx="1279149" cy="369332"/>
            <a:chOff x="4717904" y="3985526"/>
            <a:chExt cx="1279149" cy="369332"/>
          </a:xfrm>
        </p:grpSpPr>
        <p:sp>
          <p:nvSpPr>
            <p:cNvPr id="43" name="Right Arrow 42"/>
            <p:cNvSpPr/>
            <p:nvPr/>
          </p:nvSpPr>
          <p:spPr>
            <a:xfrm>
              <a:off x="5235053" y="4053486"/>
              <a:ext cx="762000" cy="233412"/>
            </a:xfrm>
            <a:prstGeom prst="rightArrow">
              <a:avLst/>
            </a:prstGeom>
            <a:gradFill>
              <a:gsLst>
                <a:gs pos="0">
                  <a:srgbClr val="0000FF"/>
                </a:gs>
                <a:gs pos="100000">
                  <a:srgbClr val="0000FF"/>
                </a:gs>
              </a:gsLst>
            </a:grad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TextBox 44"/>
            <p:cNvSpPr txBox="1"/>
            <p:nvPr/>
          </p:nvSpPr>
          <p:spPr>
            <a:xfrm>
              <a:off x="4717904" y="3985526"/>
              <a:ext cx="479618" cy="369332"/>
            </a:xfrm>
            <a:prstGeom prst="rect">
              <a:avLst/>
            </a:prstGeom>
            <a:noFill/>
          </p:spPr>
          <p:txBody>
            <a:bodyPr wrap="none" rtlCol="0">
              <a:spAutoFit/>
            </a:bodyPr>
            <a:lstStyle/>
            <a:p>
              <a:r>
                <a:rPr lang="en-US" b="1" dirty="0"/>
                <a:t>FP</a:t>
              </a:r>
            </a:p>
          </p:txBody>
        </p:sp>
      </p:grpSp>
      <p:sp>
        <p:nvSpPr>
          <p:cNvPr id="10" name="TextBox 9"/>
          <p:cNvSpPr txBox="1"/>
          <p:nvPr/>
        </p:nvSpPr>
        <p:spPr>
          <a:xfrm>
            <a:off x="1874668" y="5651596"/>
            <a:ext cx="633507" cy="369332"/>
          </a:xfrm>
          <a:prstGeom prst="rect">
            <a:avLst/>
          </a:prstGeom>
          <a:noFill/>
        </p:spPr>
        <p:txBody>
          <a:bodyPr wrap="none" rtlCol="0">
            <a:spAutoFit/>
          </a:bodyPr>
          <a:lstStyle/>
          <a:p>
            <a:r>
              <a:rPr lang="en-US" dirty="0"/>
              <a:t>data</a:t>
            </a:r>
          </a:p>
        </p:txBody>
      </p:sp>
      <p:cxnSp>
        <p:nvCxnSpPr>
          <p:cNvPr id="49" name="Straight Connector 48"/>
          <p:cNvCxnSpPr/>
          <p:nvPr/>
        </p:nvCxnSpPr>
        <p:spPr>
          <a:xfrm>
            <a:off x="6037009" y="3040233"/>
            <a:ext cx="26670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a:xfrm>
            <a:off x="6048066" y="2538138"/>
            <a:ext cx="26670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1" name="Straight Connector 60"/>
          <p:cNvCxnSpPr/>
          <p:nvPr/>
        </p:nvCxnSpPr>
        <p:spPr>
          <a:xfrm>
            <a:off x="6032928" y="2232358"/>
            <a:ext cx="26670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6063943" y="3394274"/>
            <a:ext cx="26670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6949207" y="3671233"/>
            <a:ext cx="966931" cy="369332"/>
          </a:xfrm>
          <a:prstGeom prst="rect">
            <a:avLst/>
          </a:prstGeom>
          <a:noFill/>
        </p:spPr>
        <p:txBody>
          <a:bodyPr wrap="none" rtlCol="0">
            <a:spAutoFit/>
          </a:bodyPr>
          <a:lstStyle/>
          <a:p>
            <a:r>
              <a:rPr lang="en-US" b="1" dirty="0"/>
              <a:t>Canary</a:t>
            </a:r>
          </a:p>
        </p:txBody>
      </p:sp>
      <p:sp>
        <p:nvSpPr>
          <p:cNvPr id="17" name="TextBox 16"/>
          <p:cNvSpPr txBox="1"/>
          <p:nvPr/>
        </p:nvSpPr>
        <p:spPr>
          <a:xfrm>
            <a:off x="6596546" y="3040233"/>
            <a:ext cx="1672253" cy="369332"/>
          </a:xfrm>
          <a:prstGeom prst="rect">
            <a:avLst/>
          </a:prstGeom>
          <a:noFill/>
        </p:spPr>
        <p:txBody>
          <a:bodyPr wrap="none" rtlCol="0">
            <a:spAutoFit/>
          </a:bodyPr>
          <a:lstStyle/>
          <a:p>
            <a:r>
              <a:rPr lang="en-US" b="1" dirty="0"/>
              <a:t>Arguments f1</a:t>
            </a:r>
          </a:p>
        </p:txBody>
      </p:sp>
      <p:sp>
        <p:nvSpPr>
          <p:cNvPr id="52" name="TextBox 51"/>
          <p:cNvSpPr txBox="1"/>
          <p:nvPr/>
        </p:nvSpPr>
        <p:spPr>
          <a:xfrm>
            <a:off x="6324072" y="2697097"/>
            <a:ext cx="2146742" cy="369332"/>
          </a:xfrm>
          <a:prstGeom prst="rect">
            <a:avLst/>
          </a:prstGeom>
          <a:noFill/>
        </p:spPr>
        <p:txBody>
          <a:bodyPr wrap="none" rtlCol="0">
            <a:spAutoFit/>
          </a:bodyPr>
          <a:lstStyle/>
          <a:p>
            <a:r>
              <a:rPr lang="en-US" b="1" dirty="0"/>
              <a:t>Return address f1</a:t>
            </a:r>
          </a:p>
        </p:txBody>
      </p:sp>
      <p:sp>
        <p:nvSpPr>
          <p:cNvPr id="53" name="TextBox 52"/>
          <p:cNvSpPr txBox="1"/>
          <p:nvPr/>
        </p:nvSpPr>
        <p:spPr>
          <a:xfrm>
            <a:off x="6030165" y="2236134"/>
            <a:ext cx="2672526" cy="369332"/>
          </a:xfrm>
          <a:prstGeom prst="rect">
            <a:avLst/>
          </a:prstGeom>
          <a:noFill/>
        </p:spPr>
        <p:txBody>
          <a:bodyPr wrap="none" rtlCol="0">
            <a:spAutoFit/>
          </a:bodyPr>
          <a:lstStyle/>
          <a:p>
            <a:r>
              <a:rPr lang="en-US" b="1" dirty="0"/>
              <a:t>Saved frame pointer f1</a:t>
            </a:r>
          </a:p>
        </p:txBody>
      </p:sp>
      <p:sp>
        <p:nvSpPr>
          <p:cNvPr id="54" name="TextBox 53"/>
          <p:cNvSpPr txBox="1"/>
          <p:nvPr/>
        </p:nvSpPr>
        <p:spPr>
          <a:xfrm>
            <a:off x="6826886" y="1916783"/>
            <a:ext cx="966931" cy="369332"/>
          </a:xfrm>
          <a:prstGeom prst="rect">
            <a:avLst/>
          </a:prstGeom>
          <a:noFill/>
        </p:spPr>
        <p:txBody>
          <a:bodyPr wrap="none" rtlCol="0">
            <a:spAutoFit/>
          </a:bodyPr>
          <a:lstStyle/>
          <a:p>
            <a:r>
              <a:rPr lang="en-US" b="1" dirty="0"/>
              <a:t>Canary</a:t>
            </a:r>
          </a:p>
        </p:txBody>
      </p:sp>
      <p:cxnSp>
        <p:nvCxnSpPr>
          <p:cNvPr id="55" name="Straight Connector 54"/>
          <p:cNvCxnSpPr/>
          <p:nvPr/>
        </p:nvCxnSpPr>
        <p:spPr>
          <a:xfrm>
            <a:off x="6008521" y="1980990"/>
            <a:ext cx="26670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6" name="Straight Connector 55"/>
          <p:cNvCxnSpPr/>
          <p:nvPr/>
        </p:nvCxnSpPr>
        <p:spPr>
          <a:xfrm>
            <a:off x="6037014" y="1722245"/>
            <a:ext cx="26670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57" name="TextBox 56"/>
          <p:cNvSpPr txBox="1"/>
          <p:nvPr/>
        </p:nvSpPr>
        <p:spPr>
          <a:xfrm>
            <a:off x="6814062" y="1391003"/>
            <a:ext cx="979755" cy="369332"/>
          </a:xfrm>
          <a:prstGeom prst="rect">
            <a:avLst/>
          </a:prstGeom>
          <a:noFill/>
        </p:spPr>
        <p:txBody>
          <a:bodyPr wrap="none" rtlCol="0">
            <a:spAutoFit/>
          </a:bodyPr>
          <a:lstStyle/>
          <a:p>
            <a:r>
              <a:rPr lang="en-US" b="1" dirty="0"/>
              <a:t>Pointer</a:t>
            </a:r>
          </a:p>
        </p:txBody>
      </p:sp>
      <p:sp>
        <p:nvSpPr>
          <p:cNvPr id="58" name="TextBox 57"/>
          <p:cNvSpPr txBox="1"/>
          <p:nvPr/>
        </p:nvSpPr>
        <p:spPr>
          <a:xfrm>
            <a:off x="6909851" y="1684557"/>
            <a:ext cx="864339" cy="369332"/>
          </a:xfrm>
          <a:prstGeom prst="rect">
            <a:avLst/>
          </a:prstGeom>
          <a:noFill/>
        </p:spPr>
        <p:txBody>
          <a:bodyPr wrap="none" rtlCol="0">
            <a:spAutoFit/>
          </a:bodyPr>
          <a:lstStyle/>
          <a:p>
            <a:r>
              <a:rPr lang="en-US" b="1" dirty="0"/>
              <a:t>Buffer</a:t>
            </a:r>
          </a:p>
        </p:txBody>
      </p:sp>
      <p:sp>
        <p:nvSpPr>
          <p:cNvPr id="18" name="Rectangle 17"/>
          <p:cNvSpPr/>
          <p:nvPr/>
        </p:nvSpPr>
        <p:spPr>
          <a:xfrm>
            <a:off x="6008521" y="1980990"/>
            <a:ext cx="2667000" cy="255144"/>
          </a:xfrm>
          <a:prstGeom prst="rect">
            <a:avLst/>
          </a:prstGeom>
          <a:gradFill>
            <a:gsLst>
              <a:gs pos="0">
                <a:schemeClr val="bg1">
                  <a:lumMod val="40000"/>
                  <a:lumOff val="60000"/>
                  <a:alpha val="25000"/>
                </a:schemeClr>
              </a:gs>
              <a:gs pos="100000">
                <a:schemeClr val="accent2">
                  <a:lumMod val="40000"/>
                  <a:lumOff val="60000"/>
                  <a:alpha val="50000"/>
                </a:schemeClr>
              </a:gs>
            </a:gsLs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Rectangle 58"/>
          <p:cNvSpPr/>
          <p:nvPr/>
        </p:nvSpPr>
        <p:spPr>
          <a:xfrm>
            <a:off x="6063943" y="3713519"/>
            <a:ext cx="2667000" cy="255144"/>
          </a:xfrm>
          <a:prstGeom prst="rect">
            <a:avLst/>
          </a:prstGeom>
          <a:gradFill>
            <a:gsLst>
              <a:gs pos="0">
                <a:schemeClr val="bg1">
                  <a:lumMod val="40000"/>
                  <a:lumOff val="60000"/>
                  <a:alpha val="25000"/>
                </a:schemeClr>
              </a:gs>
              <a:gs pos="100000">
                <a:schemeClr val="accent2">
                  <a:lumMod val="40000"/>
                  <a:lumOff val="60000"/>
                  <a:alpha val="50000"/>
                </a:schemeClr>
              </a:gs>
            </a:gsLs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2" name="Elbow Connector 21"/>
          <p:cNvCxnSpPr/>
          <p:nvPr/>
        </p:nvCxnSpPr>
        <p:spPr>
          <a:xfrm rot="10800000" flipV="1">
            <a:off x="3091473" y="2830857"/>
            <a:ext cx="2917048" cy="235571"/>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66" name="Straight Connector 65"/>
          <p:cNvCxnSpPr/>
          <p:nvPr/>
        </p:nvCxnSpPr>
        <p:spPr>
          <a:xfrm flipH="1">
            <a:off x="3962400" y="1848261"/>
            <a:ext cx="2070528"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68" name="Straight Connector 67"/>
          <p:cNvCxnSpPr/>
          <p:nvPr/>
        </p:nvCxnSpPr>
        <p:spPr>
          <a:xfrm>
            <a:off x="3962400" y="1848261"/>
            <a:ext cx="0" cy="3891492"/>
          </a:xfrm>
          <a:prstGeom prst="line">
            <a:avLst/>
          </a:prstGeom>
        </p:spPr>
        <p:style>
          <a:lnRef idx="2">
            <a:schemeClr val="accent1"/>
          </a:lnRef>
          <a:fillRef idx="0">
            <a:schemeClr val="accent1"/>
          </a:fillRef>
          <a:effectRef idx="1">
            <a:schemeClr val="accent1"/>
          </a:effectRef>
          <a:fontRef idx="minor">
            <a:schemeClr val="tx1"/>
          </a:fontRef>
        </p:style>
      </p:cxnSp>
      <p:cxnSp>
        <p:nvCxnSpPr>
          <p:cNvPr id="70" name="Straight Arrow Connector 69"/>
          <p:cNvCxnSpPr/>
          <p:nvPr/>
        </p:nvCxnSpPr>
        <p:spPr>
          <a:xfrm flipH="1" flipV="1">
            <a:off x="3000002" y="5734698"/>
            <a:ext cx="962398" cy="505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62594872"/>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9"/>
          <p:cNvGrpSpPr/>
          <p:nvPr/>
        </p:nvGrpSpPr>
        <p:grpSpPr>
          <a:xfrm>
            <a:off x="6037014" y="1391298"/>
            <a:ext cx="2672526" cy="4343400"/>
            <a:chOff x="4495800" y="609600"/>
            <a:chExt cx="2672526" cy="4343400"/>
          </a:xfrm>
        </p:grpSpPr>
        <p:sp>
          <p:nvSpPr>
            <p:cNvPr id="4" name="Rectangle 3"/>
            <p:cNvSpPr/>
            <p:nvPr/>
          </p:nvSpPr>
          <p:spPr>
            <a:xfrm>
              <a:off x="4495800" y="609600"/>
              <a:ext cx="2667000" cy="4343400"/>
            </a:xfrm>
            <a:prstGeom prst="rect">
              <a:avLst/>
            </a:prstGeom>
            <a:gradFill>
              <a:gsLst>
                <a:gs pos="0">
                  <a:schemeClr val="accent2">
                    <a:lumMod val="60000"/>
                    <a:lumOff val="40000"/>
                  </a:schemeClr>
                </a:gs>
                <a:gs pos="100000">
                  <a:schemeClr val="accent2">
                    <a:lumMod val="20000"/>
                    <a:lumOff val="80000"/>
                  </a:schemeClr>
                </a:gs>
              </a:gsLst>
            </a:gradFill>
            <a:ln>
              <a:noFill/>
              <a:miter lim="800000"/>
            </a:ln>
            <a:effectLst>
              <a:innerShdw blurRad="63500" dist="50800" dir="2700000">
                <a:prstClr val="black">
                  <a:alpha val="50000"/>
                </a:prstClr>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7" name="Straight Connector 6"/>
            <p:cNvCxnSpPr/>
            <p:nvPr/>
          </p:nvCxnSpPr>
          <p:spPr>
            <a:xfrm>
              <a:off x="4495800" y="4114800"/>
              <a:ext cx="26670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4495800" y="3657600"/>
              <a:ext cx="26670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4495800" y="3200400"/>
              <a:ext cx="26670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4691809" y="4343400"/>
              <a:ext cx="2274982" cy="369332"/>
            </a:xfrm>
            <a:prstGeom prst="rect">
              <a:avLst/>
            </a:prstGeom>
            <a:noFill/>
          </p:spPr>
          <p:txBody>
            <a:bodyPr wrap="none" rtlCol="0">
              <a:spAutoFit/>
            </a:bodyPr>
            <a:lstStyle/>
            <a:p>
              <a:r>
                <a:rPr lang="en-US" b="1" dirty="0"/>
                <a:t>Other stack frames</a:t>
              </a:r>
            </a:p>
          </p:txBody>
        </p:sp>
        <p:sp>
          <p:nvSpPr>
            <p:cNvPr id="14" name="TextBox 13"/>
            <p:cNvSpPr txBox="1"/>
            <p:nvPr/>
          </p:nvSpPr>
          <p:spPr>
            <a:xfrm>
              <a:off x="4695767" y="3678423"/>
              <a:ext cx="2146742" cy="369332"/>
            </a:xfrm>
            <a:prstGeom prst="rect">
              <a:avLst/>
            </a:prstGeom>
            <a:noFill/>
          </p:spPr>
          <p:txBody>
            <a:bodyPr wrap="none" rtlCol="0">
              <a:spAutoFit/>
            </a:bodyPr>
            <a:lstStyle/>
            <a:p>
              <a:r>
                <a:rPr lang="en-US" b="1" dirty="0"/>
                <a:t>Return address f0</a:t>
              </a:r>
            </a:p>
          </p:txBody>
        </p:sp>
        <p:sp>
          <p:nvSpPr>
            <p:cNvPr id="15" name="TextBox 14"/>
            <p:cNvSpPr txBox="1"/>
            <p:nvPr/>
          </p:nvSpPr>
          <p:spPr>
            <a:xfrm>
              <a:off x="4495800" y="3217460"/>
              <a:ext cx="2672526" cy="369332"/>
            </a:xfrm>
            <a:prstGeom prst="rect">
              <a:avLst/>
            </a:prstGeom>
            <a:noFill/>
          </p:spPr>
          <p:txBody>
            <a:bodyPr wrap="none" rtlCol="0">
              <a:spAutoFit/>
            </a:bodyPr>
            <a:lstStyle/>
            <a:p>
              <a:r>
                <a:rPr lang="en-US" b="1" dirty="0"/>
                <a:t>Saved frame pointer f0</a:t>
              </a:r>
            </a:p>
          </p:txBody>
        </p:sp>
      </p:grpSp>
      <p:grpSp>
        <p:nvGrpSpPr>
          <p:cNvPr id="29" name="Group 28"/>
          <p:cNvGrpSpPr/>
          <p:nvPr/>
        </p:nvGrpSpPr>
        <p:grpSpPr>
          <a:xfrm>
            <a:off x="4756614" y="1207769"/>
            <a:ext cx="1293701" cy="369332"/>
            <a:chOff x="4665821" y="1699526"/>
            <a:chExt cx="1293701" cy="369332"/>
          </a:xfrm>
        </p:grpSpPr>
        <p:sp>
          <p:nvSpPr>
            <p:cNvPr id="23" name="Right Arrow 22"/>
            <p:cNvSpPr/>
            <p:nvPr/>
          </p:nvSpPr>
          <p:spPr>
            <a:xfrm>
              <a:off x="5197522" y="1767486"/>
              <a:ext cx="762000" cy="233412"/>
            </a:xfrm>
            <a:prstGeom prst="rightArrow">
              <a:avLst/>
            </a:prstGeom>
            <a:gradFill>
              <a:gsLst>
                <a:gs pos="0">
                  <a:srgbClr val="00B050"/>
                </a:gs>
                <a:gs pos="100000">
                  <a:srgbClr val="00B050"/>
                </a:gs>
              </a:gsLst>
            </a:gradFill>
            <a:ln>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TextBox 25"/>
            <p:cNvSpPr txBox="1"/>
            <p:nvPr/>
          </p:nvSpPr>
          <p:spPr>
            <a:xfrm>
              <a:off x="4665821" y="1699526"/>
              <a:ext cx="492443" cy="369332"/>
            </a:xfrm>
            <a:prstGeom prst="rect">
              <a:avLst/>
            </a:prstGeom>
            <a:noFill/>
          </p:spPr>
          <p:txBody>
            <a:bodyPr wrap="none" rtlCol="0">
              <a:spAutoFit/>
            </a:bodyPr>
            <a:lstStyle/>
            <a:p>
              <a:r>
                <a:rPr lang="en-US" b="1" dirty="0"/>
                <a:t>SP</a:t>
              </a:r>
            </a:p>
          </p:txBody>
        </p:sp>
      </p:grpSp>
      <p:grpSp>
        <p:nvGrpSpPr>
          <p:cNvPr id="28" name="Group 27"/>
          <p:cNvGrpSpPr/>
          <p:nvPr/>
        </p:nvGrpSpPr>
        <p:grpSpPr>
          <a:xfrm>
            <a:off x="195130" y="3707581"/>
            <a:ext cx="1164674" cy="369332"/>
            <a:chOff x="130726" y="1206632"/>
            <a:chExt cx="1164674" cy="369332"/>
          </a:xfrm>
        </p:grpSpPr>
        <p:sp>
          <p:nvSpPr>
            <p:cNvPr id="24" name="Right Arrow 23"/>
            <p:cNvSpPr/>
            <p:nvPr/>
          </p:nvSpPr>
          <p:spPr>
            <a:xfrm>
              <a:off x="533400" y="1274592"/>
              <a:ext cx="762000" cy="233412"/>
            </a:xfrm>
            <a:prstGeom prst="rightArrow">
              <a:avLst/>
            </a:prstGeom>
            <a:gradFill>
              <a:gsLst>
                <a:gs pos="0">
                  <a:srgbClr val="FF0000"/>
                </a:gs>
                <a:gs pos="100000">
                  <a:srgbClr val="FF0000"/>
                </a:gs>
              </a:gsLst>
            </a:gra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TextBox 26"/>
            <p:cNvSpPr txBox="1"/>
            <p:nvPr/>
          </p:nvSpPr>
          <p:spPr>
            <a:xfrm>
              <a:off x="130726" y="1206632"/>
              <a:ext cx="402674" cy="369332"/>
            </a:xfrm>
            <a:prstGeom prst="rect">
              <a:avLst/>
            </a:prstGeom>
            <a:noFill/>
          </p:spPr>
          <p:txBody>
            <a:bodyPr wrap="none" rtlCol="0">
              <a:spAutoFit/>
            </a:bodyPr>
            <a:lstStyle/>
            <a:p>
              <a:r>
                <a:rPr lang="en-US" b="1" dirty="0"/>
                <a:t>IP</a:t>
              </a:r>
            </a:p>
          </p:txBody>
        </p:sp>
      </p:grpSp>
      <p:sp>
        <p:nvSpPr>
          <p:cNvPr id="31" name="TextBox 30"/>
          <p:cNvSpPr txBox="1"/>
          <p:nvPr/>
        </p:nvSpPr>
        <p:spPr>
          <a:xfrm>
            <a:off x="6547207" y="5739753"/>
            <a:ext cx="1646605" cy="369332"/>
          </a:xfrm>
          <a:prstGeom prst="rect">
            <a:avLst/>
          </a:prstGeom>
          <a:noFill/>
        </p:spPr>
        <p:txBody>
          <a:bodyPr wrap="none" rtlCol="0">
            <a:spAutoFit/>
          </a:bodyPr>
          <a:lstStyle/>
          <a:p>
            <a:r>
              <a:rPr lang="en-US" b="1" dirty="0"/>
              <a:t>High address</a:t>
            </a:r>
          </a:p>
        </p:txBody>
      </p:sp>
      <p:sp>
        <p:nvSpPr>
          <p:cNvPr id="32" name="TextBox 31"/>
          <p:cNvSpPr txBox="1"/>
          <p:nvPr/>
        </p:nvSpPr>
        <p:spPr>
          <a:xfrm>
            <a:off x="6572856" y="1023103"/>
            <a:ext cx="1595309" cy="369332"/>
          </a:xfrm>
          <a:prstGeom prst="rect">
            <a:avLst/>
          </a:prstGeom>
          <a:noFill/>
        </p:spPr>
        <p:txBody>
          <a:bodyPr wrap="none" rtlCol="0">
            <a:spAutoFit/>
          </a:bodyPr>
          <a:lstStyle/>
          <a:p>
            <a:r>
              <a:rPr lang="en-US" b="1" dirty="0"/>
              <a:t>Low address</a:t>
            </a:r>
          </a:p>
        </p:txBody>
      </p:sp>
      <p:sp>
        <p:nvSpPr>
          <p:cNvPr id="2" name="Title 1"/>
          <p:cNvSpPr>
            <a:spLocks noGrp="1"/>
          </p:cNvSpPr>
          <p:nvPr>
            <p:ph type="title"/>
          </p:nvPr>
        </p:nvSpPr>
        <p:spPr/>
        <p:txBody>
          <a:bodyPr/>
          <a:lstStyle/>
          <a:p>
            <a:r>
              <a:rPr lang="en-US" dirty="0" err="1"/>
              <a:t>Stackguard</a:t>
            </a:r>
            <a:endParaRPr lang="en-US" dirty="0"/>
          </a:p>
        </p:txBody>
      </p:sp>
      <p:grpSp>
        <p:nvGrpSpPr>
          <p:cNvPr id="41" name="Group 40"/>
          <p:cNvGrpSpPr/>
          <p:nvPr/>
        </p:nvGrpSpPr>
        <p:grpSpPr>
          <a:xfrm>
            <a:off x="1315122" y="1767486"/>
            <a:ext cx="1776351" cy="4341599"/>
            <a:chOff x="1119249" y="1767486"/>
            <a:chExt cx="1776351" cy="4341599"/>
          </a:xfrm>
        </p:grpSpPr>
        <p:sp>
          <p:nvSpPr>
            <p:cNvPr id="3" name="Rectangle 2"/>
            <p:cNvSpPr/>
            <p:nvPr/>
          </p:nvSpPr>
          <p:spPr>
            <a:xfrm>
              <a:off x="1143000" y="1767486"/>
              <a:ext cx="1752600" cy="1757412"/>
            </a:xfrm>
            <a:prstGeom prst="rect">
              <a:avLst/>
            </a:prstGeom>
            <a:gradFill>
              <a:gsLst>
                <a:gs pos="0">
                  <a:schemeClr val="accent2">
                    <a:lumMod val="60000"/>
                    <a:lumOff val="40000"/>
                  </a:schemeClr>
                </a:gs>
                <a:gs pos="100000">
                  <a:schemeClr val="accent2">
                    <a:lumMod val="40000"/>
                    <a:lumOff val="60000"/>
                  </a:schemeClr>
                </a:gs>
              </a:gsLst>
            </a:gradFill>
            <a:ln>
              <a:solidFill>
                <a:schemeClr val="accent2">
                  <a:lumMod val="40000"/>
                  <a:lumOff val="60000"/>
                </a:schemeClr>
              </a:solidFill>
            </a:ln>
            <a:effectLst>
              <a:innerShdw blurRad="63500" dist="50800" dir="2700000">
                <a:prstClr val="black">
                  <a:alpha val="50000"/>
                </a:prstClr>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Rectangle 32"/>
            <p:cNvSpPr/>
            <p:nvPr/>
          </p:nvSpPr>
          <p:spPr>
            <a:xfrm>
              <a:off x="1119249" y="3707581"/>
              <a:ext cx="1752600" cy="1757412"/>
            </a:xfrm>
            <a:prstGeom prst="rect">
              <a:avLst/>
            </a:prstGeom>
            <a:gradFill>
              <a:gsLst>
                <a:gs pos="0">
                  <a:schemeClr val="accent2">
                    <a:lumMod val="60000"/>
                    <a:lumOff val="40000"/>
                  </a:schemeClr>
                </a:gs>
                <a:gs pos="100000">
                  <a:schemeClr val="accent2">
                    <a:lumMod val="40000"/>
                    <a:lumOff val="60000"/>
                  </a:schemeClr>
                </a:gs>
              </a:gsLst>
            </a:gradFill>
            <a:ln>
              <a:solidFill>
                <a:schemeClr val="accent2">
                  <a:lumMod val="40000"/>
                  <a:lumOff val="60000"/>
                </a:schemeClr>
              </a:solidFill>
            </a:ln>
            <a:effectLst>
              <a:innerShdw blurRad="63500" dist="50800" dir="2700000">
                <a:prstClr val="black">
                  <a:alpha val="50000"/>
                </a:prstClr>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p:cNvSpPr txBox="1"/>
            <p:nvPr/>
          </p:nvSpPr>
          <p:spPr>
            <a:xfrm>
              <a:off x="1143000" y="1796324"/>
              <a:ext cx="441146" cy="369332"/>
            </a:xfrm>
            <a:prstGeom prst="rect">
              <a:avLst/>
            </a:prstGeom>
            <a:noFill/>
          </p:spPr>
          <p:txBody>
            <a:bodyPr wrap="none" rtlCol="0">
              <a:spAutoFit/>
            </a:bodyPr>
            <a:lstStyle/>
            <a:p>
              <a:r>
                <a:rPr lang="en-US" dirty="0"/>
                <a:t>f0:</a:t>
              </a:r>
            </a:p>
          </p:txBody>
        </p:sp>
        <p:sp>
          <p:nvSpPr>
            <p:cNvPr id="6" name="TextBox 5"/>
            <p:cNvSpPr txBox="1"/>
            <p:nvPr/>
          </p:nvSpPr>
          <p:spPr>
            <a:xfrm>
              <a:off x="1143000" y="3713519"/>
              <a:ext cx="441146" cy="369332"/>
            </a:xfrm>
            <a:prstGeom prst="rect">
              <a:avLst/>
            </a:prstGeom>
            <a:noFill/>
          </p:spPr>
          <p:txBody>
            <a:bodyPr wrap="none" rtlCol="0">
              <a:spAutoFit/>
            </a:bodyPr>
            <a:lstStyle/>
            <a:p>
              <a:r>
                <a:rPr lang="en-US" dirty="0"/>
                <a:t>f1:</a:t>
              </a:r>
            </a:p>
          </p:txBody>
        </p:sp>
        <p:sp>
          <p:nvSpPr>
            <p:cNvPr id="34" name="TextBox 33"/>
            <p:cNvSpPr txBox="1"/>
            <p:nvPr/>
          </p:nvSpPr>
          <p:spPr>
            <a:xfrm>
              <a:off x="1625602" y="2461526"/>
              <a:ext cx="787395" cy="369332"/>
            </a:xfrm>
            <a:prstGeom prst="rect">
              <a:avLst/>
            </a:prstGeom>
            <a:noFill/>
          </p:spPr>
          <p:txBody>
            <a:bodyPr wrap="none" rtlCol="0">
              <a:spAutoFit/>
            </a:bodyPr>
            <a:lstStyle/>
            <a:p>
              <a:r>
                <a:rPr lang="en-US" dirty="0"/>
                <a:t>call f1</a:t>
              </a:r>
            </a:p>
          </p:txBody>
        </p:sp>
        <p:sp>
          <p:nvSpPr>
            <p:cNvPr id="35" name="TextBox 34"/>
            <p:cNvSpPr txBox="1"/>
            <p:nvPr/>
          </p:nvSpPr>
          <p:spPr>
            <a:xfrm>
              <a:off x="1420417" y="4045324"/>
              <a:ext cx="1383712" cy="646331"/>
            </a:xfrm>
            <a:prstGeom prst="rect">
              <a:avLst/>
            </a:prstGeom>
            <a:noFill/>
          </p:spPr>
          <p:txBody>
            <a:bodyPr wrap="none" rtlCol="0">
              <a:spAutoFit/>
            </a:bodyPr>
            <a:lstStyle/>
            <a:p>
              <a:r>
                <a:rPr lang="en-US" dirty="0" err="1"/>
                <a:t>ptr</a:t>
              </a:r>
              <a:r>
                <a:rPr lang="en-US" dirty="0"/>
                <a:t> = &amp;data;</a:t>
              </a:r>
            </a:p>
            <a:p>
              <a:r>
                <a:rPr lang="en-US" dirty="0"/>
                <a:t>buffer[]</a:t>
              </a:r>
            </a:p>
          </p:txBody>
        </p:sp>
        <p:sp>
          <p:nvSpPr>
            <p:cNvPr id="36" name="TextBox 35"/>
            <p:cNvSpPr txBox="1"/>
            <p:nvPr/>
          </p:nvSpPr>
          <p:spPr>
            <a:xfrm>
              <a:off x="1420417" y="4586287"/>
              <a:ext cx="1422184" cy="646331"/>
            </a:xfrm>
            <a:prstGeom prst="rect">
              <a:avLst/>
            </a:prstGeom>
            <a:noFill/>
          </p:spPr>
          <p:txBody>
            <a:bodyPr wrap="none" rtlCol="0">
              <a:spAutoFit/>
            </a:bodyPr>
            <a:lstStyle/>
            <a:p>
              <a:r>
                <a:rPr lang="en-US" dirty="0"/>
                <a:t>overflow();</a:t>
              </a:r>
            </a:p>
            <a:p>
              <a:r>
                <a:rPr lang="en-US" dirty="0"/>
                <a:t>*</a:t>
              </a:r>
              <a:r>
                <a:rPr lang="en-US" dirty="0" err="1"/>
                <a:t>ptr</a:t>
              </a:r>
              <a:r>
                <a:rPr lang="en-US" dirty="0"/>
                <a:t> = value;</a:t>
              </a:r>
            </a:p>
          </p:txBody>
        </p:sp>
        <p:sp>
          <p:nvSpPr>
            <p:cNvPr id="37" name="TextBox 36"/>
            <p:cNvSpPr txBox="1"/>
            <p:nvPr/>
          </p:nvSpPr>
          <p:spPr>
            <a:xfrm>
              <a:off x="1787800" y="5047952"/>
              <a:ext cx="415498" cy="369332"/>
            </a:xfrm>
            <a:prstGeom prst="rect">
              <a:avLst/>
            </a:prstGeom>
            <a:noFill/>
          </p:spPr>
          <p:txBody>
            <a:bodyPr wrap="none" rtlCol="0">
              <a:spAutoFit/>
            </a:bodyPr>
            <a:lstStyle/>
            <a:p>
              <a:r>
                <a:rPr lang="en-US" dirty="0"/>
                <a:t>…</a:t>
              </a:r>
            </a:p>
          </p:txBody>
        </p:sp>
        <p:sp>
          <p:nvSpPr>
            <p:cNvPr id="38" name="TextBox 37"/>
            <p:cNvSpPr txBox="1"/>
            <p:nvPr/>
          </p:nvSpPr>
          <p:spPr>
            <a:xfrm>
              <a:off x="1811551" y="2068858"/>
              <a:ext cx="415498" cy="369332"/>
            </a:xfrm>
            <a:prstGeom prst="rect">
              <a:avLst/>
            </a:prstGeom>
            <a:noFill/>
          </p:spPr>
          <p:txBody>
            <a:bodyPr wrap="none" rtlCol="0">
              <a:spAutoFit/>
            </a:bodyPr>
            <a:lstStyle/>
            <a:p>
              <a:r>
                <a:rPr lang="en-US" dirty="0"/>
                <a:t>…</a:t>
              </a:r>
            </a:p>
          </p:txBody>
        </p:sp>
        <p:sp>
          <p:nvSpPr>
            <p:cNvPr id="39" name="TextBox 38"/>
            <p:cNvSpPr txBox="1"/>
            <p:nvPr/>
          </p:nvSpPr>
          <p:spPr>
            <a:xfrm>
              <a:off x="1787800" y="2762321"/>
              <a:ext cx="415498" cy="369332"/>
            </a:xfrm>
            <a:prstGeom prst="rect">
              <a:avLst/>
            </a:prstGeom>
            <a:noFill/>
          </p:spPr>
          <p:txBody>
            <a:bodyPr wrap="none" rtlCol="0">
              <a:spAutoFit/>
            </a:bodyPr>
            <a:lstStyle/>
            <a:p>
              <a:r>
                <a:rPr lang="en-US" dirty="0"/>
                <a:t>…</a:t>
              </a:r>
            </a:p>
          </p:txBody>
        </p:sp>
        <p:sp>
          <p:nvSpPr>
            <p:cNvPr id="46" name="Rectangle 45"/>
            <p:cNvSpPr/>
            <p:nvPr/>
          </p:nvSpPr>
          <p:spPr>
            <a:xfrm>
              <a:off x="1119249" y="5563440"/>
              <a:ext cx="1752600" cy="545645"/>
            </a:xfrm>
            <a:prstGeom prst="rect">
              <a:avLst/>
            </a:prstGeom>
            <a:gradFill>
              <a:gsLst>
                <a:gs pos="0">
                  <a:schemeClr val="accent2">
                    <a:lumMod val="60000"/>
                    <a:lumOff val="40000"/>
                  </a:schemeClr>
                </a:gs>
                <a:gs pos="100000">
                  <a:schemeClr val="accent2">
                    <a:lumMod val="40000"/>
                    <a:lumOff val="60000"/>
                  </a:schemeClr>
                </a:gs>
              </a:gsLst>
            </a:gradFill>
            <a:ln>
              <a:solidFill>
                <a:schemeClr val="accent2">
                  <a:lumMod val="40000"/>
                  <a:lumOff val="60000"/>
                </a:schemeClr>
              </a:solidFill>
            </a:ln>
            <a:effectLst>
              <a:innerShdw blurRad="63500" dist="50800" dir="2700000">
                <a:prstClr val="black">
                  <a:alpha val="50000"/>
                </a:prstClr>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40" name="TextBox 39"/>
          <p:cNvSpPr txBox="1"/>
          <p:nvPr/>
        </p:nvSpPr>
        <p:spPr>
          <a:xfrm>
            <a:off x="6372127" y="3365564"/>
            <a:ext cx="2121093" cy="369332"/>
          </a:xfrm>
          <a:prstGeom prst="rect">
            <a:avLst/>
          </a:prstGeom>
          <a:noFill/>
        </p:spPr>
        <p:txBody>
          <a:bodyPr wrap="none" rtlCol="0">
            <a:spAutoFit/>
          </a:bodyPr>
          <a:lstStyle/>
          <a:p>
            <a:r>
              <a:rPr lang="en-US" b="1" dirty="0"/>
              <a:t>Local variables f0</a:t>
            </a:r>
          </a:p>
        </p:txBody>
      </p:sp>
      <p:cxnSp>
        <p:nvCxnSpPr>
          <p:cNvPr id="12" name="Straight Connector 11"/>
          <p:cNvCxnSpPr/>
          <p:nvPr/>
        </p:nvCxnSpPr>
        <p:spPr>
          <a:xfrm>
            <a:off x="6048066" y="3684915"/>
            <a:ext cx="26670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nvGrpSpPr>
          <p:cNvPr id="42" name="Group 41"/>
          <p:cNvGrpSpPr/>
          <p:nvPr/>
        </p:nvGrpSpPr>
        <p:grpSpPr>
          <a:xfrm>
            <a:off x="4784794" y="2199024"/>
            <a:ext cx="1279149" cy="369332"/>
            <a:chOff x="4717904" y="3985526"/>
            <a:chExt cx="1279149" cy="369332"/>
          </a:xfrm>
        </p:grpSpPr>
        <p:sp>
          <p:nvSpPr>
            <p:cNvPr id="43" name="Right Arrow 42"/>
            <p:cNvSpPr/>
            <p:nvPr/>
          </p:nvSpPr>
          <p:spPr>
            <a:xfrm>
              <a:off x="5235053" y="4053486"/>
              <a:ext cx="762000" cy="233412"/>
            </a:xfrm>
            <a:prstGeom prst="rightArrow">
              <a:avLst/>
            </a:prstGeom>
            <a:gradFill>
              <a:gsLst>
                <a:gs pos="0">
                  <a:srgbClr val="0000FF"/>
                </a:gs>
                <a:gs pos="100000">
                  <a:srgbClr val="0000FF"/>
                </a:gs>
              </a:gsLst>
            </a:grad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TextBox 44"/>
            <p:cNvSpPr txBox="1"/>
            <p:nvPr/>
          </p:nvSpPr>
          <p:spPr>
            <a:xfrm>
              <a:off x="4717904" y="3985526"/>
              <a:ext cx="479618" cy="369332"/>
            </a:xfrm>
            <a:prstGeom prst="rect">
              <a:avLst/>
            </a:prstGeom>
            <a:noFill/>
          </p:spPr>
          <p:txBody>
            <a:bodyPr wrap="none" rtlCol="0">
              <a:spAutoFit/>
            </a:bodyPr>
            <a:lstStyle/>
            <a:p>
              <a:r>
                <a:rPr lang="en-US" b="1" dirty="0"/>
                <a:t>FP</a:t>
              </a:r>
            </a:p>
          </p:txBody>
        </p:sp>
      </p:grpSp>
      <p:sp>
        <p:nvSpPr>
          <p:cNvPr id="10" name="TextBox 9"/>
          <p:cNvSpPr txBox="1"/>
          <p:nvPr/>
        </p:nvSpPr>
        <p:spPr>
          <a:xfrm>
            <a:off x="1874668" y="5651596"/>
            <a:ext cx="633507" cy="369332"/>
          </a:xfrm>
          <a:prstGeom prst="rect">
            <a:avLst/>
          </a:prstGeom>
          <a:noFill/>
        </p:spPr>
        <p:txBody>
          <a:bodyPr wrap="none" rtlCol="0">
            <a:spAutoFit/>
          </a:bodyPr>
          <a:lstStyle/>
          <a:p>
            <a:r>
              <a:rPr lang="en-US" dirty="0"/>
              <a:t>data</a:t>
            </a:r>
          </a:p>
        </p:txBody>
      </p:sp>
      <p:cxnSp>
        <p:nvCxnSpPr>
          <p:cNvPr id="49" name="Straight Connector 48"/>
          <p:cNvCxnSpPr/>
          <p:nvPr/>
        </p:nvCxnSpPr>
        <p:spPr>
          <a:xfrm>
            <a:off x="6037009" y="3040233"/>
            <a:ext cx="26670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a:xfrm>
            <a:off x="6048066" y="2538138"/>
            <a:ext cx="26670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1" name="Straight Connector 60"/>
          <p:cNvCxnSpPr/>
          <p:nvPr/>
        </p:nvCxnSpPr>
        <p:spPr>
          <a:xfrm>
            <a:off x="6032928" y="2232358"/>
            <a:ext cx="26670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6063943" y="3394274"/>
            <a:ext cx="26670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6949207" y="3671233"/>
            <a:ext cx="966931" cy="369332"/>
          </a:xfrm>
          <a:prstGeom prst="rect">
            <a:avLst/>
          </a:prstGeom>
          <a:noFill/>
        </p:spPr>
        <p:txBody>
          <a:bodyPr wrap="none" rtlCol="0">
            <a:spAutoFit/>
          </a:bodyPr>
          <a:lstStyle/>
          <a:p>
            <a:r>
              <a:rPr lang="en-US" b="1" dirty="0"/>
              <a:t>Canary</a:t>
            </a:r>
          </a:p>
        </p:txBody>
      </p:sp>
      <p:sp>
        <p:nvSpPr>
          <p:cNvPr id="17" name="TextBox 16"/>
          <p:cNvSpPr txBox="1"/>
          <p:nvPr/>
        </p:nvSpPr>
        <p:spPr>
          <a:xfrm>
            <a:off x="6596546" y="3040233"/>
            <a:ext cx="1672253" cy="369332"/>
          </a:xfrm>
          <a:prstGeom prst="rect">
            <a:avLst/>
          </a:prstGeom>
          <a:noFill/>
        </p:spPr>
        <p:txBody>
          <a:bodyPr wrap="none" rtlCol="0">
            <a:spAutoFit/>
          </a:bodyPr>
          <a:lstStyle/>
          <a:p>
            <a:r>
              <a:rPr lang="en-US" b="1" dirty="0"/>
              <a:t>Arguments f1</a:t>
            </a:r>
          </a:p>
        </p:txBody>
      </p:sp>
      <p:sp>
        <p:nvSpPr>
          <p:cNvPr id="52" name="TextBox 51"/>
          <p:cNvSpPr txBox="1"/>
          <p:nvPr/>
        </p:nvSpPr>
        <p:spPr>
          <a:xfrm>
            <a:off x="6324072" y="2697097"/>
            <a:ext cx="2146742" cy="369332"/>
          </a:xfrm>
          <a:prstGeom prst="rect">
            <a:avLst/>
          </a:prstGeom>
          <a:noFill/>
        </p:spPr>
        <p:txBody>
          <a:bodyPr wrap="none" rtlCol="0">
            <a:spAutoFit/>
          </a:bodyPr>
          <a:lstStyle/>
          <a:p>
            <a:r>
              <a:rPr lang="en-US" b="1" dirty="0"/>
              <a:t>Return address f1</a:t>
            </a:r>
          </a:p>
        </p:txBody>
      </p:sp>
      <p:sp>
        <p:nvSpPr>
          <p:cNvPr id="53" name="TextBox 52"/>
          <p:cNvSpPr txBox="1"/>
          <p:nvPr/>
        </p:nvSpPr>
        <p:spPr>
          <a:xfrm>
            <a:off x="6030165" y="2236134"/>
            <a:ext cx="2672526" cy="369332"/>
          </a:xfrm>
          <a:prstGeom prst="rect">
            <a:avLst/>
          </a:prstGeom>
          <a:noFill/>
        </p:spPr>
        <p:txBody>
          <a:bodyPr wrap="none" rtlCol="0">
            <a:spAutoFit/>
          </a:bodyPr>
          <a:lstStyle/>
          <a:p>
            <a:r>
              <a:rPr lang="en-US" b="1" dirty="0"/>
              <a:t>Saved frame pointer f1</a:t>
            </a:r>
          </a:p>
        </p:txBody>
      </p:sp>
      <p:sp>
        <p:nvSpPr>
          <p:cNvPr id="54" name="TextBox 53"/>
          <p:cNvSpPr txBox="1"/>
          <p:nvPr/>
        </p:nvSpPr>
        <p:spPr>
          <a:xfrm>
            <a:off x="6826886" y="1916783"/>
            <a:ext cx="966931" cy="369332"/>
          </a:xfrm>
          <a:prstGeom prst="rect">
            <a:avLst/>
          </a:prstGeom>
          <a:noFill/>
        </p:spPr>
        <p:txBody>
          <a:bodyPr wrap="none" rtlCol="0">
            <a:spAutoFit/>
          </a:bodyPr>
          <a:lstStyle/>
          <a:p>
            <a:r>
              <a:rPr lang="en-US" b="1" dirty="0"/>
              <a:t>Canary</a:t>
            </a:r>
          </a:p>
        </p:txBody>
      </p:sp>
      <p:cxnSp>
        <p:nvCxnSpPr>
          <p:cNvPr id="55" name="Straight Connector 54"/>
          <p:cNvCxnSpPr/>
          <p:nvPr/>
        </p:nvCxnSpPr>
        <p:spPr>
          <a:xfrm>
            <a:off x="6008521" y="1980990"/>
            <a:ext cx="26670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6" name="Straight Connector 55"/>
          <p:cNvCxnSpPr/>
          <p:nvPr/>
        </p:nvCxnSpPr>
        <p:spPr>
          <a:xfrm>
            <a:off x="6037014" y="1722245"/>
            <a:ext cx="26670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57" name="TextBox 56"/>
          <p:cNvSpPr txBox="1"/>
          <p:nvPr/>
        </p:nvSpPr>
        <p:spPr>
          <a:xfrm>
            <a:off x="6891688" y="1350753"/>
            <a:ext cx="979755" cy="369332"/>
          </a:xfrm>
          <a:prstGeom prst="rect">
            <a:avLst/>
          </a:prstGeom>
          <a:noFill/>
        </p:spPr>
        <p:txBody>
          <a:bodyPr wrap="none" rtlCol="0">
            <a:spAutoFit/>
          </a:bodyPr>
          <a:lstStyle/>
          <a:p>
            <a:r>
              <a:rPr lang="en-US" b="1" dirty="0"/>
              <a:t>Pointer</a:t>
            </a:r>
          </a:p>
        </p:txBody>
      </p:sp>
      <p:sp>
        <p:nvSpPr>
          <p:cNvPr id="58" name="TextBox 57"/>
          <p:cNvSpPr txBox="1"/>
          <p:nvPr/>
        </p:nvSpPr>
        <p:spPr>
          <a:xfrm>
            <a:off x="6461400" y="1663595"/>
            <a:ext cx="1697901" cy="369332"/>
          </a:xfrm>
          <a:prstGeom prst="rect">
            <a:avLst/>
          </a:prstGeom>
          <a:noFill/>
        </p:spPr>
        <p:txBody>
          <a:bodyPr wrap="none" rtlCol="0">
            <a:spAutoFit/>
          </a:bodyPr>
          <a:lstStyle/>
          <a:p>
            <a:r>
              <a:rPr lang="en-US" b="1" dirty="0"/>
              <a:t>Injected Code</a:t>
            </a:r>
          </a:p>
        </p:txBody>
      </p:sp>
      <p:sp>
        <p:nvSpPr>
          <p:cNvPr id="18" name="Rectangle 17"/>
          <p:cNvSpPr/>
          <p:nvPr/>
        </p:nvSpPr>
        <p:spPr>
          <a:xfrm>
            <a:off x="6008521" y="1980990"/>
            <a:ext cx="2667000" cy="255144"/>
          </a:xfrm>
          <a:prstGeom prst="rect">
            <a:avLst/>
          </a:prstGeom>
          <a:gradFill>
            <a:gsLst>
              <a:gs pos="0">
                <a:schemeClr val="bg1">
                  <a:lumMod val="40000"/>
                  <a:lumOff val="60000"/>
                  <a:alpha val="25000"/>
                </a:schemeClr>
              </a:gs>
              <a:gs pos="100000">
                <a:schemeClr val="accent2">
                  <a:lumMod val="40000"/>
                  <a:lumOff val="60000"/>
                  <a:alpha val="50000"/>
                </a:schemeClr>
              </a:gs>
            </a:gsLs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Rectangle 58"/>
          <p:cNvSpPr/>
          <p:nvPr/>
        </p:nvSpPr>
        <p:spPr>
          <a:xfrm>
            <a:off x="6063943" y="3713519"/>
            <a:ext cx="2667000" cy="255144"/>
          </a:xfrm>
          <a:prstGeom prst="rect">
            <a:avLst/>
          </a:prstGeom>
          <a:gradFill>
            <a:gsLst>
              <a:gs pos="0">
                <a:schemeClr val="bg1">
                  <a:lumMod val="40000"/>
                  <a:lumOff val="60000"/>
                  <a:alpha val="25000"/>
                </a:schemeClr>
              </a:gs>
              <a:gs pos="100000">
                <a:schemeClr val="accent2">
                  <a:lumMod val="40000"/>
                  <a:lumOff val="60000"/>
                  <a:alpha val="50000"/>
                </a:schemeClr>
              </a:gs>
            </a:gsLs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6" name="Group 15"/>
          <p:cNvGrpSpPr/>
          <p:nvPr/>
        </p:nvGrpSpPr>
        <p:grpSpPr>
          <a:xfrm>
            <a:off x="3000002" y="1577101"/>
            <a:ext cx="3032926" cy="4162652"/>
            <a:chOff x="3000002" y="1848261"/>
            <a:chExt cx="3032926" cy="3891492"/>
          </a:xfrm>
        </p:grpSpPr>
        <p:cxnSp>
          <p:nvCxnSpPr>
            <p:cNvPr id="66" name="Straight Connector 65"/>
            <p:cNvCxnSpPr/>
            <p:nvPr/>
          </p:nvCxnSpPr>
          <p:spPr>
            <a:xfrm flipH="1">
              <a:off x="3962400" y="1848261"/>
              <a:ext cx="2070528"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68" name="Straight Connector 67"/>
            <p:cNvCxnSpPr/>
            <p:nvPr/>
          </p:nvCxnSpPr>
          <p:spPr>
            <a:xfrm>
              <a:off x="3962400" y="1848261"/>
              <a:ext cx="0" cy="3891492"/>
            </a:xfrm>
            <a:prstGeom prst="line">
              <a:avLst/>
            </a:prstGeom>
          </p:spPr>
          <p:style>
            <a:lnRef idx="2">
              <a:schemeClr val="accent1"/>
            </a:lnRef>
            <a:fillRef idx="0">
              <a:schemeClr val="accent1"/>
            </a:fillRef>
            <a:effectRef idx="1">
              <a:schemeClr val="accent1"/>
            </a:effectRef>
            <a:fontRef idx="minor">
              <a:schemeClr val="tx1"/>
            </a:fontRef>
          </p:style>
        </p:cxnSp>
        <p:cxnSp>
          <p:nvCxnSpPr>
            <p:cNvPr id="70" name="Straight Arrow Connector 69"/>
            <p:cNvCxnSpPr/>
            <p:nvPr/>
          </p:nvCxnSpPr>
          <p:spPr>
            <a:xfrm flipH="1" flipV="1">
              <a:off x="3000002" y="5734698"/>
              <a:ext cx="962398" cy="505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sp>
        <p:nvSpPr>
          <p:cNvPr id="71" name="Rectangle 70"/>
          <p:cNvSpPr/>
          <p:nvPr/>
        </p:nvSpPr>
        <p:spPr>
          <a:xfrm>
            <a:off x="6032927" y="1731359"/>
            <a:ext cx="2642593" cy="1308874"/>
          </a:xfrm>
          <a:prstGeom prst="rect">
            <a:avLst/>
          </a:prstGeom>
          <a:gradFill>
            <a:gsLst>
              <a:gs pos="0">
                <a:schemeClr val="accent1">
                  <a:tint val="100000"/>
                  <a:shade val="100000"/>
                  <a:satMod val="130000"/>
                  <a:alpha val="40000"/>
                </a:schemeClr>
              </a:gs>
              <a:gs pos="100000">
                <a:srgbClr val="FF0000">
                  <a:alpha val="40000"/>
                </a:srgb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53510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1"/>
                                        </p:tgtEl>
                                        <p:attrNameLst>
                                          <p:attrName>style.visibility</p:attrName>
                                        </p:attrNameLst>
                                      </p:cBhvr>
                                      <p:to>
                                        <p:strVal val="visible"/>
                                      </p:to>
                                    </p:set>
                                    <p:animEffect transition="in" filter="fade">
                                      <p:cBhvr>
                                        <p:cTn id="7" dur="5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animBg="1"/>
    </p:bld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6E5A41-C02E-465B-BFA1-FD140EFD3507}"/>
              </a:ext>
            </a:extLst>
          </p:cNvPr>
          <p:cNvSpPr>
            <a:spLocks noGrp="1"/>
          </p:cNvSpPr>
          <p:nvPr>
            <p:ph type="title"/>
          </p:nvPr>
        </p:nvSpPr>
        <p:spPr>
          <a:xfrm>
            <a:off x="457200" y="919490"/>
            <a:ext cx="8229600" cy="523220"/>
          </a:xfrm>
        </p:spPr>
        <p:txBody>
          <a:bodyPr/>
          <a:lstStyle/>
          <a:p>
            <a:r>
              <a:rPr lang="en-US" dirty="0" err="1"/>
              <a:t>Heapsentry</a:t>
            </a:r>
            <a:endParaRPr lang="en-US" dirty="0"/>
          </a:p>
        </p:txBody>
      </p:sp>
      <p:sp>
        <p:nvSpPr>
          <p:cNvPr id="3" name="Content Placeholder 2">
            <a:extLst>
              <a:ext uri="{FF2B5EF4-FFF2-40B4-BE49-F238E27FC236}">
                <a16:creationId xmlns:a16="http://schemas.microsoft.com/office/drawing/2014/main" id="{030E0A08-98F4-4937-AEBD-CA8AFDF0AF5C}"/>
              </a:ext>
            </a:extLst>
          </p:cNvPr>
          <p:cNvSpPr>
            <a:spLocks noGrp="1"/>
          </p:cNvSpPr>
          <p:nvPr>
            <p:ph idx="1"/>
          </p:nvPr>
        </p:nvSpPr>
        <p:spPr/>
        <p:txBody>
          <a:bodyPr/>
          <a:lstStyle/>
          <a:p>
            <a:r>
              <a:rPr lang="en-US" dirty="0"/>
              <a:t>Defense layer on top of existing memory allocators</a:t>
            </a:r>
          </a:p>
          <a:p>
            <a:pPr lvl="1"/>
            <a:r>
              <a:rPr lang="en-US" dirty="0"/>
              <a:t>Compatible with all allocators in modern operating systems</a:t>
            </a:r>
          </a:p>
          <a:p>
            <a:r>
              <a:rPr lang="en-US" dirty="0"/>
              <a:t>Intercepts all calls to dynamic memory allocation</a:t>
            </a:r>
          </a:p>
          <a:p>
            <a:pPr lvl="1"/>
            <a:r>
              <a:rPr lang="en-US" dirty="0"/>
              <a:t>Appends to each allocated object a unique random value</a:t>
            </a:r>
          </a:p>
          <a:p>
            <a:pPr lvl="1"/>
            <a:r>
              <a:rPr lang="en-US" dirty="0"/>
              <a:t>Location and value of each canary are propagated to the kernel component of the protected process</a:t>
            </a:r>
          </a:p>
          <a:p>
            <a:r>
              <a:rPr lang="en-US" dirty="0"/>
              <a:t>Kernel component of </a:t>
            </a:r>
            <a:r>
              <a:rPr lang="en-US" dirty="0" err="1"/>
              <a:t>HeapSentry</a:t>
            </a:r>
            <a:r>
              <a:rPr lang="en-US" dirty="0"/>
              <a:t> is a loadable kernel module</a:t>
            </a:r>
          </a:p>
          <a:p>
            <a:pPr lvl="1"/>
            <a:r>
              <a:rPr lang="en-US" dirty="0"/>
              <a:t>Checks the canaries every time that the process requests a system call from the operating system</a:t>
            </a:r>
          </a:p>
          <a:p>
            <a:pPr lvl="1"/>
            <a:r>
              <a:rPr lang="en-US" dirty="0"/>
              <a:t>If the current value of a canary varies from its original value the process wrote past the boundaries of that specific heap object</a:t>
            </a:r>
          </a:p>
        </p:txBody>
      </p:sp>
    </p:spTree>
    <p:extLst>
      <p:ext uri="{BB962C8B-B14F-4D97-AF65-F5344CB8AC3E}">
        <p14:creationId xmlns:p14="http://schemas.microsoft.com/office/powerpoint/2010/main" val="1045323145"/>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D45851-BF71-49E3-9A2B-0A6B5AF92D11}"/>
              </a:ext>
            </a:extLst>
          </p:cNvPr>
          <p:cNvSpPr>
            <a:spLocks noGrp="1"/>
          </p:cNvSpPr>
          <p:nvPr>
            <p:ph type="title"/>
          </p:nvPr>
        </p:nvSpPr>
        <p:spPr>
          <a:xfrm>
            <a:off x="457200" y="919490"/>
            <a:ext cx="8229600" cy="523220"/>
          </a:xfrm>
        </p:spPr>
        <p:txBody>
          <a:bodyPr/>
          <a:lstStyle/>
          <a:p>
            <a:r>
              <a:rPr lang="en-US" dirty="0" err="1"/>
              <a:t>heapsentry</a:t>
            </a:r>
            <a:endParaRPr lang="en-US" dirty="0"/>
          </a:p>
        </p:txBody>
      </p:sp>
      <p:sp>
        <p:nvSpPr>
          <p:cNvPr id="3" name="Content Placeholder 2">
            <a:extLst>
              <a:ext uri="{FF2B5EF4-FFF2-40B4-BE49-F238E27FC236}">
                <a16:creationId xmlns:a16="http://schemas.microsoft.com/office/drawing/2014/main" id="{36C65F9F-FFC9-4A62-BB3B-3DABEB5176BC}"/>
              </a:ext>
            </a:extLst>
          </p:cNvPr>
          <p:cNvSpPr>
            <a:spLocks noGrp="1"/>
          </p:cNvSpPr>
          <p:nvPr>
            <p:ph idx="1"/>
          </p:nvPr>
        </p:nvSpPr>
        <p:spPr/>
        <p:txBody>
          <a:bodyPr>
            <a:normAutofit lnSpcReduction="10000"/>
          </a:bodyPr>
          <a:lstStyle/>
          <a:p>
            <a:r>
              <a:rPr lang="en-US" dirty="0" err="1"/>
              <a:t>HeapSentry</a:t>
            </a:r>
            <a:r>
              <a:rPr lang="en-US" dirty="0"/>
              <a:t> canaries are at the end of heap blocks</a:t>
            </a:r>
          </a:p>
          <a:p>
            <a:pPr lvl="1"/>
            <a:r>
              <a:rPr lang="en-US" dirty="0"/>
              <a:t>Uniquely random</a:t>
            </a:r>
          </a:p>
          <a:p>
            <a:pPr lvl="1"/>
            <a:r>
              <a:rPr lang="en-US" dirty="0"/>
              <a:t>No system-wide or process-wide canaries</a:t>
            </a:r>
          </a:p>
          <a:p>
            <a:pPr lvl="1"/>
            <a:r>
              <a:rPr lang="en-US" dirty="0"/>
              <a:t>Not </a:t>
            </a:r>
            <a:r>
              <a:rPr lang="en-US" dirty="0" err="1"/>
              <a:t>reconstructable</a:t>
            </a:r>
            <a:r>
              <a:rPr lang="en-US" dirty="0"/>
              <a:t> </a:t>
            </a:r>
          </a:p>
          <a:p>
            <a:r>
              <a:rPr lang="en-US" dirty="0"/>
              <a:t>Location and original value of each canary are stored in kernel space</a:t>
            </a:r>
          </a:p>
          <a:p>
            <a:pPr lvl="1"/>
            <a:r>
              <a:rPr lang="en-US" dirty="0"/>
              <a:t>Out of the process’ reach</a:t>
            </a:r>
          </a:p>
          <a:p>
            <a:pPr lvl="1"/>
            <a:r>
              <a:rPr lang="en-US" dirty="0"/>
              <a:t>Out of the attacker’s reach</a:t>
            </a:r>
          </a:p>
          <a:p>
            <a:r>
              <a:rPr lang="en-US" dirty="0"/>
              <a:t>Health checks of the protected process’ heap occurs before the execution of system calls</a:t>
            </a:r>
          </a:p>
          <a:p>
            <a:pPr lvl="1"/>
            <a:r>
              <a:rPr lang="en-US" dirty="0"/>
              <a:t>Denies attack access to kernel resources</a:t>
            </a:r>
          </a:p>
          <a:p>
            <a:pPr lvl="1"/>
            <a:r>
              <a:rPr lang="en-US" dirty="0"/>
              <a:t>Check is performed in kernel space</a:t>
            </a:r>
          </a:p>
          <a:p>
            <a:pPr lvl="2"/>
            <a:r>
              <a:rPr lang="en-US" dirty="0"/>
              <a:t>Cannot be bypassed </a:t>
            </a:r>
          </a:p>
        </p:txBody>
      </p:sp>
    </p:spTree>
    <p:extLst>
      <p:ext uri="{BB962C8B-B14F-4D97-AF65-F5344CB8AC3E}">
        <p14:creationId xmlns:p14="http://schemas.microsoft.com/office/powerpoint/2010/main" val="2658539848"/>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919490"/>
            <a:ext cx="8229600" cy="523220"/>
          </a:xfrm>
        </p:spPr>
        <p:txBody>
          <a:bodyPr/>
          <a:lstStyle/>
          <a:p>
            <a:r>
              <a:rPr lang="en-US" dirty="0" err="1"/>
              <a:t>heAp</a:t>
            </a:r>
            <a:r>
              <a:rPr lang="en-US" dirty="0"/>
              <a:t> Protector</a:t>
            </a:r>
          </a:p>
        </p:txBody>
      </p:sp>
      <p:sp>
        <p:nvSpPr>
          <p:cNvPr id="4" name="Content Placeholder 3"/>
          <p:cNvSpPr>
            <a:spLocks noGrp="1"/>
          </p:cNvSpPr>
          <p:nvPr>
            <p:ph idx="1"/>
          </p:nvPr>
        </p:nvSpPr>
        <p:spPr>
          <a:xfrm>
            <a:off x="457200" y="1752600"/>
            <a:ext cx="4343400" cy="4373563"/>
          </a:xfrm>
        </p:spPr>
        <p:txBody>
          <a:bodyPr/>
          <a:lstStyle/>
          <a:p>
            <a:r>
              <a:rPr lang="en-US" dirty="0"/>
              <a:t>Adds checksum to the chunk information</a:t>
            </a:r>
          </a:p>
          <a:p>
            <a:r>
              <a:rPr lang="en-US" dirty="0"/>
              <a:t>Checksum is </a:t>
            </a:r>
            <a:r>
              <a:rPr lang="en-US" dirty="0" err="1"/>
              <a:t>XORed</a:t>
            </a:r>
            <a:r>
              <a:rPr lang="en-US" dirty="0"/>
              <a:t> with a global random value</a:t>
            </a:r>
          </a:p>
          <a:p>
            <a:r>
              <a:rPr lang="en-US" dirty="0"/>
              <a:t>On allocation the checksum is added</a:t>
            </a:r>
          </a:p>
          <a:p>
            <a:r>
              <a:rPr lang="en-US" dirty="0"/>
              <a:t>On free (or other operations) checksum is calculated, </a:t>
            </a:r>
            <a:r>
              <a:rPr lang="en-US" dirty="0" err="1"/>
              <a:t>XORed</a:t>
            </a:r>
            <a:r>
              <a:rPr lang="en-US" dirty="0"/>
              <a:t> and compared</a:t>
            </a:r>
          </a:p>
        </p:txBody>
      </p:sp>
      <p:sp>
        <p:nvSpPr>
          <p:cNvPr id="18" name="Rectangle 17"/>
          <p:cNvSpPr/>
          <p:nvPr/>
        </p:nvSpPr>
        <p:spPr>
          <a:xfrm>
            <a:off x="5715002" y="1081585"/>
            <a:ext cx="2667000" cy="2356366"/>
          </a:xfrm>
          <a:prstGeom prst="rect">
            <a:avLst/>
          </a:prstGeom>
          <a:gradFill>
            <a:gsLst>
              <a:gs pos="0">
                <a:schemeClr val="accent2">
                  <a:lumMod val="60000"/>
                  <a:lumOff val="40000"/>
                </a:schemeClr>
              </a:gs>
              <a:gs pos="100000">
                <a:schemeClr val="accent2">
                  <a:lumMod val="20000"/>
                  <a:lumOff val="80000"/>
                </a:schemeClr>
              </a:gs>
            </a:gsLst>
          </a:gradFill>
          <a:ln>
            <a:noFill/>
            <a:miter lim="800000"/>
          </a:ln>
          <a:effectLst>
            <a:innerShdw blurRad="63500" dist="50800" dir="2700000">
              <a:prstClr val="black">
                <a:alpha val="50000"/>
              </a:prstClr>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19" name="Straight Connector 18"/>
          <p:cNvCxnSpPr/>
          <p:nvPr/>
        </p:nvCxnSpPr>
        <p:spPr>
          <a:xfrm>
            <a:off x="5715002" y="1462585"/>
            <a:ext cx="26670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5715002" y="1843585"/>
            <a:ext cx="26670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5983691" y="1095232"/>
            <a:ext cx="2129622" cy="369332"/>
          </a:xfrm>
          <a:prstGeom prst="rect">
            <a:avLst/>
          </a:prstGeom>
          <a:noFill/>
        </p:spPr>
        <p:txBody>
          <a:bodyPr wrap="none" rtlCol="0">
            <a:spAutoFit/>
          </a:bodyPr>
          <a:lstStyle/>
          <a:p>
            <a:r>
              <a:rPr lang="en-US" dirty="0"/>
              <a:t>Size of prev. chunk</a:t>
            </a:r>
          </a:p>
        </p:txBody>
      </p:sp>
      <p:sp>
        <p:nvSpPr>
          <p:cNvPr id="22" name="TextBox 21"/>
          <p:cNvSpPr txBox="1"/>
          <p:nvPr/>
        </p:nvSpPr>
        <p:spPr>
          <a:xfrm>
            <a:off x="6199551" y="1474253"/>
            <a:ext cx="1697901" cy="369332"/>
          </a:xfrm>
          <a:prstGeom prst="rect">
            <a:avLst/>
          </a:prstGeom>
          <a:noFill/>
        </p:spPr>
        <p:txBody>
          <a:bodyPr wrap="none" rtlCol="0">
            <a:spAutoFit/>
          </a:bodyPr>
          <a:lstStyle/>
          <a:p>
            <a:r>
              <a:rPr lang="en-US" dirty="0"/>
              <a:t>Size of chunk1</a:t>
            </a:r>
          </a:p>
        </p:txBody>
      </p:sp>
      <p:sp>
        <p:nvSpPr>
          <p:cNvPr id="23" name="TextBox 22"/>
          <p:cNvSpPr txBox="1"/>
          <p:nvPr/>
        </p:nvSpPr>
        <p:spPr>
          <a:xfrm>
            <a:off x="6456028" y="2682338"/>
            <a:ext cx="1184940" cy="369332"/>
          </a:xfrm>
          <a:prstGeom prst="rect">
            <a:avLst/>
          </a:prstGeom>
          <a:noFill/>
        </p:spPr>
        <p:txBody>
          <a:bodyPr wrap="none" rtlCol="0">
            <a:spAutoFit/>
          </a:bodyPr>
          <a:lstStyle/>
          <a:p>
            <a:r>
              <a:rPr lang="en-US" dirty="0"/>
              <a:t>User data</a:t>
            </a:r>
          </a:p>
        </p:txBody>
      </p:sp>
      <p:sp>
        <p:nvSpPr>
          <p:cNvPr id="8" name="Rectangle 7"/>
          <p:cNvSpPr/>
          <p:nvPr/>
        </p:nvSpPr>
        <p:spPr>
          <a:xfrm>
            <a:off x="5715002" y="3437951"/>
            <a:ext cx="2667000" cy="2356366"/>
          </a:xfrm>
          <a:prstGeom prst="rect">
            <a:avLst/>
          </a:prstGeom>
          <a:gradFill>
            <a:gsLst>
              <a:gs pos="0">
                <a:schemeClr val="accent2">
                  <a:lumMod val="60000"/>
                  <a:lumOff val="40000"/>
                </a:schemeClr>
              </a:gs>
              <a:gs pos="100000">
                <a:schemeClr val="accent2">
                  <a:lumMod val="20000"/>
                  <a:lumOff val="80000"/>
                </a:schemeClr>
              </a:gs>
            </a:gsLst>
          </a:gradFill>
          <a:ln>
            <a:noFill/>
            <a:miter lim="800000"/>
          </a:ln>
          <a:effectLst>
            <a:innerShdw blurRad="63500" dist="50800" dir="2700000">
              <a:prstClr val="black">
                <a:alpha val="50000"/>
              </a:prstClr>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9" name="Straight Connector 8"/>
          <p:cNvCxnSpPr/>
          <p:nvPr/>
        </p:nvCxnSpPr>
        <p:spPr>
          <a:xfrm>
            <a:off x="5715002" y="3818951"/>
            <a:ext cx="26670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5715002" y="4199951"/>
            <a:ext cx="26670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6199548" y="3437951"/>
            <a:ext cx="1697901" cy="369332"/>
          </a:xfrm>
          <a:prstGeom prst="rect">
            <a:avLst/>
          </a:prstGeom>
          <a:noFill/>
        </p:spPr>
        <p:txBody>
          <a:bodyPr wrap="none" rtlCol="0">
            <a:spAutoFit/>
          </a:bodyPr>
          <a:lstStyle/>
          <a:p>
            <a:r>
              <a:rPr lang="en-US" dirty="0"/>
              <a:t>Size of chunk1</a:t>
            </a:r>
          </a:p>
        </p:txBody>
      </p:sp>
      <p:sp>
        <p:nvSpPr>
          <p:cNvPr id="12" name="TextBox 11"/>
          <p:cNvSpPr txBox="1"/>
          <p:nvPr/>
        </p:nvSpPr>
        <p:spPr>
          <a:xfrm>
            <a:off x="6199551" y="3830619"/>
            <a:ext cx="1697901" cy="369332"/>
          </a:xfrm>
          <a:prstGeom prst="rect">
            <a:avLst/>
          </a:prstGeom>
          <a:noFill/>
        </p:spPr>
        <p:txBody>
          <a:bodyPr wrap="none" rtlCol="0">
            <a:spAutoFit/>
          </a:bodyPr>
          <a:lstStyle/>
          <a:p>
            <a:r>
              <a:rPr lang="en-US" dirty="0"/>
              <a:t>Size of chunk2</a:t>
            </a:r>
          </a:p>
        </p:txBody>
      </p:sp>
      <p:cxnSp>
        <p:nvCxnSpPr>
          <p:cNvPr id="13" name="Straight Connector 12"/>
          <p:cNvCxnSpPr/>
          <p:nvPr/>
        </p:nvCxnSpPr>
        <p:spPr>
          <a:xfrm>
            <a:off x="5715001" y="4902184"/>
            <a:ext cx="26670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5715000" y="5206984"/>
            <a:ext cx="26670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6263672" y="5222817"/>
            <a:ext cx="1569660" cy="369332"/>
          </a:xfrm>
          <a:prstGeom prst="rect">
            <a:avLst/>
          </a:prstGeom>
          <a:noFill/>
        </p:spPr>
        <p:txBody>
          <a:bodyPr wrap="none" rtlCol="0">
            <a:spAutoFit/>
          </a:bodyPr>
          <a:lstStyle/>
          <a:p>
            <a:r>
              <a:rPr lang="en-US" dirty="0"/>
              <a:t>Old user data</a:t>
            </a:r>
          </a:p>
        </p:txBody>
      </p:sp>
      <p:sp>
        <p:nvSpPr>
          <p:cNvPr id="16" name="TextBox 15"/>
          <p:cNvSpPr txBox="1"/>
          <p:nvPr/>
        </p:nvSpPr>
        <p:spPr>
          <a:xfrm>
            <a:off x="6148253" y="4587879"/>
            <a:ext cx="1800493" cy="369332"/>
          </a:xfrm>
          <a:prstGeom prst="rect">
            <a:avLst/>
          </a:prstGeom>
          <a:noFill/>
        </p:spPr>
        <p:txBody>
          <a:bodyPr wrap="none" rtlCol="0">
            <a:spAutoFit/>
          </a:bodyPr>
          <a:lstStyle/>
          <a:p>
            <a:r>
              <a:rPr lang="en-US" dirty="0"/>
              <a:t>Forward pointer</a:t>
            </a:r>
          </a:p>
        </p:txBody>
      </p:sp>
      <p:sp>
        <p:nvSpPr>
          <p:cNvPr id="17" name="TextBox 16"/>
          <p:cNvSpPr txBox="1"/>
          <p:nvPr/>
        </p:nvSpPr>
        <p:spPr>
          <a:xfrm>
            <a:off x="6064899" y="4854475"/>
            <a:ext cx="1967205" cy="369332"/>
          </a:xfrm>
          <a:prstGeom prst="rect">
            <a:avLst/>
          </a:prstGeom>
          <a:noFill/>
        </p:spPr>
        <p:txBody>
          <a:bodyPr wrap="none" rtlCol="0">
            <a:spAutoFit/>
          </a:bodyPr>
          <a:lstStyle/>
          <a:p>
            <a:r>
              <a:rPr lang="en-US" dirty="0"/>
              <a:t>Backward pointer</a:t>
            </a:r>
          </a:p>
        </p:txBody>
      </p:sp>
      <p:cxnSp>
        <p:nvCxnSpPr>
          <p:cNvPr id="24" name="Straight Connector 23"/>
          <p:cNvCxnSpPr/>
          <p:nvPr/>
        </p:nvCxnSpPr>
        <p:spPr>
          <a:xfrm>
            <a:off x="5725808" y="2259768"/>
            <a:ext cx="26670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a:off x="5715002" y="4606439"/>
            <a:ext cx="26670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26" name="TextBox 25"/>
          <p:cNvSpPr txBox="1"/>
          <p:nvPr/>
        </p:nvSpPr>
        <p:spPr>
          <a:xfrm>
            <a:off x="6313204" y="4237107"/>
            <a:ext cx="1351652" cy="369332"/>
          </a:xfrm>
          <a:prstGeom prst="rect">
            <a:avLst/>
          </a:prstGeom>
          <a:noFill/>
        </p:spPr>
        <p:txBody>
          <a:bodyPr wrap="none" rtlCol="0">
            <a:spAutoFit/>
          </a:bodyPr>
          <a:lstStyle/>
          <a:p>
            <a:r>
              <a:rPr lang="en-US" b="1" dirty="0"/>
              <a:t>Checksum</a:t>
            </a:r>
          </a:p>
        </p:txBody>
      </p:sp>
      <p:sp>
        <p:nvSpPr>
          <p:cNvPr id="27" name="TextBox 26"/>
          <p:cNvSpPr txBox="1"/>
          <p:nvPr/>
        </p:nvSpPr>
        <p:spPr>
          <a:xfrm>
            <a:off x="6313204" y="1843585"/>
            <a:ext cx="1351652" cy="369332"/>
          </a:xfrm>
          <a:prstGeom prst="rect">
            <a:avLst/>
          </a:prstGeom>
          <a:noFill/>
        </p:spPr>
        <p:txBody>
          <a:bodyPr wrap="none" rtlCol="0">
            <a:spAutoFit/>
          </a:bodyPr>
          <a:lstStyle/>
          <a:p>
            <a:r>
              <a:rPr lang="en-US" b="1" dirty="0"/>
              <a:t>Checksum</a:t>
            </a:r>
          </a:p>
        </p:txBody>
      </p:sp>
      <p:sp>
        <p:nvSpPr>
          <p:cNvPr id="28" name="TextBox 27"/>
          <p:cNvSpPr txBox="1"/>
          <p:nvPr/>
        </p:nvSpPr>
        <p:spPr>
          <a:xfrm>
            <a:off x="4733919" y="910566"/>
            <a:ext cx="1031051" cy="369332"/>
          </a:xfrm>
          <a:prstGeom prst="rect">
            <a:avLst/>
          </a:prstGeom>
          <a:noFill/>
        </p:spPr>
        <p:txBody>
          <a:bodyPr wrap="none" rtlCol="0">
            <a:spAutoFit/>
          </a:bodyPr>
          <a:lstStyle/>
          <a:p>
            <a:r>
              <a:rPr lang="en-US" b="1" dirty="0"/>
              <a:t>Chunk1</a:t>
            </a:r>
          </a:p>
        </p:txBody>
      </p:sp>
      <p:sp>
        <p:nvSpPr>
          <p:cNvPr id="29" name="TextBox 28"/>
          <p:cNvSpPr txBox="1"/>
          <p:nvPr/>
        </p:nvSpPr>
        <p:spPr>
          <a:xfrm>
            <a:off x="4747567" y="3246461"/>
            <a:ext cx="1031051" cy="369332"/>
          </a:xfrm>
          <a:prstGeom prst="rect">
            <a:avLst/>
          </a:prstGeom>
          <a:noFill/>
        </p:spPr>
        <p:txBody>
          <a:bodyPr wrap="none" rtlCol="0">
            <a:spAutoFit/>
          </a:bodyPr>
          <a:lstStyle/>
          <a:p>
            <a:r>
              <a:rPr lang="en-US" b="1" dirty="0"/>
              <a:t>Chunk2</a:t>
            </a:r>
          </a:p>
        </p:txBody>
      </p:sp>
    </p:spTree>
    <p:extLst>
      <p:ext uri="{BB962C8B-B14F-4D97-AF65-F5344CB8AC3E}">
        <p14:creationId xmlns:p14="http://schemas.microsoft.com/office/powerpoint/2010/main" val="36889991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a:xfrm>
            <a:off x="457200" y="609600"/>
            <a:ext cx="8229600" cy="523220"/>
          </a:xfrm>
        </p:spPr>
        <p:txBody>
          <a:bodyPr/>
          <a:lstStyle/>
          <a:p>
            <a:r>
              <a:rPr lang="en-US" dirty="0"/>
              <a:t>Other Languages</a:t>
            </a:r>
            <a:endParaRPr lang="en-US" b="1" dirty="0"/>
          </a:p>
        </p:txBody>
      </p:sp>
      <p:sp>
        <p:nvSpPr>
          <p:cNvPr id="38915" name="Rectangle 3"/>
          <p:cNvSpPr>
            <a:spLocks noGrp="1" noChangeArrowheads="1"/>
          </p:cNvSpPr>
          <p:nvPr>
            <p:ph type="body" idx="1"/>
          </p:nvPr>
        </p:nvSpPr>
        <p:spPr>
          <a:xfrm>
            <a:off x="457200" y="1143000"/>
            <a:ext cx="8229600" cy="4754563"/>
          </a:xfrm>
        </p:spPr>
        <p:txBody>
          <a:bodyPr>
            <a:noAutofit/>
          </a:bodyPr>
          <a:lstStyle/>
          <a:p>
            <a:r>
              <a:rPr lang="en-US" dirty="0"/>
              <a:t>Many security professionals recommend using other languages, such as Java.</a:t>
            </a:r>
          </a:p>
          <a:p>
            <a:r>
              <a:rPr lang="en-US" dirty="0"/>
              <a:t>Adopting Java is often not a viable option because of:</a:t>
            </a:r>
          </a:p>
          <a:p>
            <a:pPr lvl="1"/>
            <a:r>
              <a:rPr lang="en-US" dirty="0"/>
              <a:t>Existing investment in C source code,</a:t>
            </a:r>
          </a:p>
          <a:p>
            <a:pPr lvl="1"/>
            <a:r>
              <a:rPr lang="en-US" dirty="0"/>
              <a:t>Programming expertise,  </a:t>
            </a:r>
          </a:p>
          <a:p>
            <a:pPr lvl="1"/>
            <a:r>
              <a:rPr lang="en-US" dirty="0"/>
              <a:t>Development environments</a:t>
            </a:r>
          </a:p>
          <a:p>
            <a:r>
              <a:rPr lang="en-US" dirty="0"/>
              <a:t>Another alternative to using C is to use a C dialect, such as Cyclone [Jim 02].</a:t>
            </a:r>
          </a:p>
          <a:p>
            <a:r>
              <a:rPr lang="en-US" dirty="0"/>
              <a:t>Cyclone is currently supported on x86 Linux, and on Windows using Cygwin.</a:t>
            </a:r>
          </a:p>
        </p:txBody>
      </p:sp>
    </p:spTree>
    <p:extLst>
      <p:ext uri="{BB962C8B-B14F-4D97-AF65-F5344CB8AC3E}">
        <p14:creationId xmlns:p14="http://schemas.microsoft.com/office/powerpoint/2010/main" val="3877812112"/>
      </p:ext>
    </p:extLst>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919490"/>
            <a:ext cx="8229600" cy="523220"/>
          </a:xfrm>
        </p:spPr>
        <p:txBody>
          <a:bodyPr/>
          <a:lstStyle/>
          <a:p>
            <a:r>
              <a:rPr lang="en-US" dirty="0" err="1"/>
              <a:t>Contrapolice</a:t>
            </a:r>
            <a:endParaRPr lang="en-US" dirty="0"/>
          </a:p>
        </p:txBody>
      </p:sp>
      <p:sp>
        <p:nvSpPr>
          <p:cNvPr id="4" name="Content Placeholder 3"/>
          <p:cNvSpPr>
            <a:spLocks noGrp="1"/>
          </p:cNvSpPr>
          <p:nvPr>
            <p:ph idx="1"/>
          </p:nvPr>
        </p:nvSpPr>
        <p:spPr>
          <a:xfrm>
            <a:off x="457200" y="1752600"/>
            <a:ext cx="4343400" cy="4373563"/>
          </a:xfrm>
        </p:spPr>
        <p:txBody>
          <a:bodyPr/>
          <a:lstStyle/>
          <a:p>
            <a:r>
              <a:rPr lang="en-US" dirty="0"/>
              <a:t>Stores a random value before and after the chunk</a:t>
            </a:r>
          </a:p>
          <a:p>
            <a:r>
              <a:rPr lang="en-US" dirty="0"/>
              <a:t>Before exiting from a string copy operation, the random value is compared to the random value after</a:t>
            </a:r>
          </a:p>
          <a:p>
            <a:r>
              <a:rPr lang="en-US" dirty="0"/>
              <a:t>If they are not the same an overflow has occurred</a:t>
            </a:r>
          </a:p>
        </p:txBody>
      </p:sp>
      <p:sp>
        <p:nvSpPr>
          <p:cNvPr id="18" name="Rectangle 17"/>
          <p:cNvSpPr/>
          <p:nvPr/>
        </p:nvSpPr>
        <p:spPr>
          <a:xfrm>
            <a:off x="5715002" y="1081585"/>
            <a:ext cx="2667000" cy="2356366"/>
          </a:xfrm>
          <a:prstGeom prst="rect">
            <a:avLst/>
          </a:prstGeom>
          <a:gradFill>
            <a:gsLst>
              <a:gs pos="0">
                <a:schemeClr val="accent2">
                  <a:lumMod val="60000"/>
                  <a:lumOff val="40000"/>
                </a:schemeClr>
              </a:gs>
              <a:gs pos="100000">
                <a:schemeClr val="accent2">
                  <a:lumMod val="20000"/>
                  <a:lumOff val="80000"/>
                </a:schemeClr>
              </a:gs>
            </a:gsLst>
          </a:gradFill>
          <a:ln>
            <a:noFill/>
            <a:miter lim="800000"/>
          </a:ln>
          <a:effectLst>
            <a:innerShdw blurRad="63500" dist="50800" dir="2700000">
              <a:prstClr val="black">
                <a:alpha val="50000"/>
              </a:prstClr>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19" name="Straight Connector 18"/>
          <p:cNvCxnSpPr/>
          <p:nvPr/>
        </p:nvCxnSpPr>
        <p:spPr>
          <a:xfrm>
            <a:off x="5715002" y="1462585"/>
            <a:ext cx="26670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5715002" y="1843585"/>
            <a:ext cx="26670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5983691" y="1448095"/>
            <a:ext cx="2270686" cy="369332"/>
          </a:xfrm>
          <a:prstGeom prst="rect">
            <a:avLst/>
          </a:prstGeom>
          <a:noFill/>
        </p:spPr>
        <p:txBody>
          <a:bodyPr wrap="none" rtlCol="0">
            <a:spAutoFit/>
          </a:bodyPr>
          <a:lstStyle/>
          <a:p>
            <a:r>
              <a:rPr lang="en-US" b="1" dirty="0"/>
              <a:t>Size of prev. chunk</a:t>
            </a:r>
          </a:p>
        </p:txBody>
      </p:sp>
      <p:sp>
        <p:nvSpPr>
          <p:cNvPr id="22" name="TextBox 21"/>
          <p:cNvSpPr txBox="1"/>
          <p:nvPr/>
        </p:nvSpPr>
        <p:spPr>
          <a:xfrm>
            <a:off x="6199551" y="1827116"/>
            <a:ext cx="1800493" cy="369332"/>
          </a:xfrm>
          <a:prstGeom prst="rect">
            <a:avLst/>
          </a:prstGeom>
          <a:noFill/>
        </p:spPr>
        <p:txBody>
          <a:bodyPr wrap="none" rtlCol="0">
            <a:spAutoFit/>
          </a:bodyPr>
          <a:lstStyle/>
          <a:p>
            <a:r>
              <a:rPr lang="en-US" b="1" dirty="0"/>
              <a:t>Size of chunk1</a:t>
            </a:r>
          </a:p>
        </p:txBody>
      </p:sp>
      <p:sp>
        <p:nvSpPr>
          <p:cNvPr id="23" name="TextBox 22"/>
          <p:cNvSpPr txBox="1"/>
          <p:nvPr/>
        </p:nvSpPr>
        <p:spPr>
          <a:xfrm>
            <a:off x="6370912" y="2313006"/>
            <a:ext cx="1236236" cy="369332"/>
          </a:xfrm>
          <a:prstGeom prst="rect">
            <a:avLst/>
          </a:prstGeom>
          <a:noFill/>
        </p:spPr>
        <p:txBody>
          <a:bodyPr wrap="none" rtlCol="0">
            <a:spAutoFit/>
          </a:bodyPr>
          <a:lstStyle/>
          <a:p>
            <a:r>
              <a:rPr lang="en-US" b="1" dirty="0"/>
              <a:t>User data</a:t>
            </a:r>
          </a:p>
        </p:txBody>
      </p:sp>
      <p:sp>
        <p:nvSpPr>
          <p:cNvPr id="8" name="Rectangle 7"/>
          <p:cNvSpPr/>
          <p:nvPr/>
        </p:nvSpPr>
        <p:spPr>
          <a:xfrm>
            <a:off x="5715002" y="3437951"/>
            <a:ext cx="2667000" cy="2356366"/>
          </a:xfrm>
          <a:prstGeom prst="rect">
            <a:avLst/>
          </a:prstGeom>
          <a:gradFill>
            <a:gsLst>
              <a:gs pos="0">
                <a:schemeClr val="accent2">
                  <a:lumMod val="60000"/>
                  <a:lumOff val="40000"/>
                </a:schemeClr>
              </a:gs>
              <a:gs pos="100000">
                <a:schemeClr val="accent2">
                  <a:lumMod val="20000"/>
                  <a:lumOff val="80000"/>
                </a:schemeClr>
              </a:gs>
            </a:gsLst>
          </a:gradFill>
          <a:ln>
            <a:noFill/>
            <a:miter lim="800000"/>
          </a:ln>
          <a:effectLst>
            <a:innerShdw blurRad="63500" dist="50800" dir="2700000">
              <a:prstClr val="black">
                <a:alpha val="50000"/>
              </a:prstClr>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9" name="Straight Connector 8"/>
          <p:cNvCxnSpPr/>
          <p:nvPr/>
        </p:nvCxnSpPr>
        <p:spPr>
          <a:xfrm>
            <a:off x="5715002" y="3818951"/>
            <a:ext cx="26670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5715002" y="4199951"/>
            <a:ext cx="26670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6199548" y="3437951"/>
            <a:ext cx="1800493" cy="369332"/>
          </a:xfrm>
          <a:prstGeom prst="rect">
            <a:avLst/>
          </a:prstGeom>
          <a:noFill/>
        </p:spPr>
        <p:txBody>
          <a:bodyPr wrap="none" rtlCol="0">
            <a:spAutoFit/>
          </a:bodyPr>
          <a:lstStyle/>
          <a:p>
            <a:r>
              <a:rPr lang="en-US" b="1" dirty="0"/>
              <a:t>Size of chunk1</a:t>
            </a:r>
          </a:p>
        </p:txBody>
      </p:sp>
      <p:sp>
        <p:nvSpPr>
          <p:cNvPr id="12" name="TextBox 11"/>
          <p:cNvSpPr txBox="1"/>
          <p:nvPr/>
        </p:nvSpPr>
        <p:spPr>
          <a:xfrm>
            <a:off x="6199551" y="3830619"/>
            <a:ext cx="1800493" cy="369332"/>
          </a:xfrm>
          <a:prstGeom prst="rect">
            <a:avLst/>
          </a:prstGeom>
          <a:noFill/>
        </p:spPr>
        <p:txBody>
          <a:bodyPr wrap="none" rtlCol="0">
            <a:spAutoFit/>
          </a:bodyPr>
          <a:lstStyle/>
          <a:p>
            <a:r>
              <a:rPr lang="en-US" b="1" dirty="0"/>
              <a:t>Size of chunk2</a:t>
            </a:r>
          </a:p>
        </p:txBody>
      </p:sp>
      <p:cxnSp>
        <p:nvCxnSpPr>
          <p:cNvPr id="13" name="Straight Connector 12"/>
          <p:cNvCxnSpPr/>
          <p:nvPr/>
        </p:nvCxnSpPr>
        <p:spPr>
          <a:xfrm>
            <a:off x="5715001" y="4902184"/>
            <a:ext cx="26670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5715000" y="5206984"/>
            <a:ext cx="26670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6199551" y="4905375"/>
            <a:ext cx="1659429" cy="369332"/>
          </a:xfrm>
          <a:prstGeom prst="rect">
            <a:avLst/>
          </a:prstGeom>
          <a:noFill/>
        </p:spPr>
        <p:txBody>
          <a:bodyPr wrap="none" rtlCol="0">
            <a:spAutoFit/>
          </a:bodyPr>
          <a:lstStyle/>
          <a:p>
            <a:r>
              <a:rPr lang="en-US" b="1" dirty="0"/>
              <a:t>Old user data</a:t>
            </a:r>
          </a:p>
        </p:txBody>
      </p:sp>
      <p:sp>
        <p:nvSpPr>
          <p:cNvPr id="16" name="TextBox 15"/>
          <p:cNvSpPr txBox="1"/>
          <p:nvPr/>
        </p:nvSpPr>
        <p:spPr>
          <a:xfrm>
            <a:off x="6148253" y="4269447"/>
            <a:ext cx="1941557" cy="369332"/>
          </a:xfrm>
          <a:prstGeom prst="rect">
            <a:avLst/>
          </a:prstGeom>
          <a:noFill/>
        </p:spPr>
        <p:txBody>
          <a:bodyPr wrap="none" rtlCol="0">
            <a:spAutoFit/>
          </a:bodyPr>
          <a:lstStyle/>
          <a:p>
            <a:r>
              <a:rPr lang="en-US" b="1" dirty="0"/>
              <a:t>Forward pointer</a:t>
            </a:r>
          </a:p>
        </p:txBody>
      </p:sp>
      <p:sp>
        <p:nvSpPr>
          <p:cNvPr id="17" name="TextBox 16"/>
          <p:cNvSpPr txBox="1"/>
          <p:nvPr/>
        </p:nvSpPr>
        <p:spPr>
          <a:xfrm>
            <a:off x="6064899" y="4536043"/>
            <a:ext cx="2121093" cy="369332"/>
          </a:xfrm>
          <a:prstGeom prst="rect">
            <a:avLst/>
          </a:prstGeom>
          <a:noFill/>
        </p:spPr>
        <p:txBody>
          <a:bodyPr wrap="none" rtlCol="0">
            <a:spAutoFit/>
          </a:bodyPr>
          <a:lstStyle/>
          <a:p>
            <a:r>
              <a:rPr lang="en-US" b="1" dirty="0"/>
              <a:t>Backward pointer</a:t>
            </a:r>
          </a:p>
        </p:txBody>
      </p:sp>
      <p:cxnSp>
        <p:nvCxnSpPr>
          <p:cNvPr id="24" name="Straight Connector 23"/>
          <p:cNvCxnSpPr/>
          <p:nvPr/>
        </p:nvCxnSpPr>
        <p:spPr>
          <a:xfrm>
            <a:off x="5725808" y="2259768"/>
            <a:ext cx="26670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a:off x="5715002" y="4606439"/>
            <a:ext cx="26670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28" name="TextBox 27"/>
          <p:cNvSpPr txBox="1"/>
          <p:nvPr/>
        </p:nvSpPr>
        <p:spPr>
          <a:xfrm>
            <a:off x="4733919" y="910566"/>
            <a:ext cx="1031051" cy="369332"/>
          </a:xfrm>
          <a:prstGeom prst="rect">
            <a:avLst/>
          </a:prstGeom>
          <a:noFill/>
        </p:spPr>
        <p:txBody>
          <a:bodyPr wrap="none" rtlCol="0">
            <a:spAutoFit/>
          </a:bodyPr>
          <a:lstStyle/>
          <a:p>
            <a:r>
              <a:rPr lang="en-US" b="1" dirty="0"/>
              <a:t>Chunk1</a:t>
            </a:r>
          </a:p>
        </p:txBody>
      </p:sp>
      <p:sp>
        <p:nvSpPr>
          <p:cNvPr id="29" name="TextBox 28"/>
          <p:cNvSpPr txBox="1"/>
          <p:nvPr/>
        </p:nvSpPr>
        <p:spPr>
          <a:xfrm>
            <a:off x="4702718" y="3068619"/>
            <a:ext cx="1031051" cy="369332"/>
          </a:xfrm>
          <a:prstGeom prst="rect">
            <a:avLst/>
          </a:prstGeom>
          <a:noFill/>
        </p:spPr>
        <p:txBody>
          <a:bodyPr wrap="none" rtlCol="0">
            <a:spAutoFit/>
          </a:bodyPr>
          <a:lstStyle/>
          <a:p>
            <a:r>
              <a:rPr lang="en-US" b="1" dirty="0"/>
              <a:t>Chunk2</a:t>
            </a:r>
          </a:p>
        </p:txBody>
      </p:sp>
      <p:sp>
        <p:nvSpPr>
          <p:cNvPr id="2" name="TextBox 1"/>
          <p:cNvSpPr txBox="1"/>
          <p:nvPr/>
        </p:nvSpPr>
        <p:spPr>
          <a:xfrm>
            <a:off x="6441444" y="1071939"/>
            <a:ext cx="1095172" cy="369332"/>
          </a:xfrm>
          <a:prstGeom prst="rect">
            <a:avLst/>
          </a:prstGeom>
          <a:noFill/>
        </p:spPr>
        <p:txBody>
          <a:bodyPr wrap="none" rtlCol="0">
            <a:spAutoFit/>
          </a:bodyPr>
          <a:lstStyle/>
          <a:p>
            <a:r>
              <a:rPr lang="en-US" b="1" dirty="0"/>
              <a:t>Canary1</a:t>
            </a:r>
          </a:p>
        </p:txBody>
      </p:sp>
      <p:cxnSp>
        <p:nvCxnSpPr>
          <p:cNvPr id="31" name="Straight Connector 30"/>
          <p:cNvCxnSpPr/>
          <p:nvPr/>
        </p:nvCxnSpPr>
        <p:spPr>
          <a:xfrm>
            <a:off x="5714998" y="2692500"/>
            <a:ext cx="26670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32" name="TextBox 31"/>
          <p:cNvSpPr txBox="1"/>
          <p:nvPr/>
        </p:nvSpPr>
        <p:spPr>
          <a:xfrm>
            <a:off x="6441444" y="2681201"/>
            <a:ext cx="1095172" cy="369332"/>
          </a:xfrm>
          <a:prstGeom prst="rect">
            <a:avLst/>
          </a:prstGeom>
          <a:noFill/>
        </p:spPr>
        <p:txBody>
          <a:bodyPr wrap="none" rtlCol="0">
            <a:spAutoFit/>
          </a:bodyPr>
          <a:lstStyle/>
          <a:p>
            <a:r>
              <a:rPr lang="en-US" b="1" dirty="0"/>
              <a:t>Canary1</a:t>
            </a:r>
          </a:p>
        </p:txBody>
      </p:sp>
      <p:sp>
        <p:nvSpPr>
          <p:cNvPr id="33" name="TextBox 32"/>
          <p:cNvSpPr txBox="1"/>
          <p:nvPr/>
        </p:nvSpPr>
        <p:spPr>
          <a:xfrm>
            <a:off x="6441444" y="3050533"/>
            <a:ext cx="1095172" cy="369332"/>
          </a:xfrm>
          <a:prstGeom prst="rect">
            <a:avLst/>
          </a:prstGeom>
          <a:noFill/>
        </p:spPr>
        <p:txBody>
          <a:bodyPr wrap="none" rtlCol="0">
            <a:spAutoFit/>
          </a:bodyPr>
          <a:lstStyle/>
          <a:p>
            <a:r>
              <a:rPr lang="en-US" b="1" dirty="0"/>
              <a:t>Canary2</a:t>
            </a:r>
          </a:p>
        </p:txBody>
      </p:sp>
      <p:cxnSp>
        <p:nvCxnSpPr>
          <p:cNvPr id="34" name="Straight Connector 33"/>
          <p:cNvCxnSpPr/>
          <p:nvPr/>
        </p:nvCxnSpPr>
        <p:spPr>
          <a:xfrm>
            <a:off x="5714998" y="3050533"/>
            <a:ext cx="26670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35" name="TextBox 34"/>
          <p:cNvSpPr txBox="1"/>
          <p:nvPr/>
        </p:nvSpPr>
        <p:spPr>
          <a:xfrm>
            <a:off x="6481679" y="5274707"/>
            <a:ext cx="1095172" cy="369332"/>
          </a:xfrm>
          <a:prstGeom prst="rect">
            <a:avLst/>
          </a:prstGeom>
          <a:noFill/>
        </p:spPr>
        <p:txBody>
          <a:bodyPr wrap="none" rtlCol="0">
            <a:spAutoFit/>
          </a:bodyPr>
          <a:lstStyle/>
          <a:p>
            <a:r>
              <a:rPr lang="en-US" b="1" dirty="0"/>
              <a:t>Canary2</a:t>
            </a:r>
          </a:p>
        </p:txBody>
      </p:sp>
    </p:spTree>
    <p:extLst>
      <p:ext uri="{BB962C8B-B14F-4D97-AF65-F5344CB8AC3E}">
        <p14:creationId xmlns:p14="http://schemas.microsoft.com/office/powerpoint/2010/main" val="372627286"/>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47"/>
            <a:ext cx="8229600" cy="954107"/>
          </a:xfrm>
        </p:spPr>
        <p:txBody>
          <a:bodyPr/>
          <a:lstStyle/>
          <a:p>
            <a:r>
              <a:rPr lang="en-US" dirty="0"/>
              <a:t>Problem with the canary-based approach</a:t>
            </a:r>
          </a:p>
        </p:txBody>
      </p:sp>
      <p:sp>
        <p:nvSpPr>
          <p:cNvPr id="3" name="Content Placeholder 2"/>
          <p:cNvSpPr>
            <a:spLocks noGrp="1"/>
          </p:cNvSpPr>
          <p:nvPr>
            <p:ph idx="1"/>
          </p:nvPr>
        </p:nvSpPr>
        <p:spPr/>
        <p:txBody>
          <a:bodyPr/>
          <a:lstStyle/>
          <a:p>
            <a:r>
              <a:rPr lang="en-US" dirty="0"/>
              <a:t>Random value can leak</a:t>
            </a:r>
          </a:p>
          <a:p>
            <a:r>
              <a:rPr lang="en-US" dirty="0"/>
              <a:t>For SG: Indirect Pointer Overwriting</a:t>
            </a:r>
          </a:p>
          <a:p>
            <a:r>
              <a:rPr lang="en-US" dirty="0"/>
              <a:t>For PP: overflow from one array to the other (e.g. array of char overwrites an array of pointers)</a:t>
            </a:r>
          </a:p>
          <a:p>
            <a:r>
              <a:rPr lang="en-US" dirty="0"/>
              <a:t>For HP, SG, PP: 1 global random value</a:t>
            </a:r>
          </a:p>
          <a:p>
            <a:r>
              <a:rPr lang="en-US" dirty="0"/>
              <a:t>CP: different random numbers per chunk</a:t>
            </a:r>
          </a:p>
          <a:p>
            <a:pPr lvl="1"/>
            <a:r>
              <a:rPr lang="en-US" dirty="0"/>
              <a:t>Only does string copy functions</a:t>
            </a:r>
          </a:p>
          <a:p>
            <a:r>
              <a:rPr lang="en-US" dirty="0"/>
              <a:t>CP: no protection against overflow in loops</a:t>
            </a:r>
          </a:p>
        </p:txBody>
      </p:sp>
    </p:spTree>
    <p:extLst>
      <p:ext uri="{BB962C8B-B14F-4D97-AF65-F5344CB8AC3E}">
        <p14:creationId xmlns:p14="http://schemas.microsoft.com/office/powerpoint/2010/main" val="203517449"/>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19490"/>
            <a:ext cx="8229600" cy="523220"/>
          </a:xfrm>
        </p:spPr>
        <p:txBody>
          <a:bodyPr/>
          <a:lstStyle/>
          <a:p>
            <a:r>
              <a:rPr lang="en-US" dirty="0"/>
              <a:t>Obfuscation of memory addresses</a:t>
            </a:r>
          </a:p>
        </p:txBody>
      </p:sp>
      <p:sp>
        <p:nvSpPr>
          <p:cNvPr id="3" name="Content Placeholder 2"/>
          <p:cNvSpPr>
            <a:spLocks noGrp="1"/>
          </p:cNvSpPr>
          <p:nvPr>
            <p:ph idx="1"/>
          </p:nvPr>
        </p:nvSpPr>
        <p:spPr/>
        <p:txBody>
          <a:bodyPr/>
          <a:lstStyle/>
          <a:p>
            <a:r>
              <a:rPr lang="en-US" dirty="0"/>
              <a:t>Based on random numbers</a:t>
            </a:r>
          </a:p>
          <a:p>
            <a:r>
              <a:rPr lang="en-US" dirty="0"/>
              <a:t>Numbers used to ‘encrypt’ memory locations</a:t>
            </a:r>
          </a:p>
          <a:p>
            <a:r>
              <a:rPr lang="en-US" dirty="0"/>
              <a:t>Usually XOR</a:t>
            </a:r>
          </a:p>
          <a:p>
            <a:pPr lvl="1"/>
            <a:r>
              <a:rPr lang="en-US" dirty="0"/>
              <a:t>a XOR b = c</a:t>
            </a:r>
          </a:p>
          <a:p>
            <a:pPr lvl="1"/>
            <a:r>
              <a:rPr lang="en-US" dirty="0"/>
              <a:t>c XOR b = a</a:t>
            </a:r>
          </a:p>
        </p:txBody>
      </p:sp>
    </p:spTree>
    <p:extLst>
      <p:ext uri="{BB962C8B-B14F-4D97-AF65-F5344CB8AC3E}">
        <p14:creationId xmlns:p14="http://schemas.microsoft.com/office/powerpoint/2010/main" val="2206392605"/>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19490"/>
            <a:ext cx="8229600" cy="523220"/>
          </a:xfrm>
        </p:spPr>
        <p:txBody>
          <a:bodyPr/>
          <a:lstStyle/>
          <a:p>
            <a:r>
              <a:rPr lang="en-US" dirty="0" err="1"/>
              <a:t>Pointguard</a:t>
            </a:r>
            <a:endParaRPr lang="en-US" dirty="0"/>
          </a:p>
        </p:txBody>
      </p:sp>
      <p:sp>
        <p:nvSpPr>
          <p:cNvPr id="3" name="Content Placeholder 2"/>
          <p:cNvSpPr>
            <a:spLocks noGrp="1"/>
          </p:cNvSpPr>
          <p:nvPr>
            <p:ph idx="1"/>
          </p:nvPr>
        </p:nvSpPr>
        <p:spPr/>
        <p:txBody>
          <a:bodyPr/>
          <a:lstStyle/>
          <a:p>
            <a:r>
              <a:rPr lang="en-US" dirty="0"/>
              <a:t>Protects all pointers by encrypting them (XOR) with a random value</a:t>
            </a:r>
          </a:p>
          <a:p>
            <a:r>
              <a:rPr lang="en-US" dirty="0"/>
              <a:t>Decryption key is stored in a register</a:t>
            </a:r>
          </a:p>
          <a:p>
            <a:r>
              <a:rPr lang="en-US" dirty="0"/>
              <a:t>Pointer is decrypted when loaded into a register</a:t>
            </a:r>
          </a:p>
          <a:p>
            <a:r>
              <a:rPr lang="en-US" dirty="0"/>
              <a:t>Pointer is encrypted when loaded into memory</a:t>
            </a:r>
          </a:p>
          <a:p>
            <a:r>
              <a:rPr lang="en-US" dirty="0"/>
              <a:t>Forces the compiler to do all memory access via registers</a:t>
            </a:r>
          </a:p>
          <a:p>
            <a:r>
              <a:rPr lang="en-US" dirty="0"/>
              <a:t>Can be bypassed if the key or a pointer leaks</a:t>
            </a:r>
          </a:p>
          <a:p>
            <a:r>
              <a:rPr lang="en-US" dirty="0"/>
              <a:t>Randomness can be lowered using a partial overwrite</a:t>
            </a:r>
          </a:p>
        </p:txBody>
      </p:sp>
    </p:spTree>
    <p:extLst>
      <p:ext uri="{BB962C8B-B14F-4D97-AF65-F5344CB8AC3E}">
        <p14:creationId xmlns:p14="http://schemas.microsoft.com/office/powerpoint/2010/main" val="3578207540"/>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Address space layout randomization</a:t>
            </a:r>
          </a:p>
        </p:txBody>
      </p:sp>
      <p:sp>
        <p:nvSpPr>
          <p:cNvPr id="3" name="Content Placeholder 2"/>
          <p:cNvSpPr>
            <a:spLocks noGrp="1"/>
          </p:cNvSpPr>
          <p:nvPr>
            <p:ph idx="1"/>
          </p:nvPr>
        </p:nvSpPr>
        <p:spPr/>
        <p:txBody>
          <a:bodyPr/>
          <a:lstStyle/>
          <a:p>
            <a:r>
              <a:rPr lang="en-US" dirty="0" err="1"/>
              <a:t>PaX</a:t>
            </a:r>
            <a:endParaRPr lang="en-US" dirty="0"/>
          </a:p>
          <a:p>
            <a:r>
              <a:rPr lang="en-US" dirty="0"/>
              <a:t>Compiler must generate PIC</a:t>
            </a:r>
          </a:p>
          <a:p>
            <a:r>
              <a:rPr lang="en-US" dirty="0"/>
              <a:t>Randomizes the base address of the stack, head, code and shared memory segments</a:t>
            </a:r>
          </a:p>
          <a:p>
            <a:r>
              <a:rPr lang="en-US" dirty="0"/>
              <a:t>Makes it harder for an attacker to know where in memory his code is located</a:t>
            </a:r>
          </a:p>
          <a:p>
            <a:r>
              <a:rPr lang="en-US" dirty="0"/>
              <a:t>Can be bypassed if attackers can print out memory addresses – possible to derive the base address</a:t>
            </a:r>
          </a:p>
          <a:p>
            <a:r>
              <a:rPr lang="en-US" dirty="0"/>
              <a:t>Implemented in Windows Vista/7 &amp; Linux &gt;= 2.6.12</a:t>
            </a:r>
          </a:p>
        </p:txBody>
      </p:sp>
    </p:spTree>
    <p:extLst>
      <p:ext uri="{BB962C8B-B14F-4D97-AF65-F5344CB8AC3E}">
        <p14:creationId xmlns:p14="http://schemas.microsoft.com/office/powerpoint/2010/main" val="367608855"/>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19490"/>
            <a:ext cx="8229600" cy="523220"/>
          </a:xfrm>
        </p:spPr>
        <p:txBody>
          <a:bodyPr/>
          <a:lstStyle/>
          <a:p>
            <a:r>
              <a:rPr lang="en-US" dirty="0"/>
              <a:t>Bypassing ASLR with heap spraying</a:t>
            </a:r>
          </a:p>
        </p:txBody>
      </p:sp>
      <p:sp>
        <p:nvSpPr>
          <p:cNvPr id="3" name="Content Placeholder 2"/>
          <p:cNvSpPr>
            <a:spLocks noGrp="1"/>
          </p:cNvSpPr>
          <p:nvPr>
            <p:ph idx="1"/>
          </p:nvPr>
        </p:nvSpPr>
        <p:spPr/>
        <p:txBody>
          <a:bodyPr/>
          <a:lstStyle/>
          <a:p>
            <a:r>
              <a:rPr lang="en-US" dirty="0"/>
              <a:t>If attacker can control memory allocation in the program (e.g. browser via </a:t>
            </a:r>
            <a:r>
              <a:rPr lang="en-US" dirty="0" err="1"/>
              <a:t>javascript</a:t>
            </a:r>
            <a:r>
              <a:rPr lang="en-US" dirty="0"/>
              <a:t>)</a:t>
            </a:r>
          </a:p>
          <a:p>
            <a:r>
              <a:rPr lang="en-US" dirty="0"/>
              <a:t>Allocate a significant amount of memory</a:t>
            </a:r>
          </a:p>
          <a:p>
            <a:pPr lvl="1"/>
            <a:r>
              <a:rPr lang="en-US" dirty="0"/>
              <a:t>Ex: 1GB or 2GB</a:t>
            </a:r>
          </a:p>
          <a:p>
            <a:pPr lvl="1"/>
            <a:r>
              <a:rPr lang="en-US" dirty="0"/>
              <a:t>Fill memory with a bunch of NOPs, place shell code at the end</a:t>
            </a:r>
          </a:p>
          <a:p>
            <a:pPr lvl="1"/>
            <a:r>
              <a:rPr lang="en-US" dirty="0"/>
              <a:t>Reduces amount of randomization offered by ASLR</a:t>
            </a:r>
          </a:p>
          <a:p>
            <a:pPr lvl="1"/>
            <a:r>
              <a:rPr lang="en-US" dirty="0"/>
              <a:t>Jumping anywhere in the NOPs will cause the shell code to be executed eventually</a:t>
            </a:r>
          </a:p>
        </p:txBody>
      </p:sp>
    </p:spTree>
    <p:extLst>
      <p:ext uri="{BB962C8B-B14F-4D97-AF65-F5344CB8AC3E}">
        <p14:creationId xmlns:p14="http://schemas.microsoft.com/office/powerpoint/2010/main" val="2576766069"/>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47"/>
            <a:ext cx="8229600" cy="954107"/>
          </a:xfrm>
        </p:spPr>
        <p:txBody>
          <a:bodyPr/>
          <a:lstStyle/>
          <a:p>
            <a:r>
              <a:rPr lang="en-US" dirty="0"/>
              <a:t>Separation and replication of information</a:t>
            </a:r>
          </a:p>
        </p:txBody>
      </p:sp>
      <p:sp>
        <p:nvSpPr>
          <p:cNvPr id="3" name="Content Placeholder 2"/>
          <p:cNvSpPr>
            <a:spLocks noGrp="1"/>
          </p:cNvSpPr>
          <p:nvPr>
            <p:ph idx="1"/>
          </p:nvPr>
        </p:nvSpPr>
        <p:spPr/>
        <p:txBody>
          <a:bodyPr/>
          <a:lstStyle/>
          <a:p>
            <a:r>
              <a:rPr lang="en-US" dirty="0"/>
              <a:t>Replicate valuable control-flow information</a:t>
            </a:r>
          </a:p>
          <a:p>
            <a:pPr lvl="1"/>
            <a:r>
              <a:rPr lang="en-US" dirty="0"/>
              <a:t>Copy control-flow information to other memory</a:t>
            </a:r>
          </a:p>
          <a:p>
            <a:pPr lvl="1"/>
            <a:r>
              <a:rPr lang="en-US" dirty="0"/>
              <a:t>Copy back or compare before using</a:t>
            </a:r>
          </a:p>
          <a:p>
            <a:r>
              <a:rPr lang="en-US" dirty="0"/>
              <a:t>Separate control-flow information from other data</a:t>
            </a:r>
          </a:p>
          <a:p>
            <a:pPr lvl="1"/>
            <a:r>
              <a:rPr lang="en-US" dirty="0"/>
              <a:t>Write control-flow information to other places in memory</a:t>
            </a:r>
          </a:p>
          <a:p>
            <a:pPr lvl="1"/>
            <a:r>
              <a:rPr lang="en-US" dirty="0"/>
              <a:t>Prevents overflows from overwriting control flow information</a:t>
            </a:r>
          </a:p>
          <a:p>
            <a:r>
              <a:rPr lang="en-US" dirty="0"/>
              <a:t>These approaches do not rely on randomness</a:t>
            </a:r>
          </a:p>
          <a:p>
            <a:pPr marL="0" indent="0">
              <a:buNone/>
            </a:pPr>
            <a:endParaRPr lang="en-US" dirty="0"/>
          </a:p>
        </p:txBody>
      </p:sp>
    </p:spTree>
    <p:extLst>
      <p:ext uri="{BB962C8B-B14F-4D97-AF65-F5344CB8AC3E}">
        <p14:creationId xmlns:p14="http://schemas.microsoft.com/office/powerpoint/2010/main" val="4274755538"/>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19490"/>
            <a:ext cx="8229600" cy="523220"/>
          </a:xfrm>
        </p:spPr>
        <p:txBody>
          <a:bodyPr/>
          <a:lstStyle/>
          <a:p>
            <a:r>
              <a:rPr lang="en-US" dirty="0"/>
              <a:t>Separation of information</a:t>
            </a:r>
          </a:p>
        </p:txBody>
      </p:sp>
      <p:sp>
        <p:nvSpPr>
          <p:cNvPr id="3" name="Content Placeholder 2"/>
          <p:cNvSpPr>
            <a:spLocks noGrp="1"/>
          </p:cNvSpPr>
          <p:nvPr>
            <p:ph idx="1"/>
          </p:nvPr>
        </p:nvSpPr>
        <p:spPr/>
        <p:txBody>
          <a:bodyPr/>
          <a:lstStyle/>
          <a:p>
            <a:r>
              <a:rPr lang="en-US" dirty="0" err="1"/>
              <a:t>Dnmalloc</a:t>
            </a:r>
            <a:endParaRPr lang="en-US" dirty="0"/>
          </a:p>
          <a:p>
            <a:pPr lvl="1"/>
            <a:r>
              <a:rPr lang="en-US" dirty="0"/>
              <a:t>Does not rely on random numbers</a:t>
            </a:r>
          </a:p>
          <a:p>
            <a:pPr lvl="1"/>
            <a:r>
              <a:rPr lang="en-US" dirty="0"/>
              <a:t>Protection is added by separating the chunk information from the chunk</a:t>
            </a:r>
          </a:p>
          <a:p>
            <a:pPr lvl="1"/>
            <a:r>
              <a:rPr lang="en-US" dirty="0"/>
              <a:t>Chunk information is stored in separate regions protected by guard pages</a:t>
            </a:r>
          </a:p>
          <a:p>
            <a:pPr lvl="1"/>
            <a:r>
              <a:rPr lang="en-US" dirty="0"/>
              <a:t>Chunk is linked to its information through a hash table</a:t>
            </a:r>
          </a:p>
          <a:p>
            <a:pPr lvl="1"/>
            <a:r>
              <a:rPr lang="en-US" dirty="0"/>
              <a:t>Fast: performance impact vs. </a:t>
            </a:r>
            <a:r>
              <a:rPr lang="en-US" dirty="0" err="1"/>
              <a:t>dlmalloc</a:t>
            </a:r>
            <a:r>
              <a:rPr lang="en-US" dirty="0"/>
              <a:t>: -10% to +5%</a:t>
            </a:r>
          </a:p>
          <a:p>
            <a:pPr lvl="1"/>
            <a:r>
              <a:rPr lang="en-US" dirty="0"/>
              <a:t>Used as the default allocator for </a:t>
            </a:r>
            <a:r>
              <a:rPr lang="en-US" dirty="0" err="1"/>
              <a:t>Samhain</a:t>
            </a:r>
            <a:r>
              <a:rPr lang="en-US" dirty="0"/>
              <a:t> (open source file integrity IDS)</a:t>
            </a:r>
          </a:p>
        </p:txBody>
      </p:sp>
    </p:spTree>
    <p:extLst>
      <p:ext uri="{BB962C8B-B14F-4D97-AF65-F5344CB8AC3E}">
        <p14:creationId xmlns:p14="http://schemas.microsoft.com/office/powerpoint/2010/main" val="1912920223"/>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a:t>DNmalloc</a:t>
            </a:r>
            <a:endParaRPr lang="en-US" dirty="0"/>
          </a:p>
        </p:txBody>
      </p:sp>
      <p:grpSp>
        <p:nvGrpSpPr>
          <p:cNvPr id="66" name="Group 65"/>
          <p:cNvGrpSpPr/>
          <p:nvPr/>
        </p:nvGrpSpPr>
        <p:grpSpPr>
          <a:xfrm>
            <a:off x="685791" y="1154668"/>
            <a:ext cx="8245165" cy="4929664"/>
            <a:chOff x="685791" y="1154668"/>
            <a:chExt cx="8245165" cy="4929664"/>
          </a:xfrm>
        </p:grpSpPr>
        <p:sp>
          <p:nvSpPr>
            <p:cNvPr id="5" name="Rectangle 4"/>
            <p:cNvSpPr/>
            <p:nvPr/>
          </p:nvSpPr>
          <p:spPr>
            <a:xfrm>
              <a:off x="685800" y="1524000"/>
              <a:ext cx="3048000" cy="4191000"/>
            </a:xfrm>
            <a:prstGeom prst="rect">
              <a:avLst/>
            </a:prstGeom>
            <a:gradFill>
              <a:gsLst>
                <a:gs pos="0">
                  <a:srgbClr val="0070C0"/>
                </a:gs>
                <a:gs pos="100000">
                  <a:srgbClr val="0070C0"/>
                </a:gs>
              </a:gsLst>
            </a:gradFill>
            <a:ln>
              <a:solidFill>
                <a:schemeClr val="tx1"/>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5715000" y="1524000"/>
              <a:ext cx="2743200" cy="2362200"/>
            </a:xfrm>
            <a:prstGeom prst="rect">
              <a:avLst/>
            </a:prstGeom>
            <a:ln>
              <a:solidFill>
                <a:schemeClr val="tx1"/>
              </a:solidFill>
            </a:ln>
            <a:effectLst>
              <a:innerShdw blurRad="63500" dist="50800" dir="2700000">
                <a:prstClr val="black">
                  <a:alpha val="50000"/>
                </a:prstClr>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5715000" y="4114800"/>
              <a:ext cx="2743200" cy="1600200"/>
            </a:xfrm>
            <a:prstGeom prst="rect">
              <a:avLst/>
            </a:prstGeom>
            <a:ln>
              <a:solidFill>
                <a:schemeClr val="tx1"/>
              </a:solidFill>
            </a:ln>
            <a:effectLst>
              <a:innerShdw blurRad="63500" dist="50800" dir="2700000">
                <a:prstClr val="black">
                  <a:alpha val="50000"/>
                </a:prstClr>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a:off x="1283905" y="1154668"/>
              <a:ext cx="1851789" cy="369332"/>
            </a:xfrm>
            <a:prstGeom prst="rect">
              <a:avLst/>
            </a:prstGeom>
            <a:noFill/>
          </p:spPr>
          <p:txBody>
            <a:bodyPr wrap="none" rtlCol="0">
              <a:spAutoFit/>
            </a:bodyPr>
            <a:lstStyle/>
            <a:p>
              <a:r>
                <a:rPr lang="en-US" b="1" dirty="0"/>
                <a:t>Low addresses</a:t>
              </a:r>
            </a:p>
          </p:txBody>
        </p:sp>
        <p:sp>
          <p:nvSpPr>
            <p:cNvPr id="9" name="TextBox 8"/>
            <p:cNvSpPr txBox="1"/>
            <p:nvPr/>
          </p:nvSpPr>
          <p:spPr>
            <a:xfrm>
              <a:off x="1258257" y="5715000"/>
              <a:ext cx="1903085" cy="369332"/>
            </a:xfrm>
            <a:prstGeom prst="rect">
              <a:avLst/>
            </a:prstGeom>
            <a:noFill/>
          </p:spPr>
          <p:txBody>
            <a:bodyPr wrap="none" rtlCol="0">
              <a:spAutoFit/>
            </a:bodyPr>
            <a:lstStyle/>
            <a:p>
              <a:r>
                <a:rPr lang="en-US" b="1" dirty="0"/>
                <a:t>High addresses</a:t>
              </a:r>
            </a:p>
          </p:txBody>
        </p:sp>
        <p:sp>
          <p:nvSpPr>
            <p:cNvPr id="10" name="Rectangle 9"/>
            <p:cNvSpPr/>
            <p:nvPr/>
          </p:nvSpPr>
          <p:spPr>
            <a:xfrm>
              <a:off x="5715000" y="1505234"/>
              <a:ext cx="2743200" cy="381000"/>
            </a:xfrm>
            <a:prstGeom prst="rect">
              <a:avLst/>
            </a:prstGeom>
            <a:gradFill>
              <a:gsLst>
                <a:gs pos="0">
                  <a:schemeClr val="bg2">
                    <a:lumMod val="50000"/>
                  </a:schemeClr>
                </a:gs>
                <a:gs pos="100000">
                  <a:schemeClr val="bg2">
                    <a:lumMod val="75000"/>
                  </a:schemeClr>
                </a:gs>
              </a:gsLs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5715000" y="4114800"/>
              <a:ext cx="2743200" cy="381000"/>
            </a:xfrm>
            <a:prstGeom prst="rect">
              <a:avLst/>
            </a:prstGeom>
            <a:gradFill>
              <a:gsLst>
                <a:gs pos="0">
                  <a:schemeClr val="bg2">
                    <a:lumMod val="50000"/>
                  </a:schemeClr>
                </a:gs>
                <a:gs pos="100000">
                  <a:schemeClr val="bg2">
                    <a:lumMod val="75000"/>
                  </a:schemeClr>
                </a:gs>
              </a:gsLs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p:cNvSpPr txBox="1"/>
            <p:nvPr/>
          </p:nvSpPr>
          <p:spPr>
            <a:xfrm>
              <a:off x="6313672" y="1499253"/>
              <a:ext cx="1479892" cy="369332"/>
            </a:xfrm>
            <a:prstGeom prst="rect">
              <a:avLst/>
            </a:prstGeom>
            <a:noFill/>
          </p:spPr>
          <p:txBody>
            <a:bodyPr wrap="none" rtlCol="0">
              <a:spAutoFit/>
            </a:bodyPr>
            <a:lstStyle/>
            <a:p>
              <a:r>
                <a:rPr lang="en-US" b="1" dirty="0">
                  <a:solidFill>
                    <a:schemeClr val="bg2"/>
                  </a:solidFill>
                </a:rPr>
                <a:t>Guard Page</a:t>
              </a:r>
            </a:p>
          </p:txBody>
        </p:sp>
        <p:sp>
          <p:nvSpPr>
            <p:cNvPr id="13" name="TextBox 12"/>
            <p:cNvSpPr txBox="1"/>
            <p:nvPr/>
          </p:nvSpPr>
          <p:spPr>
            <a:xfrm>
              <a:off x="6346654" y="4126468"/>
              <a:ext cx="1479892" cy="369332"/>
            </a:xfrm>
            <a:prstGeom prst="rect">
              <a:avLst/>
            </a:prstGeom>
            <a:noFill/>
          </p:spPr>
          <p:txBody>
            <a:bodyPr wrap="none" rtlCol="0">
              <a:spAutoFit/>
            </a:bodyPr>
            <a:lstStyle/>
            <a:p>
              <a:r>
                <a:rPr lang="en-US" b="1" dirty="0">
                  <a:solidFill>
                    <a:schemeClr val="bg2"/>
                  </a:solidFill>
                </a:rPr>
                <a:t>Guard Page</a:t>
              </a:r>
            </a:p>
          </p:txBody>
        </p:sp>
        <p:cxnSp>
          <p:nvCxnSpPr>
            <p:cNvPr id="15" name="Straight Connector 14"/>
            <p:cNvCxnSpPr/>
            <p:nvPr/>
          </p:nvCxnSpPr>
          <p:spPr>
            <a:xfrm flipV="1">
              <a:off x="5715000" y="1868585"/>
              <a:ext cx="2743200" cy="1764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5715000" y="2133600"/>
              <a:ext cx="27432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5715000" y="2438400"/>
              <a:ext cx="27432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a:off x="5715000" y="2743200"/>
              <a:ext cx="27432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5715000" y="3048000"/>
              <a:ext cx="27432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5715000" y="3352800"/>
              <a:ext cx="27432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a:off x="5715000" y="3657600"/>
              <a:ext cx="27432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a:off x="5715000" y="4724400"/>
              <a:ext cx="27432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a:off x="5715000" y="5029200"/>
              <a:ext cx="27432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a:off x="5715000" y="5334000"/>
              <a:ext cx="27432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a:off x="685800" y="1899882"/>
              <a:ext cx="30480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a:off x="685799" y="2286000"/>
              <a:ext cx="30480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a:off x="685798" y="2672118"/>
              <a:ext cx="30480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a:xfrm>
              <a:off x="685797" y="3058236"/>
              <a:ext cx="30480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a:off x="685796" y="3444354"/>
              <a:ext cx="30480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p:nvCxnSpPr>
          <p:spPr>
            <a:xfrm>
              <a:off x="685795" y="3830472"/>
              <a:ext cx="30480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a:off x="685794" y="4216590"/>
              <a:ext cx="30480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a:off x="685793" y="4602708"/>
              <a:ext cx="30480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a:off x="685792" y="4988826"/>
              <a:ext cx="30480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p:nvCxnSpPr>
          <p:spPr>
            <a:xfrm>
              <a:off x="685791" y="5374944"/>
              <a:ext cx="30480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39" name="TextBox 38"/>
            <p:cNvSpPr txBox="1"/>
            <p:nvPr/>
          </p:nvSpPr>
          <p:spPr>
            <a:xfrm>
              <a:off x="1553201" y="1524000"/>
              <a:ext cx="1313180" cy="369332"/>
            </a:xfrm>
            <a:prstGeom prst="rect">
              <a:avLst/>
            </a:prstGeom>
            <a:noFill/>
          </p:spPr>
          <p:txBody>
            <a:bodyPr wrap="none" rtlCol="0">
              <a:spAutoFit/>
            </a:bodyPr>
            <a:lstStyle/>
            <a:p>
              <a:r>
                <a:rPr lang="en-US" b="1" dirty="0">
                  <a:solidFill>
                    <a:schemeClr val="bg2"/>
                  </a:solidFill>
                </a:rPr>
                <a:t>Heap Data</a:t>
              </a:r>
            </a:p>
          </p:txBody>
        </p:sp>
        <p:sp>
          <p:nvSpPr>
            <p:cNvPr id="40" name="TextBox 39"/>
            <p:cNvSpPr txBox="1"/>
            <p:nvPr/>
          </p:nvSpPr>
          <p:spPr>
            <a:xfrm>
              <a:off x="1553201" y="1948934"/>
              <a:ext cx="1313180" cy="369332"/>
            </a:xfrm>
            <a:prstGeom prst="rect">
              <a:avLst/>
            </a:prstGeom>
            <a:noFill/>
          </p:spPr>
          <p:txBody>
            <a:bodyPr wrap="none" rtlCol="0">
              <a:spAutoFit/>
            </a:bodyPr>
            <a:lstStyle/>
            <a:p>
              <a:r>
                <a:rPr lang="en-US" b="1" dirty="0">
                  <a:solidFill>
                    <a:schemeClr val="bg2"/>
                  </a:solidFill>
                </a:rPr>
                <a:t>Heap Data</a:t>
              </a:r>
            </a:p>
          </p:txBody>
        </p:sp>
        <p:sp>
          <p:nvSpPr>
            <p:cNvPr id="41" name="TextBox 40"/>
            <p:cNvSpPr txBox="1"/>
            <p:nvPr/>
          </p:nvSpPr>
          <p:spPr>
            <a:xfrm>
              <a:off x="1553201" y="2373868"/>
              <a:ext cx="1313180" cy="369332"/>
            </a:xfrm>
            <a:prstGeom prst="rect">
              <a:avLst/>
            </a:prstGeom>
            <a:noFill/>
          </p:spPr>
          <p:txBody>
            <a:bodyPr wrap="none" rtlCol="0">
              <a:spAutoFit/>
            </a:bodyPr>
            <a:lstStyle/>
            <a:p>
              <a:r>
                <a:rPr lang="en-US" b="1" dirty="0">
                  <a:solidFill>
                    <a:schemeClr val="bg2"/>
                  </a:solidFill>
                </a:rPr>
                <a:t>Heap Data</a:t>
              </a:r>
            </a:p>
          </p:txBody>
        </p:sp>
        <p:sp>
          <p:nvSpPr>
            <p:cNvPr id="42" name="TextBox 41"/>
            <p:cNvSpPr txBox="1"/>
            <p:nvPr/>
          </p:nvSpPr>
          <p:spPr>
            <a:xfrm>
              <a:off x="1553210" y="2743200"/>
              <a:ext cx="1313180" cy="369332"/>
            </a:xfrm>
            <a:prstGeom prst="rect">
              <a:avLst/>
            </a:prstGeom>
            <a:noFill/>
          </p:spPr>
          <p:txBody>
            <a:bodyPr wrap="none" rtlCol="0">
              <a:spAutoFit/>
            </a:bodyPr>
            <a:lstStyle/>
            <a:p>
              <a:r>
                <a:rPr lang="en-US" b="1" dirty="0">
                  <a:solidFill>
                    <a:schemeClr val="bg2"/>
                  </a:solidFill>
                </a:rPr>
                <a:t>Heap Data</a:t>
              </a:r>
            </a:p>
          </p:txBody>
        </p:sp>
        <p:sp>
          <p:nvSpPr>
            <p:cNvPr id="43" name="TextBox 42"/>
            <p:cNvSpPr txBox="1"/>
            <p:nvPr/>
          </p:nvSpPr>
          <p:spPr>
            <a:xfrm>
              <a:off x="1553219" y="3112532"/>
              <a:ext cx="1313180" cy="369332"/>
            </a:xfrm>
            <a:prstGeom prst="rect">
              <a:avLst/>
            </a:prstGeom>
            <a:noFill/>
          </p:spPr>
          <p:txBody>
            <a:bodyPr wrap="none" rtlCol="0">
              <a:spAutoFit/>
            </a:bodyPr>
            <a:lstStyle/>
            <a:p>
              <a:r>
                <a:rPr lang="en-US" b="1" dirty="0">
                  <a:solidFill>
                    <a:schemeClr val="bg2"/>
                  </a:solidFill>
                </a:rPr>
                <a:t>Heap Data</a:t>
              </a:r>
            </a:p>
          </p:txBody>
        </p:sp>
        <p:sp>
          <p:nvSpPr>
            <p:cNvPr id="44" name="TextBox 43"/>
            <p:cNvSpPr txBox="1"/>
            <p:nvPr/>
          </p:nvSpPr>
          <p:spPr>
            <a:xfrm>
              <a:off x="1553228" y="3481864"/>
              <a:ext cx="1313180" cy="369332"/>
            </a:xfrm>
            <a:prstGeom prst="rect">
              <a:avLst/>
            </a:prstGeom>
            <a:noFill/>
          </p:spPr>
          <p:txBody>
            <a:bodyPr wrap="none" rtlCol="0">
              <a:spAutoFit/>
            </a:bodyPr>
            <a:lstStyle/>
            <a:p>
              <a:r>
                <a:rPr lang="en-US" b="1" dirty="0">
                  <a:solidFill>
                    <a:schemeClr val="bg2"/>
                  </a:solidFill>
                </a:rPr>
                <a:t>Heap Data</a:t>
              </a:r>
            </a:p>
          </p:txBody>
        </p:sp>
        <p:sp>
          <p:nvSpPr>
            <p:cNvPr id="45" name="TextBox 44"/>
            <p:cNvSpPr txBox="1"/>
            <p:nvPr/>
          </p:nvSpPr>
          <p:spPr>
            <a:xfrm>
              <a:off x="1553237" y="3851196"/>
              <a:ext cx="1313180" cy="369332"/>
            </a:xfrm>
            <a:prstGeom prst="rect">
              <a:avLst/>
            </a:prstGeom>
            <a:noFill/>
          </p:spPr>
          <p:txBody>
            <a:bodyPr wrap="none" rtlCol="0">
              <a:spAutoFit/>
            </a:bodyPr>
            <a:lstStyle/>
            <a:p>
              <a:r>
                <a:rPr lang="en-US" b="1" dirty="0">
                  <a:solidFill>
                    <a:schemeClr val="bg2"/>
                  </a:solidFill>
                </a:rPr>
                <a:t>Heap Data</a:t>
              </a:r>
            </a:p>
          </p:txBody>
        </p:sp>
        <p:sp>
          <p:nvSpPr>
            <p:cNvPr id="46" name="TextBox 45"/>
            <p:cNvSpPr txBox="1"/>
            <p:nvPr/>
          </p:nvSpPr>
          <p:spPr>
            <a:xfrm>
              <a:off x="1553246" y="4220528"/>
              <a:ext cx="1313180" cy="369332"/>
            </a:xfrm>
            <a:prstGeom prst="rect">
              <a:avLst/>
            </a:prstGeom>
            <a:noFill/>
          </p:spPr>
          <p:txBody>
            <a:bodyPr wrap="none" rtlCol="0">
              <a:spAutoFit/>
            </a:bodyPr>
            <a:lstStyle/>
            <a:p>
              <a:r>
                <a:rPr lang="en-US" b="1" dirty="0">
                  <a:solidFill>
                    <a:schemeClr val="bg2"/>
                  </a:solidFill>
                </a:rPr>
                <a:t>Heap Data</a:t>
              </a:r>
            </a:p>
          </p:txBody>
        </p:sp>
        <p:sp>
          <p:nvSpPr>
            <p:cNvPr id="47" name="TextBox 46"/>
            <p:cNvSpPr txBox="1"/>
            <p:nvPr/>
          </p:nvSpPr>
          <p:spPr>
            <a:xfrm>
              <a:off x="1553255" y="4589860"/>
              <a:ext cx="1313180" cy="369332"/>
            </a:xfrm>
            <a:prstGeom prst="rect">
              <a:avLst/>
            </a:prstGeom>
            <a:noFill/>
          </p:spPr>
          <p:txBody>
            <a:bodyPr wrap="none" rtlCol="0">
              <a:spAutoFit/>
            </a:bodyPr>
            <a:lstStyle/>
            <a:p>
              <a:r>
                <a:rPr lang="en-US" b="1" dirty="0">
                  <a:solidFill>
                    <a:schemeClr val="bg2"/>
                  </a:solidFill>
                </a:rPr>
                <a:t>Heap Data</a:t>
              </a:r>
            </a:p>
          </p:txBody>
        </p:sp>
        <p:sp>
          <p:nvSpPr>
            <p:cNvPr id="48" name="TextBox 47"/>
            <p:cNvSpPr txBox="1"/>
            <p:nvPr/>
          </p:nvSpPr>
          <p:spPr>
            <a:xfrm>
              <a:off x="1553264" y="4959192"/>
              <a:ext cx="1313180" cy="369332"/>
            </a:xfrm>
            <a:prstGeom prst="rect">
              <a:avLst/>
            </a:prstGeom>
            <a:noFill/>
          </p:spPr>
          <p:txBody>
            <a:bodyPr wrap="none" rtlCol="0">
              <a:spAutoFit/>
            </a:bodyPr>
            <a:lstStyle/>
            <a:p>
              <a:r>
                <a:rPr lang="en-US" b="1" dirty="0">
                  <a:solidFill>
                    <a:schemeClr val="bg2"/>
                  </a:solidFill>
                </a:rPr>
                <a:t>Heap Data</a:t>
              </a:r>
            </a:p>
          </p:txBody>
        </p:sp>
        <p:sp>
          <p:nvSpPr>
            <p:cNvPr id="49" name="TextBox 48"/>
            <p:cNvSpPr txBox="1"/>
            <p:nvPr/>
          </p:nvSpPr>
          <p:spPr>
            <a:xfrm>
              <a:off x="1553273" y="5328524"/>
              <a:ext cx="1313180" cy="369332"/>
            </a:xfrm>
            <a:prstGeom prst="rect">
              <a:avLst/>
            </a:prstGeom>
            <a:noFill/>
          </p:spPr>
          <p:txBody>
            <a:bodyPr wrap="none" rtlCol="0">
              <a:spAutoFit/>
            </a:bodyPr>
            <a:lstStyle/>
            <a:p>
              <a:r>
                <a:rPr lang="en-US" b="1" dirty="0">
                  <a:solidFill>
                    <a:schemeClr val="bg2"/>
                  </a:solidFill>
                </a:rPr>
                <a:t>Heap Data</a:t>
              </a:r>
            </a:p>
          </p:txBody>
        </p:sp>
        <p:sp>
          <p:nvSpPr>
            <p:cNvPr id="50" name="TextBox 49"/>
            <p:cNvSpPr txBox="1"/>
            <p:nvPr/>
          </p:nvSpPr>
          <p:spPr>
            <a:xfrm>
              <a:off x="6109409" y="1821702"/>
              <a:ext cx="1954381" cy="369332"/>
            </a:xfrm>
            <a:prstGeom prst="rect">
              <a:avLst/>
            </a:prstGeom>
            <a:noFill/>
          </p:spPr>
          <p:txBody>
            <a:bodyPr wrap="none" rtlCol="0">
              <a:spAutoFit/>
            </a:bodyPr>
            <a:lstStyle/>
            <a:p>
              <a:r>
                <a:rPr lang="en-US" b="1" dirty="0" err="1">
                  <a:solidFill>
                    <a:schemeClr val="bg2"/>
                  </a:solidFill>
                </a:rPr>
                <a:t>Ptr</a:t>
              </a:r>
              <a:r>
                <a:rPr lang="en-US" b="1" dirty="0">
                  <a:solidFill>
                    <a:schemeClr val="bg2"/>
                  </a:solidFill>
                </a:rPr>
                <a:t> to </a:t>
              </a:r>
              <a:r>
                <a:rPr lang="en-US" b="1" dirty="0" err="1">
                  <a:solidFill>
                    <a:schemeClr val="bg2"/>
                  </a:solidFill>
                </a:rPr>
                <a:t>chunkinfo</a:t>
              </a:r>
              <a:endParaRPr lang="en-US" b="1" dirty="0">
                <a:solidFill>
                  <a:schemeClr val="bg2"/>
                </a:solidFill>
              </a:endParaRPr>
            </a:p>
          </p:txBody>
        </p:sp>
        <p:sp>
          <p:nvSpPr>
            <p:cNvPr id="51" name="TextBox 50"/>
            <p:cNvSpPr txBox="1"/>
            <p:nvPr/>
          </p:nvSpPr>
          <p:spPr>
            <a:xfrm>
              <a:off x="6110101" y="2069068"/>
              <a:ext cx="1954381" cy="369332"/>
            </a:xfrm>
            <a:prstGeom prst="rect">
              <a:avLst/>
            </a:prstGeom>
            <a:noFill/>
          </p:spPr>
          <p:txBody>
            <a:bodyPr wrap="none" rtlCol="0">
              <a:spAutoFit/>
            </a:bodyPr>
            <a:lstStyle/>
            <a:p>
              <a:r>
                <a:rPr lang="en-US" b="1" dirty="0" err="1">
                  <a:solidFill>
                    <a:schemeClr val="bg2"/>
                  </a:solidFill>
                </a:rPr>
                <a:t>Ptr</a:t>
              </a:r>
              <a:r>
                <a:rPr lang="en-US" b="1" dirty="0">
                  <a:solidFill>
                    <a:schemeClr val="bg2"/>
                  </a:solidFill>
                </a:rPr>
                <a:t> to </a:t>
              </a:r>
              <a:r>
                <a:rPr lang="en-US" b="1" dirty="0" err="1">
                  <a:solidFill>
                    <a:schemeClr val="bg2"/>
                  </a:solidFill>
                </a:rPr>
                <a:t>chunkinfo</a:t>
              </a:r>
              <a:endParaRPr lang="en-US" b="1" dirty="0">
                <a:solidFill>
                  <a:schemeClr val="bg2"/>
                </a:solidFill>
              </a:endParaRPr>
            </a:p>
          </p:txBody>
        </p:sp>
        <p:sp>
          <p:nvSpPr>
            <p:cNvPr id="52" name="TextBox 51"/>
            <p:cNvSpPr txBox="1"/>
            <p:nvPr/>
          </p:nvSpPr>
          <p:spPr>
            <a:xfrm>
              <a:off x="6110793" y="2373868"/>
              <a:ext cx="1954381" cy="369332"/>
            </a:xfrm>
            <a:prstGeom prst="rect">
              <a:avLst/>
            </a:prstGeom>
            <a:noFill/>
          </p:spPr>
          <p:txBody>
            <a:bodyPr wrap="none" rtlCol="0">
              <a:spAutoFit/>
            </a:bodyPr>
            <a:lstStyle/>
            <a:p>
              <a:r>
                <a:rPr lang="en-US" b="1" dirty="0" err="1">
                  <a:solidFill>
                    <a:schemeClr val="bg2"/>
                  </a:solidFill>
                </a:rPr>
                <a:t>Ptr</a:t>
              </a:r>
              <a:r>
                <a:rPr lang="en-US" b="1" dirty="0">
                  <a:solidFill>
                    <a:schemeClr val="bg2"/>
                  </a:solidFill>
                </a:rPr>
                <a:t> to </a:t>
              </a:r>
              <a:r>
                <a:rPr lang="en-US" b="1" dirty="0" err="1">
                  <a:solidFill>
                    <a:schemeClr val="bg2"/>
                  </a:solidFill>
                </a:rPr>
                <a:t>chunkinfo</a:t>
              </a:r>
              <a:endParaRPr lang="en-US" b="1" dirty="0">
                <a:solidFill>
                  <a:schemeClr val="bg2"/>
                </a:solidFill>
              </a:endParaRPr>
            </a:p>
          </p:txBody>
        </p:sp>
        <p:sp>
          <p:nvSpPr>
            <p:cNvPr id="53" name="TextBox 52"/>
            <p:cNvSpPr txBox="1"/>
            <p:nvPr/>
          </p:nvSpPr>
          <p:spPr>
            <a:xfrm>
              <a:off x="6111485" y="2678668"/>
              <a:ext cx="1954381" cy="369332"/>
            </a:xfrm>
            <a:prstGeom prst="rect">
              <a:avLst/>
            </a:prstGeom>
            <a:noFill/>
          </p:spPr>
          <p:txBody>
            <a:bodyPr wrap="none" rtlCol="0">
              <a:spAutoFit/>
            </a:bodyPr>
            <a:lstStyle/>
            <a:p>
              <a:r>
                <a:rPr lang="en-US" b="1" dirty="0" err="1">
                  <a:solidFill>
                    <a:schemeClr val="bg2"/>
                  </a:solidFill>
                </a:rPr>
                <a:t>Ptr</a:t>
              </a:r>
              <a:r>
                <a:rPr lang="en-US" b="1" dirty="0">
                  <a:solidFill>
                    <a:schemeClr val="bg2"/>
                  </a:solidFill>
                </a:rPr>
                <a:t> to </a:t>
              </a:r>
              <a:r>
                <a:rPr lang="en-US" b="1" dirty="0" err="1">
                  <a:solidFill>
                    <a:schemeClr val="bg2"/>
                  </a:solidFill>
                </a:rPr>
                <a:t>chunkinfo</a:t>
              </a:r>
              <a:endParaRPr lang="en-US" b="1" dirty="0">
                <a:solidFill>
                  <a:schemeClr val="bg2"/>
                </a:solidFill>
              </a:endParaRPr>
            </a:p>
          </p:txBody>
        </p:sp>
        <p:sp>
          <p:nvSpPr>
            <p:cNvPr id="54" name="TextBox 53"/>
            <p:cNvSpPr txBox="1"/>
            <p:nvPr/>
          </p:nvSpPr>
          <p:spPr>
            <a:xfrm>
              <a:off x="6112177" y="2983468"/>
              <a:ext cx="1954381" cy="369332"/>
            </a:xfrm>
            <a:prstGeom prst="rect">
              <a:avLst/>
            </a:prstGeom>
            <a:noFill/>
          </p:spPr>
          <p:txBody>
            <a:bodyPr wrap="none" rtlCol="0">
              <a:spAutoFit/>
            </a:bodyPr>
            <a:lstStyle/>
            <a:p>
              <a:r>
                <a:rPr lang="en-US" b="1" dirty="0" err="1">
                  <a:solidFill>
                    <a:schemeClr val="bg2"/>
                  </a:solidFill>
                </a:rPr>
                <a:t>Ptr</a:t>
              </a:r>
              <a:r>
                <a:rPr lang="en-US" b="1" dirty="0">
                  <a:solidFill>
                    <a:schemeClr val="bg2"/>
                  </a:solidFill>
                </a:rPr>
                <a:t> to </a:t>
              </a:r>
              <a:r>
                <a:rPr lang="en-US" b="1" dirty="0" err="1">
                  <a:solidFill>
                    <a:schemeClr val="bg2"/>
                  </a:solidFill>
                </a:rPr>
                <a:t>chunkinfo</a:t>
              </a:r>
              <a:endParaRPr lang="en-US" b="1" dirty="0">
                <a:solidFill>
                  <a:schemeClr val="bg2"/>
                </a:solidFill>
              </a:endParaRPr>
            </a:p>
          </p:txBody>
        </p:sp>
        <p:sp>
          <p:nvSpPr>
            <p:cNvPr id="55" name="TextBox 54"/>
            <p:cNvSpPr txBox="1"/>
            <p:nvPr/>
          </p:nvSpPr>
          <p:spPr>
            <a:xfrm>
              <a:off x="6112869" y="3288268"/>
              <a:ext cx="1954381" cy="369332"/>
            </a:xfrm>
            <a:prstGeom prst="rect">
              <a:avLst/>
            </a:prstGeom>
            <a:noFill/>
          </p:spPr>
          <p:txBody>
            <a:bodyPr wrap="none" rtlCol="0">
              <a:spAutoFit/>
            </a:bodyPr>
            <a:lstStyle/>
            <a:p>
              <a:r>
                <a:rPr lang="en-US" b="1" dirty="0" err="1">
                  <a:solidFill>
                    <a:schemeClr val="bg2"/>
                  </a:solidFill>
                </a:rPr>
                <a:t>Ptr</a:t>
              </a:r>
              <a:r>
                <a:rPr lang="en-US" b="1" dirty="0">
                  <a:solidFill>
                    <a:schemeClr val="bg2"/>
                  </a:solidFill>
                </a:rPr>
                <a:t> to </a:t>
              </a:r>
              <a:r>
                <a:rPr lang="en-US" b="1" dirty="0" err="1">
                  <a:solidFill>
                    <a:schemeClr val="bg2"/>
                  </a:solidFill>
                </a:rPr>
                <a:t>chunkinfo</a:t>
              </a:r>
              <a:endParaRPr lang="en-US" b="1" dirty="0">
                <a:solidFill>
                  <a:schemeClr val="bg2"/>
                </a:solidFill>
              </a:endParaRPr>
            </a:p>
          </p:txBody>
        </p:sp>
        <p:sp>
          <p:nvSpPr>
            <p:cNvPr id="56" name="TextBox 55"/>
            <p:cNvSpPr txBox="1"/>
            <p:nvPr/>
          </p:nvSpPr>
          <p:spPr>
            <a:xfrm>
              <a:off x="6113561" y="3593068"/>
              <a:ext cx="1954381" cy="369332"/>
            </a:xfrm>
            <a:prstGeom prst="rect">
              <a:avLst/>
            </a:prstGeom>
            <a:noFill/>
          </p:spPr>
          <p:txBody>
            <a:bodyPr wrap="none" rtlCol="0">
              <a:spAutoFit/>
            </a:bodyPr>
            <a:lstStyle/>
            <a:p>
              <a:r>
                <a:rPr lang="en-US" b="1" dirty="0" err="1">
                  <a:solidFill>
                    <a:schemeClr val="bg2"/>
                  </a:solidFill>
                </a:rPr>
                <a:t>Ptr</a:t>
              </a:r>
              <a:r>
                <a:rPr lang="en-US" b="1" dirty="0">
                  <a:solidFill>
                    <a:schemeClr val="bg2"/>
                  </a:solidFill>
                </a:rPr>
                <a:t> to </a:t>
              </a:r>
              <a:r>
                <a:rPr lang="en-US" b="1" dirty="0" err="1">
                  <a:solidFill>
                    <a:schemeClr val="bg2"/>
                  </a:solidFill>
                </a:rPr>
                <a:t>chunkinfo</a:t>
              </a:r>
              <a:endParaRPr lang="en-US" b="1" dirty="0">
                <a:solidFill>
                  <a:schemeClr val="bg2"/>
                </a:solidFill>
              </a:endParaRPr>
            </a:p>
          </p:txBody>
        </p:sp>
        <p:sp>
          <p:nvSpPr>
            <p:cNvPr id="57" name="TextBox 56"/>
            <p:cNvSpPr txBox="1"/>
            <p:nvPr/>
          </p:nvSpPr>
          <p:spPr>
            <a:xfrm>
              <a:off x="6076427" y="4418042"/>
              <a:ext cx="2082621" cy="369332"/>
            </a:xfrm>
            <a:prstGeom prst="rect">
              <a:avLst/>
            </a:prstGeom>
            <a:noFill/>
          </p:spPr>
          <p:txBody>
            <a:bodyPr wrap="none" rtlCol="0">
              <a:spAutoFit/>
            </a:bodyPr>
            <a:lstStyle/>
            <a:p>
              <a:r>
                <a:rPr lang="en-US" b="1" dirty="0">
                  <a:solidFill>
                    <a:schemeClr val="bg2"/>
                  </a:solidFill>
                </a:rPr>
                <a:t>Management Info</a:t>
              </a:r>
            </a:p>
          </p:txBody>
        </p:sp>
        <p:sp>
          <p:nvSpPr>
            <p:cNvPr id="58" name="TextBox 57"/>
            <p:cNvSpPr txBox="1"/>
            <p:nvPr/>
          </p:nvSpPr>
          <p:spPr>
            <a:xfrm>
              <a:off x="6109409" y="4724400"/>
              <a:ext cx="2082621" cy="369332"/>
            </a:xfrm>
            <a:prstGeom prst="rect">
              <a:avLst/>
            </a:prstGeom>
            <a:noFill/>
          </p:spPr>
          <p:txBody>
            <a:bodyPr wrap="none" rtlCol="0">
              <a:spAutoFit/>
            </a:bodyPr>
            <a:lstStyle/>
            <a:p>
              <a:r>
                <a:rPr lang="en-US" b="1" dirty="0">
                  <a:solidFill>
                    <a:schemeClr val="bg2"/>
                  </a:solidFill>
                </a:rPr>
                <a:t>Management Info</a:t>
              </a:r>
            </a:p>
          </p:txBody>
        </p:sp>
        <p:sp>
          <p:nvSpPr>
            <p:cNvPr id="59" name="TextBox 58"/>
            <p:cNvSpPr txBox="1"/>
            <p:nvPr/>
          </p:nvSpPr>
          <p:spPr>
            <a:xfrm>
              <a:off x="6057093" y="5030758"/>
              <a:ext cx="2082621" cy="369332"/>
            </a:xfrm>
            <a:prstGeom prst="rect">
              <a:avLst/>
            </a:prstGeom>
            <a:noFill/>
          </p:spPr>
          <p:txBody>
            <a:bodyPr wrap="none" rtlCol="0">
              <a:spAutoFit/>
            </a:bodyPr>
            <a:lstStyle/>
            <a:p>
              <a:r>
                <a:rPr lang="en-US" b="1" dirty="0">
                  <a:solidFill>
                    <a:schemeClr val="bg2"/>
                  </a:solidFill>
                </a:rPr>
                <a:t>Management Info</a:t>
              </a:r>
            </a:p>
          </p:txBody>
        </p:sp>
        <p:sp>
          <p:nvSpPr>
            <p:cNvPr id="60" name="TextBox 59"/>
            <p:cNvSpPr txBox="1"/>
            <p:nvPr/>
          </p:nvSpPr>
          <p:spPr>
            <a:xfrm>
              <a:off x="6113561" y="5337116"/>
              <a:ext cx="2082621" cy="369332"/>
            </a:xfrm>
            <a:prstGeom prst="rect">
              <a:avLst/>
            </a:prstGeom>
            <a:noFill/>
          </p:spPr>
          <p:txBody>
            <a:bodyPr wrap="none" rtlCol="0">
              <a:spAutoFit/>
            </a:bodyPr>
            <a:lstStyle/>
            <a:p>
              <a:r>
                <a:rPr lang="en-US" b="1" dirty="0">
                  <a:solidFill>
                    <a:schemeClr val="bg2"/>
                  </a:solidFill>
                </a:rPr>
                <a:t>Management Info</a:t>
              </a:r>
            </a:p>
          </p:txBody>
        </p:sp>
        <p:sp>
          <p:nvSpPr>
            <p:cNvPr id="61" name="Rectangle 60"/>
            <p:cNvSpPr/>
            <p:nvPr/>
          </p:nvSpPr>
          <p:spPr>
            <a:xfrm>
              <a:off x="5334000" y="5823466"/>
              <a:ext cx="152400" cy="1524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Rectangle 61"/>
            <p:cNvSpPr/>
            <p:nvPr/>
          </p:nvSpPr>
          <p:spPr>
            <a:xfrm>
              <a:off x="7154871" y="5823466"/>
              <a:ext cx="152400" cy="152400"/>
            </a:xfrm>
            <a:prstGeom prst="rect">
              <a:avLst/>
            </a:prstGeom>
            <a:gradFill>
              <a:gsLst>
                <a:gs pos="0">
                  <a:srgbClr val="0000FF"/>
                </a:gs>
                <a:gs pos="100000">
                  <a:srgbClr val="0000FF"/>
                </a:gs>
              </a:gsLst>
            </a:grad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TextBox 62"/>
            <p:cNvSpPr txBox="1"/>
            <p:nvPr/>
          </p:nvSpPr>
          <p:spPr>
            <a:xfrm>
              <a:off x="5541451" y="5697856"/>
              <a:ext cx="1544012" cy="369332"/>
            </a:xfrm>
            <a:prstGeom prst="rect">
              <a:avLst/>
            </a:prstGeom>
            <a:noFill/>
          </p:spPr>
          <p:txBody>
            <a:bodyPr wrap="none" rtlCol="0">
              <a:spAutoFit/>
            </a:bodyPr>
            <a:lstStyle/>
            <a:p>
              <a:r>
                <a:rPr lang="en-US" b="1" dirty="0"/>
                <a:t>Control data</a:t>
              </a:r>
            </a:p>
          </p:txBody>
        </p:sp>
        <p:sp>
          <p:nvSpPr>
            <p:cNvPr id="65" name="TextBox 64"/>
            <p:cNvSpPr txBox="1"/>
            <p:nvPr/>
          </p:nvSpPr>
          <p:spPr>
            <a:xfrm>
              <a:off x="7348472" y="5715000"/>
              <a:ext cx="1582484" cy="369332"/>
            </a:xfrm>
            <a:prstGeom prst="rect">
              <a:avLst/>
            </a:prstGeom>
            <a:noFill/>
          </p:spPr>
          <p:txBody>
            <a:bodyPr wrap="none" rtlCol="0">
              <a:spAutoFit/>
            </a:bodyPr>
            <a:lstStyle/>
            <a:p>
              <a:r>
                <a:rPr lang="en-US" b="1" dirty="0"/>
                <a:t>Regular data</a:t>
              </a:r>
            </a:p>
          </p:txBody>
        </p:sp>
      </p:grpSp>
      <p:sp>
        <p:nvSpPr>
          <p:cNvPr id="67" name="TextBox 66"/>
          <p:cNvSpPr txBox="1"/>
          <p:nvPr/>
        </p:nvSpPr>
        <p:spPr>
          <a:xfrm>
            <a:off x="6409852" y="1129921"/>
            <a:ext cx="1287532" cy="369332"/>
          </a:xfrm>
          <a:prstGeom prst="rect">
            <a:avLst/>
          </a:prstGeom>
          <a:noFill/>
        </p:spPr>
        <p:txBody>
          <a:bodyPr wrap="none" rtlCol="0">
            <a:spAutoFit/>
          </a:bodyPr>
          <a:lstStyle/>
          <a:p>
            <a:r>
              <a:rPr lang="en-US" b="1" dirty="0" err="1"/>
              <a:t>Hashtable</a:t>
            </a:r>
            <a:endParaRPr lang="en-US" b="1" dirty="0"/>
          </a:p>
        </p:txBody>
      </p:sp>
      <p:sp>
        <p:nvSpPr>
          <p:cNvPr id="68" name="TextBox 67"/>
          <p:cNvSpPr txBox="1"/>
          <p:nvPr/>
        </p:nvSpPr>
        <p:spPr>
          <a:xfrm>
            <a:off x="6037740" y="3847258"/>
            <a:ext cx="2095445" cy="369332"/>
          </a:xfrm>
          <a:prstGeom prst="rect">
            <a:avLst/>
          </a:prstGeom>
          <a:noFill/>
        </p:spPr>
        <p:txBody>
          <a:bodyPr wrap="none" rtlCol="0">
            <a:spAutoFit/>
          </a:bodyPr>
          <a:lstStyle/>
          <a:p>
            <a:r>
              <a:rPr lang="en-US" b="1" dirty="0" err="1"/>
              <a:t>Chunkinfo</a:t>
            </a:r>
            <a:r>
              <a:rPr lang="en-US" b="1" dirty="0"/>
              <a:t> region</a:t>
            </a:r>
          </a:p>
        </p:txBody>
      </p:sp>
    </p:spTree>
    <p:extLst>
      <p:ext uri="{BB962C8B-B14F-4D97-AF65-F5344CB8AC3E}">
        <p14:creationId xmlns:p14="http://schemas.microsoft.com/office/powerpoint/2010/main" val="3955203933"/>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multistack</a:t>
            </a:r>
            <a:endParaRPr lang="en-US" dirty="0"/>
          </a:p>
        </p:txBody>
      </p:sp>
      <p:sp>
        <p:nvSpPr>
          <p:cNvPr id="3" name="Content Placeholder 2"/>
          <p:cNvSpPr>
            <a:spLocks noGrp="1"/>
          </p:cNvSpPr>
          <p:nvPr>
            <p:ph idx="1"/>
          </p:nvPr>
        </p:nvSpPr>
        <p:spPr/>
        <p:txBody>
          <a:bodyPr/>
          <a:lstStyle/>
          <a:p>
            <a:r>
              <a:rPr lang="en-US" dirty="0"/>
              <a:t>Does not rely on random numbers</a:t>
            </a:r>
          </a:p>
          <a:p>
            <a:r>
              <a:rPr lang="en-US" dirty="0"/>
              <a:t>Separates the stack into multiple stacks, 2 criteria:</a:t>
            </a:r>
          </a:p>
          <a:p>
            <a:pPr lvl="1"/>
            <a:r>
              <a:rPr lang="en-US" dirty="0"/>
              <a:t>Risk of data being an attack target (target value)</a:t>
            </a:r>
          </a:p>
          <a:p>
            <a:pPr lvl="1"/>
            <a:r>
              <a:rPr lang="en-US" dirty="0"/>
              <a:t>Risk of data being used as an attack vector (source value)</a:t>
            </a:r>
          </a:p>
          <a:p>
            <a:pPr lvl="2"/>
            <a:r>
              <a:rPr lang="en-US" dirty="0"/>
              <a:t>Return address: target </a:t>
            </a:r>
            <a:r>
              <a:rPr lang="en-US" dirty="0">
                <a:latin typeface="Calibri"/>
                <a:cs typeface="Calibri"/>
              </a:rPr>
              <a:t>→ </a:t>
            </a:r>
            <a:r>
              <a:rPr lang="en-US" dirty="0">
                <a:latin typeface="+mn-lt"/>
                <a:cs typeface="Calibri"/>
              </a:rPr>
              <a:t>high; source </a:t>
            </a:r>
            <a:r>
              <a:rPr lang="en-US" dirty="0">
                <a:latin typeface="Calibri"/>
                <a:cs typeface="Calibri"/>
              </a:rPr>
              <a:t>→ </a:t>
            </a:r>
            <a:r>
              <a:rPr lang="en-US" dirty="0">
                <a:latin typeface="+mn-lt"/>
                <a:cs typeface="Calibri"/>
              </a:rPr>
              <a:t>Low</a:t>
            </a:r>
          </a:p>
          <a:p>
            <a:pPr lvl="2"/>
            <a:r>
              <a:rPr lang="en-US" dirty="0">
                <a:latin typeface="+mn-lt"/>
                <a:cs typeface="Calibri"/>
              </a:rPr>
              <a:t>Arrays of character: </a:t>
            </a:r>
            <a:r>
              <a:rPr lang="en-US" dirty="0"/>
              <a:t>target </a:t>
            </a:r>
            <a:r>
              <a:rPr lang="en-US" dirty="0">
                <a:latin typeface="Calibri"/>
                <a:cs typeface="Calibri"/>
              </a:rPr>
              <a:t>→ </a:t>
            </a:r>
            <a:r>
              <a:rPr lang="en-US" dirty="0">
                <a:cs typeface="Calibri"/>
              </a:rPr>
              <a:t>Low; source </a:t>
            </a:r>
            <a:r>
              <a:rPr lang="en-US" dirty="0">
                <a:latin typeface="Calibri"/>
                <a:cs typeface="Calibri"/>
              </a:rPr>
              <a:t>→ </a:t>
            </a:r>
            <a:r>
              <a:rPr lang="en-US" dirty="0">
                <a:cs typeface="Calibri"/>
              </a:rPr>
              <a:t>High</a:t>
            </a:r>
          </a:p>
          <a:p>
            <a:pPr lvl="1"/>
            <a:r>
              <a:rPr lang="en-US" dirty="0">
                <a:latin typeface="+mn-lt"/>
                <a:cs typeface="Calibri"/>
              </a:rPr>
              <a:t>Default: 5 stacks, separated by guard pages</a:t>
            </a:r>
          </a:p>
          <a:p>
            <a:pPr lvl="2"/>
            <a:r>
              <a:rPr lang="en-US" dirty="0">
                <a:latin typeface="+mn-lt"/>
                <a:cs typeface="Calibri"/>
              </a:rPr>
              <a:t>Stacks can be reduced by using selective bounds checking</a:t>
            </a:r>
          </a:p>
          <a:p>
            <a:pPr lvl="2"/>
            <a:r>
              <a:rPr lang="en-US" dirty="0">
                <a:latin typeface="+mn-lt"/>
                <a:cs typeface="Calibri"/>
              </a:rPr>
              <a:t>To reduce source risk: ideally use 2 stacks</a:t>
            </a:r>
          </a:p>
          <a:p>
            <a:pPr lvl="1"/>
            <a:r>
              <a:rPr lang="en-US" dirty="0">
                <a:latin typeface="+mn-lt"/>
                <a:cs typeface="Calibri"/>
              </a:rPr>
              <a:t>Fast – maximum performance overhead: 2 – 3% (usually 0)</a:t>
            </a:r>
            <a:endParaRPr lang="en-US" dirty="0">
              <a:latin typeface="+mn-lt"/>
            </a:endParaRPr>
          </a:p>
        </p:txBody>
      </p:sp>
    </p:spTree>
    <p:extLst>
      <p:ext uri="{BB962C8B-B14F-4D97-AF65-F5344CB8AC3E}">
        <p14:creationId xmlns:p14="http://schemas.microsoft.com/office/powerpoint/2010/main" val="40223675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457200" y="659933"/>
            <a:ext cx="8029575" cy="523220"/>
          </a:xfrm>
        </p:spPr>
        <p:txBody>
          <a:bodyPr/>
          <a:lstStyle/>
          <a:p>
            <a:r>
              <a:rPr lang="en-US" dirty="0"/>
              <a:t>Operating system threats</a:t>
            </a:r>
          </a:p>
        </p:txBody>
      </p:sp>
      <p:sp>
        <p:nvSpPr>
          <p:cNvPr id="4099" name="Rectangle 3"/>
          <p:cNvSpPr>
            <a:spLocks noGrp="1" noChangeArrowheads="1"/>
          </p:cNvSpPr>
          <p:nvPr>
            <p:ph type="body" idx="1"/>
          </p:nvPr>
        </p:nvSpPr>
        <p:spPr/>
        <p:txBody>
          <a:bodyPr>
            <a:normAutofit/>
          </a:bodyPr>
          <a:lstStyle/>
          <a:p>
            <a:r>
              <a:rPr lang="en-US" dirty="0"/>
              <a:t>Security Concepts</a:t>
            </a:r>
          </a:p>
          <a:p>
            <a:r>
              <a:rPr lang="en-US" dirty="0"/>
              <a:t>C and C++</a:t>
            </a:r>
          </a:p>
          <a:p>
            <a:r>
              <a:rPr lang="en-US" dirty="0">
                <a:solidFill>
                  <a:srgbClr val="0000FF"/>
                </a:solidFill>
              </a:rPr>
              <a:t>Development Platforms</a:t>
            </a:r>
          </a:p>
        </p:txBody>
      </p:sp>
    </p:spTree>
    <p:extLst>
      <p:ext uri="{BB962C8B-B14F-4D97-AF65-F5344CB8AC3E}">
        <p14:creationId xmlns:p14="http://schemas.microsoft.com/office/powerpoint/2010/main" val="2742967789"/>
      </p:ext>
    </p:extLst>
  </p:cSld>
  <p:clrMapOvr>
    <a:masterClrMapping/>
  </p:clrMapOvr>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46963" y="401601"/>
            <a:ext cx="8229600" cy="685800"/>
          </a:xfrm>
        </p:spPr>
        <p:txBody>
          <a:bodyPr/>
          <a:lstStyle/>
          <a:p>
            <a:r>
              <a:rPr lang="en-US" dirty="0" err="1"/>
              <a:t>Dnstack</a:t>
            </a:r>
            <a:endParaRPr lang="en-US" dirty="0"/>
          </a:p>
        </p:txBody>
      </p:sp>
      <p:sp>
        <p:nvSpPr>
          <p:cNvPr id="46" name="Content Placeholder 45"/>
          <p:cNvSpPr>
            <a:spLocks noGrp="1"/>
          </p:cNvSpPr>
          <p:nvPr>
            <p:ph idx="1"/>
          </p:nvPr>
        </p:nvSpPr>
        <p:spPr>
          <a:xfrm>
            <a:off x="457200" y="3733800"/>
            <a:ext cx="8229600" cy="2392363"/>
          </a:xfrm>
        </p:spPr>
        <p:txBody>
          <a:bodyPr/>
          <a:lstStyle/>
          <a:p>
            <a:r>
              <a:rPr lang="en-US" dirty="0"/>
              <a:t>Stacks are at a fixed location from each other</a:t>
            </a:r>
          </a:p>
          <a:p>
            <a:r>
              <a:rPr lang="en-US" dirty="0"/>
              <a:t>If source risk can be reduced: maybe only 2 stacks</a:t>
            </a:r>
          </a:p>
          <a:p>
            <a:pPr lvl="1"/>
            <a:r>
              <a:rPr lang="en-US" dirty="0"/>
              <a:t>Map stack 1,2 onto stack one</a:t>
            </a:r>
          </a:p>
          <a:p>
            <a:pPr lvl="1"/>
            <a:r>
              <a:rPr lang="en-US" dirty="0"/>
              <a:t>Map stack 3,4,5 onto stack two</a:t>
            </a:r>
          </a:p>
        </p:txBody>
      </p:sp>
      <p:sp>
        <p:nvSpPr>
          <p:cNvPr id="5" name="Rectangle 4"/>
          <p:cNvSpPr/>
          <p:nvPr/>
        </p:nvSpPr>
        <p:spPr>
          <a:xfrm>
            <a:off x="65965" y="1204415"/>
            <a:ext cx="1676400" cy="2286000"/>
          </a:xfrm>
          <a:prstGeom prst="rect">
            <a:avLst/>
          </a:prstGeom>
          <a:gradFill>
            <a:gsLst>
              <a:gs pos="0">
                <a:schemeClr val="accent1">
                  <a:tint val="100000"/>
                  <a:shade val="100000"/>
                  <a:satMod val="130000"/>
                </a:schemeClr>
              </a:gs>
              <a:gs pos="100000">
                <a:srgbClr val="FF0000"/>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1894765" y="1204415"/>
            <a:ext cx="1676400" cy="2286000"/>
          </a:xfrm>
          <a:prstGeom prst="rect">
            <a:avLst/>
          </a:prstGeom>
          <a:gradFill>
            <a:gsLst>
              <a:gs pos="0">
                <a:srgbClr val="0000FF"/>
              </a:gs>
              <a:gs pos="100000">
                <a:srgbClr val="0000FF"/>
              </a:gs>
            </a:gsLst>
          </a:grad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3723565" y="1204415"/>
            <a:ext cx="1676400" cy="2286000"/>
          </a:xfrm>
          <a:prstGeom prst="rect">
            <a:avLst/>
          </a:prstGeom>
          <a:gradFill>
            <a:gsLst>
              <a:gs pos="0">
                <a:srgbClr val="0000FF"/>
              </a:gs>
              <a:gs pos="100000">
                <a:srgbClr val="0000FF"/>
              </a:gs>
            </a:gsLst>
          </a:grad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5552365" y="1204415"/>
            <a:ext cx="1676400" cy="2286000"/>
          </a:xfrm>
          <a:prstGeom prst="rect">
            <a:avLst/>
          </a:prstGeom>
          <a:gradFill>
            <a:gsLst>
              <a:gs pos="0">
                <a:srgbClr val="0000FF"/>
              </a:gs>
              <a:gs pos="100000">
                <a:srgbClr val="0000FF"/>
              </a:gs>
            </a:gsLst>
          </a:grad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7381165" y="1204415"/>
            <a:ext cx="1676400" cy="2286000"/>
          </a:xfrm>
          <a:prstGeom prst="rect">
            <a:avLst/>
          </a:prstGeom>
          <a:gradFill>
            <a:gsLst>
              <a:gs pos="0">
                <a:srgbClr val="0000FF"/>
              </a:gs>
              <a:gs pos="100000">
                <a:srgbClr val="0000FF"/>
              </a:gs>
            </a:gsLst>
          </a:grad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65965" y="3124200"/>
            <a:ext cx="1676400" cy="366215"/>
          </a:xfrm>
          <a:prstGeom prst="rect">
            <a:avLst/>
          </a:prstGeom>
          <a:gradFill>
            <a:gsLst>
              <a:gs pos="0">
                <a:schemeClr val="bg2">
                  <a:lumMod val="50000"/>
                </a:schemeClr>
              </a:gs>
              <a:gs pos="100000">
                <a:schemeClr val="bg2">
                  <a:lumMod val="50000"/>
                </a:schemeClr>
              </a:gs>
            </a:gsLst>
          </a:gradFill>
          <a:ln>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1894765" y="3131023"/>
            <a:ext cx="1676400" cy="366215"/>
          </a:xfrm>
          <a:prstGeom prst="rect">
            <a:avLst/>
          </a:prstGeom>
          <a:gradFill>
            <a:gsLst>
              <a:gs pos="0">
                <a:schemeClr val="bg2">
                  <a:lumMod val="50000"/>
                </a:schemeClr>
              </a:gs>
              <a:gs pos="100000">
                <a:schemeClr val="bg2">
                  <a:lumMod val="50000"/>
                </a:schemeClr>
              </a:gs>
            </a:gsLst>
          </a:gradFill>
          <a:ln>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3723565" y="3137846"/>
            <a:ext cx="1676400" cy="366215"/>
          </a:xfrm>
          <a:prstGeom prst="rect">
            <a:avLst/>
          </a:prstGeom>
          <a:gradFill>
            <a:gsLst>
              <a:gs pos="0">
                <a:schemeClr val="bg2">
                  <a:lumMod val="50000"/>
                </a:schemeClr>
              </a:gs>
              <a:gs pos="100000">
                <a:schemeClr val="bg2">
                  <a:lumMod val="50000"/>
                </a:schemeClr>
              </a:gs>
            </a:gsLst>
          </a:gradFill>
          <a:ln>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5552365" y="3144669"/>
            <a:ext cx="1676400" cy="366215"/>
          </a:xfrm>
          <a:prstGeom prst="rect">
            <a:avLst/>
          </a:prstGeom>
          <a:gradFill>
            <a:gsLst>
              <a:gs pos="0">
                <a:schemeClr val="bg2">
                  <a:lumMod val="50000"/>
                </a:schemeClr>
              </a:gs>
              <a:gs pos="100000">
                <a:schemeClr val="bg2">
                  <a:lumMod val="50000"/>
                </a:schemeClr>
              </a:gs>
            </a:gsLst>
          </a:gradFill>
          <a:ln>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7381165" y="3151492"/>
            <a:ext cx="1676400" cy="366215"/>
          </a:xfrm>
          <a:prstGeom prst="rect">
            <a:avLst/>
          </a:prstGeom>
          <a:gradFill>
            <a:gsLst>
              <a:gs pos="0">
                <a:schemeClr val="bg2">
                  <a:lumMod val="50000"/>
                </a:schemeClr>
              </a:gs>
              <a:gs pos="100000">
                <a:schemeClr val="bg2">
                  <a:lumMod val="50000"/>
                </a:schemeClr>
              </a:gs>
            </a:gsLst>
          </a:gradFill>
          <a:ln>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p:cNvSpPr txBox="1"/>
          <p:nvPr/>
        </p:nvSpPr>
        <p:spPr>
          <a:xfrm>
            <a:off x="170631" y="3151492"/>
            <a:ext cx="1467068" cy="369332"/>
          </a:xfrm>
          <a:prstGeom prst="rect">
            <a:avLst/>
          </a:prstGeom>
          <a:noFill/>
        </p:spPr>
        <p:txBody>
          <a:bodyPr wrap="none" rtlCol="0">
            <a:spAutoFit/>
          </a:bodyPr>
          <a:lstStyle/>
          <a:p>
            <a:r>
              <a:rPr lang="en-US" b="1" dirty="0">
                <a:solidFill>
                  <a:schemeClr val="bg2"/>
                </a:solidFill>
              </a:rPr>
              <a:t>Guard page</a:t>
            </a:r>
          </a:p>
        </p:txBody>
      </p:sp>
      <p:sp>
        <p:nvSpPr>
          <p:cNvPr id="17" name="TextBox 16"/>
          <p:cNvSpPr txBox="1"/>
          <p:nvPr/>
        </p:nvSpPr>
        <p:spPr>
          <a:xfrm>
            <a:off x="1999431" y="3153468"/>
            <a:ext cx="1467068" cy="369332"/>
          </a:xfrm>
          <a:prstGeom prst="rect">
            <a:avLst/>
          </a:prstGeom>
          <a:noFill/>
        </p:spPr>
        <p:txBody>
          <a:bodyPr wrap="none" rtlCol="0">
            <a:spAutoFit/>
          </a:bodyPr>
          <a:lstStyle/>
          <a:p>
            <a:r>
              <a:rPr lang="en-US" b="1" dirty="0">
                <a:solidFill>
                  <a:schemeClr val="bg2"/>
                </a:solidFill>
              </a:rPr>
              <a:t>Guard page</a:t>
            </a:r>
          </a:p>
        </p:txBody>
      </p:sp>
      <p:sp>
        <p:nvSpPr>
          <p:cNvPr id="18" name="TextBox 17"/>
          <p:cNvSpPr txBox="1"/>
          <p:nvPr/>
        </p:nvSpPr>
        <p:spPr>
          <a:xfrm>
            <a:off x="3828231" y="3155444"/>
            <a:ext cx="1467068" cy="369332"/>
          </a:xfrm>
          <a:prstGeom prst="rect">
            <a:avLst/>
          </a:prstGeom>
          <a:noFill/>
        </p:spPr>
        <p:txBody>
          <a:bodyPr wrap="none" rtlCol="0">
            <a:spAutoFit/>
          </a:bodyPr>
          <a:lstStyle/>
          <a:p>
            <a:r>
              <a:rPr lang="en-US" b="1" dirty="0">
                <a:solidFill>
                  <a:schemeClr val="bg2"/>
                </a:solidFill>
              </a:rPr>
              <a:t>Guard page</a:t>
            </a:r>
          </a:p>
        </p:txBody>
      </p:sp>
      <p:sp>
        <p:nvSpPr>
          <p:cNvPr id="19" name="TextBox 18"/>
          <p:cNvSpPr txBox="1"/>
          <p:nvPr/>
        </p:nvSpPr>
        <p:spPr>
          <a:xfrm>
            <a:off x="5657031" y="3157420"/>
            <a:ext cx="1467068" cy="369332"/>
          </a:xfrm>
          <a:prstGeom prst="rect">
            <a:avLst/>
          </a:prstGeom>
          <a:noFill/>
        </p:spPr>
        <p:txBody>
          <a:bodyPr wrap="none" rtlCol="0">
            <a:spAutoFit/>
          </a:bodyPr>
          <a:lstStyle/>
          <a:p>
            <a:r>
              <a:rPr lang="en-US" b="1" dirty="0">
                <a:solidFill>
                  <a:schemeClr val="bg2"/>
                </a:solidFill>
              </a:rPr>
              <a:t>Guard page</a:t>
            </a:r>
          </a:p>
        </p:txBody>
      </p:sp>
      <p:sp>
        <p:nvSpPr>
          <p:cNvPr id="20" name="TextBox 19"/>
          <p:cNvSpPr txBox="1"/>
          <p:nvPr/>
        </p:nvSpPr>
        <p:spPr>
          <a:xfrm>
            <a:off x="7485831" y="3159396"/>
            <a:ext cx="1467068" cy="369332"/>
          </a:xfrm>
          <a:prstGeom prst="rect">
            <a:avLst/>
          </a:prstGeom>
          <a:noFill/>
        </p:spPr>
        <p:txBody>
          <a:bodyPr wrap="none" rtlCol="0">
            <a:spAutoFit/>
          </a:bodyPr>
          <a:lstStyle/>
          <a:p>
            <a:r>
              <a:rPr lang="en-US" b="1" dirty="0">
                <a:solidFill>
                  <a:schemeClr val="bg2"/>
                </a:solidFill>
              </a:rPr>
              <a:t>Guard page</a:t>
            </a:r>
          </a:p>
        </p:txBody>
      </p:sp>
      <p:cxnSp>
        <p:nvCxnSpPr>
          <p:cNvPr id="22" name="Straight Connector 21"/>
          <p:cNvCxnSpPr/>
          <p:nvPr/>
        </p:nvCxnSpPr>
        <p:spPr>
          <a:xfrm>
            <a:off x="65965" y="2057400"/>
            <a:ext cx="16764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1894765" y="1828800"/>
            <a:ext cx="16764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a:off x="3723565" y="1600200"/>
            <a:ext cx="16764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a:off x="1894765" y="2819400"/>
            <a:ext cx="16764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a:off x="3723565" y="2209800"/>
            <a:ext cx="16764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a:off x="3723565" y="2590800"/>
            <a:ext cx="16764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a:off x="3750861" y="2903562"/>
            <a:ext cx="16764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a:off x="5552365" y="2057400"/>
            <a:ext cx="16764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2047165" y="2024249"/>
            <a:ext cx="1371600" cy="646331"/>
          </a:xfrm>
          <a:prstGeom prst="rect">
            <a:avLst/>
          </a:prstGeom>
          <a:noFill/>
        </p:spPr>
        <p:txBody>
          <a:bodyPr wrap="square" rtlCol="0">
            <a:spAutoFit/>
          </a:bodyPr>
          <a:lstStyle/>
          <a:p>
            <a:pPr algn="ctr"/>
            <a:r>
              <a:rPr lang="en-US" b="1" dirty="0">
                <a:solidFill>
                  <a:schemeClr val="bg2"/>
                </a:solidFill>
              </a:rPr>
              <a:t>Structures (no arrays)</a:t>
            </a:r>
          </a:p>
        </p:txBody>
      </p:sp>
      <p:sp>
        <p:nvSpPr>
          <p:cNvPr id="31" name="TextBox 30"/>
          <p:cNvSpPr txBox="1"/>
          <p:nvPr/>
        </p:nvSpPr>
        <p:spPr>
          <a:xfrm>
            <a:off x="2191791" y="2819400"/>
            <a:ext cx="1082348" cy="369332"/>
          </a:xfrm>
          <a:prstGeom prst="rect">
            <a:avLst/>
          </a:prstGeom>
          <a:noFill/>
        </p:spPr>
        <p:txBody>
          <a:bodyPr wrap="none" rtlCol="0">
            <a:spAutoFit/>
          </a:bodyPr>
          <a:lstStyle/>
          <a:p>
            <a:r>
              <a:rPr lang="en-US" b="1" dirty="0">
                <a:solidFill>
                  <a:schemeClr val="bg2"/>
                </a:solidFill>
              </a:rPr>
              <a:t>Integers</a:t>
            </a:r>
          </a:p>
        </p:txBody>
      </p:sp>
      <p:sp>
        <p:nvSpPr>
          <p:cNvPr id="32" name="TextBox 31"/>
          <p:cNvSpPr txBox="1"/>
          <p:nvPr/>
        </p:nvSpPr>
        <p:spPr>
          <a:xfrm>
            <a:off x="7519917" y="1886634"/>
            <a:ext cx="1398896" cy="646331"/>
          </a:xfrm>
          <a:prstGeom prst="rect">
            <a:avLst/>
          </a:prstGeom>
          <a:noFill/>
        </p:spPr>
        <p:txBody>
          <a:bodyPr wrap="square" rtlCol="0">
            <a:spAutoFit/>
          </a:bodyPr>
          <a:lstStyle/>
          <a:p>
            <a:pPr algn="ctr"/>
            <a:r>
              <a:rPr lang="en-US" b="1" dirty="0">
                <a:solidFill>
                  <a:schemeClr val="bg2"/>
                </a:solidFill>
              </a:rPr>
              <a:t>Array of characters</a:t>
            </a:r>
          </a:p>
        </p:txBody>
      </p:sp>
      <p:sp>
        <p:nvSpPr>
          <p:cNvPr id="33" name="TextBox 32"/>
          <p:cNvSpPr txBox="1"/>
          <p:nvPr/>
        </p:nvSpPr>
        <p:spPr>
          <a:xfrm>
            <a:off x="5476165" y="2012110"/>
            <a:ext cx="1828800" cy="1200329"/>
          </a:xfrm>
          <a:prstGeom prst="rect">
            <a:avLst/>
          </a:prstGeom>
          <a:noFill/>
        </p:spPr>
        <p:txBody>
          <a:bodyPr wrap="square" rtlCol="0">
            <a:spAutoFit/>
          </a:bodyPr>
          <a:lstStyle/>
          <a:p>
            <a:pPr algn="ctr"/>
            <a:r>
              <a:rPr lang="en-US" b="1" dirty="0">
                <a:solidFill>
                  <a:schemeClr val="bg2"/>
                </a:solidFill>
              </a:rPr>
              <a:t>Array of structures (with char array)</a:t>
            </a:r>
          </a:p>
        </p:txBody>
      </p:sp>
      <p:sp>
        <p:nvSpPr>
          <p:cNvPr id="34" name="TextBox 33"/>
          <p:cNvSpPr txBox="1"/>
          <p:nvPr/>
        </p:nvSpPr>
        <p:spPr>
          <a:xfrm>
            <a:off x="5590465" y="1204415"/>
            <a:ext cx="1600200" cy="923330"/>
          </a:xfrm>
          <a:prstGeom prst="rect">
            <a:avLst/>
          </a:prstGeom>
          <a:noFill/>
        </p:spPr>
        <p:txBody>
          <a:bodyPr wrap="square" rtlCol="0">
            <a:spAutoFit/>
          </a:bodyPr>
          <a:lstStyle/>
          <a:p>
            <a:pPr algn="ctr"/>
            <a:r>
              <a:rPr lang="en-US" b="1" dirty="0">
                <a:solidFill>
                  <a:schemeClr val="bg2"/>
                </a:solidFill>
              </a:rPr>
              <a:t>Structures (with char array)</a:t>
            </a:r>
          </a:p>
        </p:txBody>
      </p:sp>
      <p:sp>
        <p:nvSpPr>
          <p:cNvPr id="36" name="TextBox 35"/>
          <p:cNvSpPr txBox="1"/>
          <p:nvPr/>
        </p:nvSpPr>
        <p:spPr>
          <a:xfrm>
            <a:off x="4156891" y="2843107"/>
            <a:ext cx="864339" cy="369332"/>
          </a:xfrm>
          <a:prstGeom prst="rect">
            <a:avLst/>
          </a:prstGeom>
          <a:noFill/>
        </p:spPr>
        <p:txBody>
          <a:bodyPr wrap="none" rtlCol="0">
            <a:spAutoFit/>
          </a:bodyPr>
          <a:lstStyle/>
          <a:p>
            <a:pPr algn="ctr"/>
            <a:r>
              <a:rPr lang="en-US" b="1" dirty="0">
                <a:solidFill>
                  <a:schemeClr val="bg2"/>
                </a:solidFill>
              </a:rPr>
              <a:t>Floats</a:t>
            </a:r>
          </a:p>
        </p:txBody>
      </p:sp>
      <p:sp>
        <p:nvSpPr>
          <p:cNvPr id="37" name="TextBox 36"/>
          <p:cNvSpPr txBox="1"/>
          <p:nvPr/>
        </p:nvSpPr>
        <p:spPr>
          <a:xfrm>
            <a:off x="4046239" y="2532965"/>
            <a:ext cx="1031051" cy="369332"/>
          </a:xfrm>
          <a:prstGeom prst="rect">
            <a:avLst/>
          </a:prstGeom>
          <a:noFill/>
        </p:spPr>
        <p:txBody>
          <a:bodyPr wrap="none" rtlCol="0">
            <a:spAutoFit/>
          </a:bodyPr>
          <a:lstStyle/>
          <a:p>
            <a:pPr algn="ctr"/>
            <a:r>
              <a:rPr lang="en-US" b="1" dirty="0" err="1">
                <a:solidFill>
                  <a:schemeClr val="bg2"/>
                </a:solidFill>
              </a:rPr>
              <a:t>Alloca</a:t>
            </a:r>
            <a:r>
              <a:rPr lang="en-US" b="1" dirty="0">
                <a:solidFill>
                  <a:schemeClr val="bg2"/>
                </a:solidFill>
              </a:rPr>
              <a:t>()</a:t>
            </a:r>
          </a:p>
        </p:txBody>
      </p:sp>
      <p:sp>
        <p:nvSpPr>
          <p:cNvPr id="38" name="TextBox 37"/>
          <p:cNvSpPr txBox="1"/>
          <p:nvPr/>
        </p:nvSpPr>
        <p:spPr>
          <a:xfrm>
            <a:off x="4103946" y="2242942"/>
            <a:ext cx="915635" cy="369332"/>
          </a:xfrm>
          <a:prstGeom prst="rect">
            <a:avLst/>
          </a:prstGeom>
          <a:noFill/>
        </p:spPr>
        <p:txBody>
          <a:bodyPr wrap="none" rtlCol="0">
            <a:spAutoFit/>
          </a:bodyPr>
          <a:lstStyle/>
          <a:p>
            <a:pPr algn="ctr"/>
            <a:r>
              <a:rPr lang="en-US" b="1" dirty="0">
                <a:solidFill>
                  <a:schemeClr val="bg2"/>
                </a:solidFill>
              </a:rPr>
              <a:t>Arrays</a:t>
            </a:r>
          </a:p>
        </p:txBody>
      </p:sp>
      <p:sp>
        <p:nvSpPr>
          <p:cNvPr id="39" name="TextBox 38"/>
          <p:cNvSpPr txBox="1"/>
          <p:nvPr/>
        </p:nvSpPr>
        <p:spPr>
          <a:xfrm>
            <a:off x="3571165" y="1583941"/>
            <a:ext cx="1981200" cy="646331"/>
          </a:xfrm>
          <a:prstGeom prst="rect">
            <a:avLst/>
          </a:prstGeom>
          <a:noFill/>
        </p:spPr>
        <p:txBody>
          <a:bodyPr wrap="square" rtlCol="0">
            <a:spAutoFit/>
          </a:bodyPr>
          <a:lstStyle/>
          <a:p>
            <a:pPr algn="ctr"/>
            <a:r>
              <a:rPr lang="en-US" b="1" dirty="0">
                <a:solidFill>
                  <a:schemeClr val="bg2"/>
                </a:solidFill>
              </a:rPr>
              <a:t>Array of </a:t>
            </a:r>
            <a:r>
              <a:rPr lang="en-US" b="1" dirty="0" err="1">
                <a:solidFill>
                  <a:schemeClr val="bg2"/>
                </a:solidFill>
              </a:rPr>
              <a:t>struct</a:t>
            </a:r>
            <a:r>
              <a:rPr lang="en-US" b="1" dirty="0">
                <a:solidFill>
                  <a:schemeClr val="bg2"/>
                </a:solidFill>
              </a:rPr>
              <a:t> (no char array)</a:t>
            </a:r>
          </a:p>
        </p:txBody>
      </p:sp>
      <p:sp>
        <p:nvSpPr>
          <p:cNvPr id="40" name="TextBox 39"/>
          <p:cNvSpPr txBox="1"/>
          <p:nvPr/>
        </p:nvSpPr>
        <p:spPr>
          <a:xfrm>
            <a:off x="3828231" y="1116971"/>
            <a:ext cx="1467068" cy="584775"/>
          </a:xfrm>
          <a:prstGeom prst="rect">
            <a:avLst/>
          </a:prstGeom>
          <a:noFill/>
        </p:spPr>
        <p:txBody>
          <a:bodyPr wrap="square" rtlCol="0">
            <a:spAutoFit/>
          </a:bodyPr>
          <a:lstStyle/>
          <a:p>
            <a:pPr algn="ctr"/>
            <a:r>
              <a:rPr lang="en-US" sz="1600" b="1" dirty="0" err="1">
                <a:solidFill>
                  <a:schemeClr val="bg2"/>
                </a:solidFill>
              </a:rPr>
              <a:t>Structs</a:t>
            </a:r>
            <a:r>
              <a:rPr lang="en-US" sz="1600" b="1" dirty="0">
                <a:solidFill>
                  <a:schemeClr val="bg2"/>
                </a:solidFill>
              </a:rPr>
              <a:t> (no char array)</a:t>
            </a:r>
          </a:p>
        </p:txBody>
      </p:sp>
      <p:sp>
        <p:nvSpPr>
          <p:cNvPr id="41" name="Rectangle 40"/>
          <p:cNvSpPr/>
          <p:nvPr/>
        </p:nvSpPr>
        <p:spPr>
          <a:xfrm>
            <a:off x="1894765" y="1204415"/>
            <a:ext cx="1676400" cy="624385"/>
          </a:xfrm>
          <a:prstGeom prst="rect">
            <a:avLst/>
          </a:prstGeom>
          <a:gradFill>
            <a:gsLst>
              <a:gs pos="0">
                <a:schemeClr val="accent1">
                  <a:tint val="100000"/>
                  <a:shade val="100000"/>
                  <a:satMod val="130000"/>
                </a:schemeClr>
              </a:gs>
              <a:gs pos="100000">
                <a:schemeClr val="accent1"/>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TextBox 41"/>
          <p:cNvSpPr txBox="1"/>
          <p:nvPr/>
        </p:nvSpPr>
        <p:spPr>
          <a:xfrm>
            <a:off x="2128792" y="1231204"/>
            <a:ext cx="1208345" cy="646331"/>
          </a:xfrm>
          <a:prstGeom prst="rect">
            <a:avLst/>
          </a:prstGeom>
          <a:noFill/>
        </p:spPr>
        <p:txBody>
          <a:bodyPr wrap="square" rtlCol="0">
            <a:spAutoFit/>
          </a:bodyPr>
          <a:lstStyle/>
          <a:p>
            <a:pPr algn="ctr"/>
            <a:r>
              <a:rPr lang="en-US" b="1" dirty="0">
                <a:solidFill>
                  <a:schemeClr val="bg2"/>
                </a:solidFill>
              </a:rPr>
              <a:t>Array of pointers</a:t>
            </a:r>
          </a:p>
        </p:txBody>
      </p:sp>
      <p:sp>
        <p:nvSpPr>
          <p:cNvPr id="43" name="TextBox 42"/>
          <p:cNvSpPr txBox="1"/>
          <p:nvPr/>
        </p:nvSpPr>
        <p:spPr>
          <a:xfrm>
            <a:off x="350167" y="1481414"/>
            <a:ext cx="1107996" cy="369332"/>
          </a:xfrm>
          <a:prstGeom prst="rect">
            <a:avLst/>
          </a:prstGeom>
          <a:noFill/>
        </p:spPr>
        <p:txBody>
          <a:bodyPr wrap="none" rtlCol="0">
            <a:spAutoFit/>
          </a:bodyPr>
          <a:lstStyle/>
          <a:p>
            <a:pPr algn="ctr"/>
            <a:r>
              <a:rPr lang="en-US" b="1" dirty="0">
                <a:solidFill>
                  <a:schemeClr val="bg2"/>
                </a:solidFill>
              </a:rPr>
              <a:t>Pointers</a:t>
            </a:r>
          </a:p>
        </p:txBody>
      </p:sp>
      <p:sp>
        <p:nvSpPr>
          <p:cNvPr id="45" name="TextBox 44"/>
          <p:cNvSpPr txBox="1"/>
          <p:nvPr/>
        </p:nvSpPr>
        <p:spPr>
          <a:xfrm>
            <a:off x="237716" y="2267634"/>
            <a:ext cx="1332898" cy="646331"/>
          </a:xfrm>
          <a:prstGeom prst="rect">
            <a:avLst/>
          </a:prstGeom>
          <a:noFill/>
        </p:spPr>
        <p:txBody>
          <a:bodyPr wrap="square" rtlCol="0">
            <a:spAutoFit/>
          </a:bodyPr>
          <a:lstStyle/>
          <a:p>
            <a:pPr algn="ctr"/>
            <a:r>
              <a:rPr lang="en-US" b="1" dirty="0">
                <a:solidFill>
                  <a:schemeClr val="bg2"/>
                </a:solidFill>
              </a:rPr>
              <a:t>Saved Registers</a:t>
            </a:r>
          </a:p>
        </p:txBody>
      </p:sp>
    </p:spTree>
    <p:extLst>
      <p:ext uri="{BB962C8B-B14F-4D97-AF65-F5344CB8AC3E}">
        <p14:creationId xmlns:p14="http://schemas.microsoft.com/office/powerpoint/2010/main" val="1895864620"/>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19490"/>
            <a:ext cx="8229600" cy="523220"/>
          </a:xfrm>
        </p:spPr>
        <p:txBody>
          <a:bodyPr/>
          <a:lstStyle/>
          <a:p>
            <a:r>
              <a:rPr lang="en-US" dirty="0"/>
              <a:t>Non-Executable memory</a:t>
            </a:r>
          </a:p>
        </p:txBody>
      </p:sp>
      <p:sp>
        <p:nvSpPr>
          <p:cNvPr id="3" name="Content Placeholder 2"/>
          <p:cNvSpPr>
            <a:spLocks noGrp="1"/>
          </p:cNvSpPr>
          <p:nvPr>
            <p:ph idx="1"/>
          </p:nvPr>
        </p:nvSpPr>
        <p:spPr/>
        <p:txBody>
          <a:bodyPr/>
          <a:lstStyle/>
          <a:p>
            <a:r>
              <a:rPr lang="en-US" dirty="0"/>
              <a:t>Pages of memory can be marked executable, writeable, and readable</a:t>
            </a:r>
          </a:p>
          <a:p>
            <a:r>
              <a:rPr lang="en-US" dirty="0"/>
              <a:t>Older Intel processors would not support the executable bit which meant that readable meant executable</a:t>
            </a:r>
          </a:p>
          <a:p>
            <a:r>
              <a:rPr lang="en-US" dirty="0"/>
              <a:t>Eventually the bit was implemented, allowing the OS to mark data pages (such as the stack and heap writeable but not executable)</a:t>
            </a:r>
          </a:p>
          <a:p>
            <a:r>
              <a:rPr lang="en-US" dirty="0" err="1"/>
              <a:t>OpenBSD</a:t>
            </a:r>
            <a:r>
              <a:rPr lang="en-US" dirty="0"/>
              <a:t> takes it further with the implementation of W^X (writeable XOR executable)</a:t>
            </a:r>
          </a:p>
          <a:p>
            <a:r>
              <a:rPr lang="en-US" dirty="0"/>
              <a:t>Programs doing JIT have memory that is both executable and writeable</a:t>
            </a:r>
          </a:p>
        </p:txBody>
      </p:sp>
    </p:spTree>
    <p:extLst>
      <p:ext uri="{BB962C8B-B14F-4D97-AF65-F5344CB8AC3E}">
        <p14:creationId xmlns:p14="http://schemas.microsoft.com/office/powerpoint/2010/main" val="3969685149"/>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9"/>
          <p:cNvGrpSpPr/>
          <p:nvPr/>
        </p:nvGrpSpPr>
        <p:grpSpPr>
          <a:xfrm>
            <a:off x="6037014" y="1391298"/>
            <a:ext cx="2672526" cy="4343400"/>
            <a:chOff x="4495800" y="609600"/>
            <a:chExt cx="2672526" cy="4343400"/>
          </a:xfrm>
        </p:grpSpPr>
        <p:sp>
          <p:nvSpPr>
            <p:cNvPr id="4" name="Rectangle 3"/>
            <p:cNvSpPr/>
            <p:nvPr/>
          </p:nvSpPr>
          <p:spPr>
            <a:xfrm>
              <a:off x="4495800" y="609600"/>
              <a:ext cx="2667000" cy="4343400"/>
            </a:xfrm>
            <a:prstGeom prst="rect">
              <a:avLst/>
            </a:prstGeom>
            <a:gradFill>
              <a:gsLst>
                <a:gs pos="0">
                  <a:schemeClr val="accent2">
                    <a:lumMod val="60000"/>
                    <a:lumOff val="40000"/>
                  </a:schemeClr>
                </a:gs>
                <a:gs pos="100000">
                  <a:schemeClr val="accent2">
                    <a:lumMod val="20000"/>
                    <a:lumOff val="80000"/>
                  </a:schemeClr>
                </a:gs>
              </a:gsLst>
            </a:gradFill>
            <a:ln>
              <a:noFill/>
              <a:miter lim="800000"/>
            </a:ln>
            <a:effectLst>
              <a:innerShdw blurRad="63500" dist="50800" dir="2700000">
                <a:prstClr val="black">
                  <a:alpha val="50000"/>
                </a:prstClr>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7" name="Straight Connector 6"/>
            <p:cNvCxnSpPr/>
            <p:nvPr/>
          </p:nvCxnSpPr>
          <p:spPr>
            <a:xfrm>
              <a:off x="4495800" y="4114800"/>
              <a:ext cx="26670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4495800" y="3657600"/>
              <a:ext cx="26670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4495800" y="3200400"/>
              <a:ext cx="26670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4691809" y="4343400"/>
              <a:ext cx="2274982" cy="369332"/>
            </a:xfrm>
            <a:prstGeom prst="rect">
              <a:avLst/>
            </a:prstGeom>
            <a:noFill/>
          </p:spPr>
          <p:txBody>
            <a:bodyPr wrap="none" rtlCol="0">
              <a:spAutoFit/>
            </a:bodyPr>
            <a:lstStyle/>
            <a:p>
              <a:r>
                <a:rPr lang="en-US" b="1" dirty="0"/>
                <a:t>Other stack frames</a:t>
              </a:r>
            </a:p>
          </p:txBody>
        </p:sp>
        <p:sp>
          <p:nvSpPr>
            <p:cNvPr id="14" name="TextBox 13"/>
            <p:cNvSpPr txBox="1"/>
            <p:nvPr/>
          </p:nvSpPr>
          <p:spPr>
            <a:xfrm>
              <a:off x="4695767" y="3678423"/>
              <a:ext cx="2146742" cy="369332"/>
            </a:xfrm>
            <a:prstGeom prst="rect">
              <a:avLst/>
            </a:prstGeom>
            <a:noFill/>
          </p:spPr>
          <p:txBody>
            <a:bodyPr wrap="none" rtlCol="0">
              <a:spAutoFit/>
            </a:bodyPr>
            <a:lstStyle/>
            <a:p>
              <a:r>
                <a:rPr lang="en-US" b="1" dirty="0"/>
                <a:t>Return address f0</a:t>
              </a:r>
            </a:p>
          </p:txBody>
        </p:sp>
        <p:sp>
          <p:nvSpPr>
            <p:cNvPr id="15" name="TextBox 14"/>
            <p:cNvSpPr txBox="1"/>
            <p:nvPr/>
          </p:nvSpPr>
          <p:spPr>
            <a:xfrm>
              <a:off x="4495800" y="3217460"/>
              <a:ext cx="2672526" cy="369332"/>
            </a:xfrm>
            <a:prstGeom prst="rect">
              <a:avLst/>
            </a:prstGeom>
            <a:noFill/>
          </p:spPr>
          <p:txBody>
            <a:bodyPr wrap="none" rtlCol="0">
              <a:spAutoFit/>
            </a:bodyPr>
            <a:lstStyle/>
            <a:p>
              <a:r>
                <a:rPr lang="en-US" b="1" dirty="0"/>
                <a:t>Saved frame pointer f0</a:t>
              </a:r>
            </a:p>
          </p:txBody>
        </p:sp>
      </p:grpSp>
      <p:grpSp>
        <p:nvGrpSpPr>
          <p:cNvPr id="29" name="Group 28"/>
          <p:cNvGrpSpPr/>
          <p:nvPr/>
        </p:nvGrpSpPr>
        <p:grpSpPr>
          <a:xfrm>
            <a:off x="4756614" y="1207769"/>
            <a:ext cx="1293701" cy="369332"/>
            <a:chOff x="4665821" y="1699526"/>
            <a:chExt cx="1293701" cy="369332"/>
          </a:xfrm>
        </p:grpSpPr>
        <p:sp>
          <p:nvSpPr>
            <p:cNvPr id="23" name="Right Arrow 22"/>
            <p:cNvSpPr/>
            <p:nvPr/>
          </p:nvSpPr>
          <p:spPr>
            <a:xfrm>
              <a:off x="5197522" y="1767486"/>
              <a:ext cx="762000" cy="233412"/>
            </a:xfrm>
            <a:prstGeom prst="rightArrow">
              <a:avLst/>
            </a:prstGeom>
            <a:gradFill>
              <a:gsLst>
                <a:gs pos="0">
                  <a:srgbClr val="00B050"/>
                </a:gs>
                <a:gs pos="100000">
                  <a:srgbClr val="00B050"/>
                </a:gs>
              </a:gsLst>
            </a:gradFill>
            <a:ln>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TextBox 25"/>
            <p:cNvSpPr txBox="1"/>
            <p:nvPr/>
          </p:nvSpPr>
          <p:spPr>
            <a:xfrm>
              <a:off x="4665821" y="1699526"/>
              <a:ext cx="492443" cy="369332"/>
            </a:xfrm>
            <a:prstGeom prst="rect">
              <a:avLst/>
            </a:prstGeom>
            <a:noFill/>
          </p:spPr>
          <p:txBody>
            <a:bodyPr wrap="none" rtlCol="0">
              <a:spAutoFit/>
            </a:bodyPr>
            <a:lstStyle/>
            <a:p>
              <a:r>
                <a:rPr lang="en-US" b="1" dirty="0"/>
                <a:t>SP</a:t>
              </a:r>
            </a:p>
          </p:txBody>
        </p:sp>
      </p:grpSp>
      <p:grpSp>
        <p:nvGrpSpPr>
          <p:cNvPr id="28" name="Group 27"/>
          <p:cNvGrpSpPr/>
          <p:nvPr/>
        </p:nvGrpSpPr>
        <p:grpSpPr>
          <a:xfrm>
            <a:off x="78374" y="3707581"/>
            <a:ext cx="1164674" cy="369332"/>
            <a:chOff x="130726" y="1206632"/>
            <a:chExt cx="1164674" cy="369332"/>
          </a:xfrm>
        </p:grpSpPr>
        <p:sp>
          <p:nvSpPr>
            <p:cNvPr id="24" name="Right Arrow 23"/>
            <p:cNvSpPr/>
            <p:nvPr/>
          </p:nvSpPr>
          <p:spPr>
            <a:xfrm>
              <a:off x="533400" y="1274592"/>
              <a:ext cx="762000" cy="233412"/>
            </a:xfrm>
            <a:prstGeom prst="rightArrow">
              <a:avLst/>
            </a:prstGeom>
            <a:gradFill>
              <a:gsLst>
                <a:gs pos="0">
                  <a:srgbClr val="FF0000"/>
                </a:gs>
                <a:gs pos="100000">
                  <a:srgbClr val="FF0000"/>
                </a:gs>
              </a:gsLst>
            </a:gra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TextBox 26"/>
            <p:cNvSpPr txBox="1"/>
            <p:nvPr/>
          </p:nvSpPr>
          <p:spPr>
            <a:xfrm>
              <a:off x="130726" y="1206632"/>
              <a:ext cx="402674" cy="369332"/>
            </a:xfrm>
            <a:prstGeom prst="rect">
              <a:avLst/>
            </a:prstGeom>
            <a:noFill/>
          </p:spPr>
          <p:txBody>
            <a:bodyPr wrap="none" rtlCol="0">
              <a:spAutoFit/>
            </a:bodyPr>
            <a:lstStyle/>
            <a:p>
              <a:r>
                <a:rPr lang="en-US" b="1" dirty="0"/>
                <a:t>IP</a:t>
              </a:r>
            </a:p>
          </p:txBody>
        </p:sp>
      </p:grpSp>
      <p:sp>
        <p:nvSpPr>
          <p:cNvPr id="31" name="TextBox 30"/>
          <p:cNvSpPr txBox="1"/>
          <p:nvPr/>
        </p:nvSpPr>
        <p:spPr>
          <a:xfrm>
            <a:off x="6547207" y="5739753"/>
            <a:ext cx="1646605" cy="369332"/>
          </a:xfrm>
          <a:prstGeom prst="rect">
            <a:avLst/>
          </a:prstGeom>
          <a:noFill/>
        </p:spPr>
        <p:txBody>
          <a:bodyPr wrap="none" rtlCol="0">
            <a:spAutoFit/>
          </a:bodyPr>
          <a:lstStyle/>
          <a:p>
            <a:r>
              <a:rPr lang="en-US" b="1" dirty="0"/>
              <a:t>High address</a:t>
            </a:r>
          </a:p>
        </p:txBody>
      </p:sp>
      <p:sp>
        <p:nvSpPr>
          <p:cNvPr id="32" name="TextBox 31"/>
          <p:cNvSpPr txBox="1"/>
          <p:nvPr/>
        </p:nvSpPr>
        <p:spPr>
          <a:xfrm>
            <a:off x="6572856" y="1023103"/>
            <a:ext cx="1595309" cy="369332"/>
          </a:xfrm>
          <a:prstGeom prst="rect">
            <a:avLst/>
          </a:prstGeom>
          <a:noFill/>
        </p:spPr>
        <p:txBody>
          <a:bodyPr wrap="none" rtlCol="0">
            <a:spAutoFit/>
          </a:bodyPr>
          <a:lstStyle/>
          <a:p>
            <a:r>
              <a:rPr lang="en-US" b="1" dirty="0"/>
              <a:t>Low address</a:t>
            </a:r>
          </a:p>
        </p:txBody>
      </p:sp>
      <p:sp>
        <p:nvSpPr>
          <p:cNvPr id="2" name="Title 1"/>
          <p:cNvSpPr>
            <a:spLocks noGrp="1"/>
          </p:cNvSpPr>
          <p:nvPr>
            <p:ph type="title"/>
          </p:nvPr>
        </p:nvSpPr>
        <p:spPr/>
        <p:txBody>
          <a:bodyPr/>
          <a:lstStyle/>
          <a:p>
            <a:r>
              <a:rPr lang="en-US" dirty="0"/>
              <a:t>Stack-based buffer overflow on NX</a:t>
            </a:r>
          </a:p>
        </p:txBody>
      </p:sp>
      <p:grpSp>
        <p:nvGrpSpPr>
          <p:cNvPr id="41" name="Group 40"/>
          <p:cNvGrpSpPr/>
          <p:nvPr/>
        </p:nvGrpSpPr>
        <p:grpSpPr>
          <a:xfrm>
            <a:off x="1315122" y="1767486"/>
            <a:ext cx="1776351" cy="3697507"/>
            <a:chOff x="1119249" y="1767486"/>
            <a:chExt cx="1776351" cy="3697507"/>
          </a:xfrm>
        </p:grpSpPr>
        <p:sp>
          <p:nvSpPr>
            <p:cNvPr id="3" name="Rectangle 2"/>
            <p:cNvSpPr/>
            <p:nvPr/>
          </p:nvSpPr>
          <p:spPr>
            <a:xfrm>
              <a:off x="1143000" y="1767486"/>
              <a:ext cx="1752600" cy="1757412"/>
            </a:xfrm>
            <a:prstGeom prst="rect">
              <a:avLst/>
            </a:prstGeom>
            <a:gradFill>
              <a:gsLst>
                <a:gs pos="0">
                  <a:schemeClr val="accent2">
                    <a:lumMod val="60000"/>
                    <a:lumOff val="40000"/>
                  </a:schemeClr>
                </a:gs>
                <a:gs pos="100000">
                  <a:schemeClr val="accent2">
                    <a:lumMod val="40000"/>
                    <a:lumOff val="60000"/>
                  </a:schemeClr>
                </a:gs>
              </a:gsLst>
            </a:gradFill>
            <a:ln>
              <a:solidFill>
                <a:schemeClr val="accent2">
                  <a:lumMod val="40000"/>
                  <a:lumOff val="60000"/>
                </a:schemeClr>
              </a:solidFill>
            </a:ln>
            <a:effectLst>
              <a:innerShdw blurRad="63500" dist="50800" dir="2700000">
                <a:prstClr val="black">
                  <a:alpha val="50000"/>
                </a:prstClr>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Rectangle 32"/>
            <p:cNvSpPr/>
            <p:nvPr/>
          </p:nvSpPr>
          <p:spPr>
            <a:xfrm>
              <a:off x="1119249" y="3707581"/>
              <a:ext cx="1752600" cy="1757412"/>
            </a:xfrm>
            <a:prstGeom prst="rect">
              <a:avLst/>
            </a:prstGeom>
            <a:gradFill>
              <a:gsLst>
                <a:gs pos="0">
                  <a:schemeClr val="accent2">
                    <a:lumMod val="60000"/>
                    <a:lumOff val="40000"/>
                  </a:schemeClr>
                </a:gs>
                <a:gs pos="100000">
                  <a:schemeClr val="accent2">
                    <a:lumMod val="40000"/>
                    <a:lumOff val="60000"/>
                  </a:schemeClr>
                </a:gs>
              </a:gsLst>
            </a:gradFill>
            <a:ln>
              <a:solidFill>
                <a:schemeClr val="accent2">
                  <a:lumMod val="40000"/>
                  <a:lumOff val="60000"/>
                </a:schemeClr>
              </a:solidFill>
            </a:ln>
            <a:effectLst>
              <a:innerShdw blurRad="63500" dist="50800" dir="2700000">
                <a:prstClr val="black">
                  <a:alpha val="50000"/>
                </a:prstClr>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p:cNvSpPr txBox="1"/>
            <p:nvPr/>
          </p:nvSpPr>
          <p:spPr>
            <a:xfrm>
              <a:off x="1143000" y="1796324"/>
              <a:ext cx="441146" cy="369332"/>
            </a:xfrm>
            <a:prstGeom prst="rect">
              <a:avLst/>
            </a:prstGeom>
            <a:noFill/>
          </p:spPr>
          <p:txBody>
            <a:bodyPr wrap="none" rtlCol="0">
              <a:spAutoFit/>
            </a:bodyPr>
            <a:lstStyle/>
            <a:p>
              <a:r>
                <a:rPr lang="en-US" dirty="0"/>
                <a:t>f0:</a:t>
              </a:r>
            </a:p>
          </p:txBody>
        </p:sp>
        <p:sp>
          <p:nvSpPr>
            <p:cNvPr id="6" name="TextBox 5"/>
            <p:cNvSpPr txBox="1"/>
            <p:nvPr/>
          </p:nvSpPr>
          <p:spPr>
            <a:xfrm>
              <a:off x="1143000" y="3713519"/>
              <a:ext cx="441146" cy="369332"/>
            </a:xfrm>
            <a:prstGeom prst="rect">
              <a:avLst/>
            </a:prstGeom>
            <a:noFill/>
          </p:spPr>
          <p:txBody>
            <a:bodyPr wrap="none" rtlCol="0">
              <a:spAutoFit/>
            </a:bodyPr>
            <a:lstStyle/>
            <a:p>
              <a:r>
                <a:rPr lang="en-US" dirty="0"/>
                <a:t>f1:</a:t>
              </a:r>
            </a:p>
          </p:txBody>
        </p:sp>
        <p:sp>
          <p:nvSpPr>
            <p:cNvPr id="34" name="TextBox 33"/>
            <p:cNvSpPr txBox="1"/>
            <p:nvPr/>
          </p:nvSpPr>
          <p:spPr>
            <a:xfrm>
              <a:off x="1625602" y="2461526"/>
              <a:ext cx="787395" cy="369332"/>
            </a:xfrm>
            <a:prstGeom prst="rect">
              <a:avLst/>
            </a:prstGeom>
            <a:noFill/>
          </p:spPr>
          <p:txBody>
            <a:bodyPr wrap="none" rtlCol="0">
              <a:spAutoFit/>
            </a:bodyPr>
            <a:lstStyle/>
            <a:p>
              <a:r>
                <a:rPr lang="en-US" dirty="0"/>
                <a:t>call f1</a:t>
              </a:r>
            </a:p>
          </p:txBody>
        </p:sp>
        <p:sp>
          <p:nvSpPr>
            <p:cNvPr id="35" name="TextBox 34"/>
            <p:cNvSpPr txBox="1"/>
            <p:nvPr/>
          </p:nvSpPr>
          <p:spPr>
            <a:xfrm>
              <a:off x="1420417" y="4045324"/>
              <a:ext cx="898644" cy="369332"/>
            </a:xfrm>
            <a:prstGeom prst="rect">
              <a:avLst/>
            </a:prstGeom>
            <a:noFill/>
          </p:spPr>
          <p:txBody>
            <a:bodyPr wrap="none" rtlCol="0">
              <a:spAutoFit/>
            </a:bodyPr>
            <a:lstStyle/>
            <a:p>
              <a:r>
                <a:rPr lang="en-US" dirty="0"/>
                <a:t>buffer[]</a:t>
              </a:r>
            </a:p>
          </p:txBody>
        </p:sp>
        <p:sp>
          <p:nvSpPr>
            <p:cNvPr id="36" name="TextBox 35"/>
            <p:cNvSpPr txBox="1"/>
            <p:nvPr/>
          </p:nvSpPr>
          <p:spPr>
            <a:xfrm>
              <a:off x="1363573" y="4401621"/>
              <a:ext cx="1261884" cy="369332"/>
            </a:xfrm>
            <a:prstGeom prst="rect">
              <a:avLst/>
            </a:prstGeom>
            <a:noFill/>
          </p:spPr>
          <p:txBody>
            <a:bodyPr wrap="none" rtlCol="0">
              <a:spAutoFit/>
            </a:bodyPr>
            <a:lstStyle/>
            <a:p>
              <a:r>
                <a:rPr lang="en-US" dirty="0"/>
                <a:t>overflow();</a:t>
              </a:r>
            </a:p>
          </p:txBody>
        </p:sp>
        <p:sp>
          <p:nvSpPr>
            <p:cNvPr id="37" name="TextBox 36"/>
            <p:cNvSpPr txBox="1"/>
            <p:nvPr/>
          </p:nvSpPr>
          <p:spPr>
            <a:xfrm>
              <a:off x="1787800" y="5047952"/>
              <a:ext cx="415498" cy="369332"/>
            </a:xfrm>
            <a:prstGeom prst="rect">
              <a:avLst/>
            </a:prstGeom>
            <a:noFill/>
          </p:spPr>
          <p:txBody>
            <a:bodyPr wrap="none" rtlCol="0">
              <a:spAutoFit/>
            </a:bodyPr>
            <a:lstStyle/>
            <a:p>
              <a:r>
                <a:rPr lang="en-US" dirty="0"/>
                <a:t>…</a:t>
              </a:r>
            </a:p>
          </p:txBody>
        </p:sp>
        <p:sp>
          <p:nvSpPr>
            <p:cNvPr id="38" name="TextBox 37"/>
            <p:cNvSpPr txBox="1"/>
            <p:nvPr/>
          </p:nvSpPr>
          <p:spPr>
            <a:xfrm>
              <a:off x="1811551" y="2068858"/>
              <a:ext cx="415498" cy="369332"/>
            </a:xfrm>
            <a:prstGeom prst="rect">
              <a:avLst/>
            </a:prstGeom>
            <a:noFill/>
          </p:spPr>
          <p:txBody>
            <a:bodyPr wrap="none" rtlCol="0">
              <a:spAutoFit/>
            </a:bodyPr>
            <a:lstStyle/>
            <a:p>
              <a:r>
                <a:rPr lang="en-US" dirty="0"/>
                <a:t>…</a:t>
              </a:r>
            </a:p>
          </p:txBody>
        </p:sp>
        <p:sp>
          <p:nvSpPr>
            <p:cNvPr id="39" name="TextBox 38"/>
            <p:cNvSpPr txBox="1"/>
            <p:nvPr/>
          </p:nvSpPr>
          <p:spPr>
            <a:xfrm>
              <a:off x="1787800" y="2762321"/>
              <a:ext cx="415498" cy="369332"/>
            </a:xfrm>
            <a:prstGeom prst="rect">
              <a:avLst/>
            </a:prstGeom>
            <a:noFill/>
          </p:spPr>
          <p:txBody>
            <a:bodyPr wrap="none" rtlCol="0">
              <a:spAutoFit/>
            </a:bodyPr>
            <a:lstStyle/>
            <a:p>
              <a:r>
                <a:rPr lang="en-US" dirty="0"/>
                <a:t>…</a:t>
              </a:r>
            </a:p>
          </p:txBody>
        </p:sp>
      </p:grpSp>
      <p:sp>
        <p:nvSpPr>
          <p:cNvPr id="40" name="TextBox 39"/>
          <p:cNvSpPr txBox="1"/>
          <p:nvPr/>
        </p:nvSpPr>
        <p:spPr>
          <a:xfrm>
            <a:off x="6372127" y="3365564"/>
            <a:ext cx="2121093" cy="369332"/>
          </a:xfrm>
          <a:prstGeom prst="rect">
            <a:avLst/>
          </a:prstGeom>
          <a:noFill/>
        </p:spPr>
        <p:txBody>
          <a:bodyPr wrap="none" rtlCol="0">
            <a:spAutoFit/>
          </a:bodyPr>
          <a:lstStyle/>
          <a:p>
            <a:r>
              <a:rPr lang="en-US" b="1" dirty="0"/>
              <a:t>Local variables f0</a:t>
            </a:r>
          </a:p>
        </p:txBody>
      </p:sp>
      <p:cxnSp>
        <p:nvCxnSpPr>
          <p:cNvPr id="12" name="Straight Connector 11"/>
          <p:cNvCxnSpPr/>
          <p:nvPr/>
        </p:nvCxnSpPr>
        <p:spPr>
          <a:xfrm>
            <a:off x="6048066" y="3684915"/>
            <a:ext cx="26670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nvGrpSpPr>
          <p:cNvPr id="42" name="Group 41"/>
          <p:cNvGrpSpPr/>
          <p:nvPr/>
        </p:nvGrpSpPr>
        <p:grpSpPr>
          <a:xfrm>
            <a:off x="4740737" y="3982098"/>
            <a:ext cx="1279149" cy="369332"/>
            <a:chOff x="4717904" y="3985526"/>
            <a:chExt cx="1279149" cy="369332"/>
          </a:xfrm>
        </p:grpSpPr>
        <p:sp>
          <p:nvSpPr>
            <p:cNvPr id="43" name="Right Arrow 42"/>
            <p:cNvSpPr/>
            <p:nvPr/>
          </p:nvSpPr>
          <p:spPr>
            <a:xfrm>
              <a:off x="5235053" y="4053486"/>
              <a:ext cx="762000" cy="233412"/>
            </a:xfrm>
            <a:prstGeom prst="rightArrow">
              <a:avLst/>
            </a:prstGeom>
            <a:gradFill>
              <a:gsLst>
                <a:gs pos="0">
                  <a:srgbClr val="0000FF"/>
                </a:gs>
                <a:gs pos="100000">
                  <a:srgbClr val="0000FF"/>
                </a:gs>
              </a:gsLst>
            </a:grad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TextBox 44"/>
            <p:cNvSpPr txBox="1"/>
            <p:nvPr/>
          </p:nvSpPr>
          <p:spPr>
            <a:xfrm>
              <a:off x="4717904" y="3985526"/>
              <a:ext cx="479618" cy="369332"/>
            </a:xfrm>
            <a:prstGeom prst="rect">
              <a:avLst/>
            </a:prstGeom>
            <a:noFill/>
          </p:spPr>
          <p:txBody>
            <a:bodyPr wrap="none" rtlCol="0">
              <a:spAutoFit/>
            </a:bodyPr>
            <a:lstStyle/>
            <a:p>
              <a:r>
                <a:rPr lang="en-US" b="1" dirty="0"/>
                <a:t>FP</a:t>
              </a:r>
            </a:p>
          </p:txBody>
        </p:sp>
      </p:grpSp>
      <p:cxnSp>
        <p:nvCxnSpPr>
          <p:cNvPr id="49" name="Straight Connector 48"/>
          <p:cNvCxnSpPr/>
          <p:nvPr/>
        </p:nvCxnSpPr>
        <p:spPr>
          <a:xfrm>
            <a:off x="6037009" y="3040233"/>
            <a:ext cx="26670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a:xfrm>
            <a:off x="6048066" y="2538138"/>
            <a:ext cx="26670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6063943" y="3394274"/>
            <a:ext cx="26670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6949207" y="3671233"/>
            <a:ext cx="684803" cy="369332"/>
          </a:xfrm>
          <a:prstGeom prst="rect">
            <a:avLst/>
          </a:prstGeom>
          <a:noFill/>
        </p:spPr>
        <p:txBody>
          <a:bodyPr wrap="none" rtlCol="0">
            <a:spAutoFit/>
          </a:bodyPr>
          <a:lstStyle/>
          <a:p>
            <a:r>
              <a:rPr lang="en-US" b="1" dirty="0"/>
              <a:t>Data</a:t>
            </a:r>
          </a:p>
        </p:txBody>
      </p:sp>
      <p:sp>
        <p:nvSpPr>
          <p:cNvPr id="17" name="TextBox 16"/>
          <p:cNvSpPr txBox="1"/>
          <p:nvPr/>
        </p:nvSpPr>
        <p:spPr>
          <a:xfrm>
            <a:off x="6596546" y="3040233"/>
            <a:ext cx="1672253" cy="369332"/>
          </a:xfrm>
          <a:prstGeom prst="rect">
            <a:avLst/>
          </a:prstGeom>
          <a:noFill/>
        </p:spPr>
        <p:txBody>
          <a:bodyPr wrap="none" rtlCol="0">
            <a:spAutoFit/>
          </a:bodyPr>
          <a:lstStyle/>
          <a:p>
            <a:r>
              <a:rPr lang="en-US" b="1" dirty="0"/>
              <a:t>Arguments f1</a:t>
            </a:r>
          </a:p>
        </p:txBody>
      </p:sp>
      <p:sp>
        <p:nvSpPr>
          <p:cNvPr id="52" name="TextBox 51"/>
          <p:cNvSpPr txBox="1"/>
          <p:nvPr/>
        </p:nvSpPr>
        <p:spPr>
          <a:xfrm>
            <a:off x="6150307" y="2446678"/>
            <a:ext cx="2390994" cy="646331"/>
          </a:xfrm>
          <a:prstGeom prst="rect">
            <a:avLst/>
          </a:prstGeom>
          <a:noFill/>
        </p:spPr>
        <p:txBody>
          <a:bodyPr wrap="square" rtlCol="0">
            <a:spAutoFit/>
          </a:bodyPr>
          <a:lstStyle/>
          <a:p>
            <a:pPr algn="ctr"/>
            <a:r>
              <a:rPr lang="en-US" b="1" dirty="0"/>
              <a:t>Overwritten return address</a:t>
            </a:r>
          </a:p>
        </p:txBody>
      </p:sp>
      <p:cxnSp>
        <p:nvCxnSpPr>
          <p:cNvPr id="55" name="Straight Connector 54"/>
          <p:cNvCxnSpPr/>
          <p:nvPr/>
        </p:nvCxnSpPr>
        <p:spPr>
          <a:xfrm>
            <a:off x="6037009" y="2269236"/>
            <a:ext cx="26670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58" name="TextBox 57"/>
          <p:cNvSpPr txBox="1"/>
          <p:nvPr/>
        </p:nvSpPr>
        <p:spPr>
          <a:xfrm>
            <a:off x="6523323" y="1922037"/>
            <a:ext cx="1659429" cy="369332"/>
          </a:xfrm>
          <a:prstGeom prst="rect">
            <a:avLst/>
          </a:prstGeom>
          <a:noFill/>
        </p:spPr>
        <p:txBody>
          <a:bodyPr wrap="none" rtlCol="0">
            <a:spAutoFit/>
          </a:bodyPr>
          <a:lstStyle/>
          <a:p>
            <a:r>
              <a:rPr lang="en-US" b="1" dirty="0"/>
              <a:t>Injected code</a:t>
            </a:r>
          </a:p>
        </p:txBody>
      </p:sp>
      <p:grpSp>
        <p:nvGrpSpPr>
          <p:cNvPr id="60" name="Group 59"/>
          <p:cNvGrpSpPr/>
          <p:nvPr/>
        </p:nvGrpSpPr>
        <p:grpSpPr>
          <a:xfrm>
            <a:off x="4756614" y="1732117"/>
            <a:ext cx="1263272" cy="998593"/>
            <a:chOff x="4784794" y="1663595"/>
            <a:chExt cx="1263272" cy="1167263"/>
          </a:xfrm>
        </p:grpSpPr>
        <p:cxnSp>
          <p:nvCxnSpPr>
            <p:cNvPr id="62" name="Straight Connector 61"/>
            <p:cNvCxnSpPr/>
            <p:nvPr/>
          </p:nvCxnSpPr>
          <p:spPr>
            <a:xfrm flipH="1">
              <a:off x="4784794" y="2830858"/>
              <a:ext cx="1263272"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63" name="Straight Connector 62"/>
            <p:cNvCxnSpPr/>
            <p:nvPr/>
          </p:nvCxnSpPr>
          <p:spPr>
            <a:xfrm flipV="1">
              <a:off x="4784794" y="1663595"/>
              <a:ext cx="0" cy="1167263"/>
            </a:xfrm>
            <a:prstGeom prst="line">
              <a:avLst/>
            </a:prstGeom>
          </p:spPr>
          <p:style>
            <a:lnRef idx="2">
              <a:schemeClr val="accent1"/>
            </a:lnRef>
            <a:fillRef idx="0">
              <a:schemeClr val="accent1"/>
            </a:fillRef>
            <a:effectRef idx="1">
              <a:schemeClr val="accent1"/>
            </a:effectRef>
            <a:fontRef idx="minor">
              <a:schemeClr val="tx1"/>
            </a:fontRef>
          </p:style>
        </p:cxnSp>
        <p:cxnSp>
          <p:nvCxnSpPr>
            <p:cNvPr id="64" name="Straight Connector 63"/>
            <p:cNvCxnSpPr/>
            <p:nvPr/>
          </p:nvCxnSpPr>
          <p:spPr>
            <a:xfrm>
              <a:off x="4784794" y="1663595"/>
              <a:ext cx="1263272" cy="0"/>
            </a:xfrm>
            <a:prstGeom prst="line">
              <a:avLst/>
            </a:prstGeom>
            <a:ln>
              <a:tailEnd type="triangle"/>
            </a:ln>
          </p:spPr>
          <p:style>
            <a:lnRef idx="2">
              <a:schemeClr val="accent1"/>
            </a:lnRef>
            <a:fillRef idx="0">
              <a:schemeClr val="accent1"/>
            </a:fillRef>
            <a:effectRef idx="1">
              <a:schemeClr val="accent1"/>
            </a:effectRef>
            <a:fontRef idx="minor">
              <a:schemeClr val="tx1"/>
            </a:fontRef>
          </p:style>
        </p:cxnSp>
      </p:grpSp>
      <p:sp>
        <p:nvSpPr>
          <p:cNvPr id="10" name="Rectangle 9"/>
          <p:cNvSpPr/>
          <p:nvPr/>
        </p:nvSpPr>
        <p:spPr>
          <a:xfrm>
            <a:off x="6052569" y="1796323"/>
            <a:ext cx="2651439" cy="1243909"/>
          </a:xfrm>
          <a:prstGeom prst="rect">
            <a:avLst/>
          </a:prstGeom>
          <a:gradFill>
            <a:gsLst>
              <a:gs pos="0">
                <a:schemeClr val="accent1">
                  <a:tint val="100000"/>
                  <a:shade val="100000"/>
                  <a:satMod val="130000"/>
                  <a:alpha val="50000"/>
                </a:schemeClr>
              </a:gs>
              <a:gs pos="100000">
                <a:srgbClr val="FF0000">
                  <a:alpha val="50000"/>
                </a:srgb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Rectangle 58"/>
          <p:cNvSpPr/>
          <p:nvPr/>
        </p:nvSpPr>
        <p:spPr>
          <a:xfrm>
            <a:off x="6048021" y="1394524"/>
            <a:ext cx="2655988" cy="401800"/>
          </a:xfrm>
          <a:prstGeom prst="rect">
            <a:avLst/>
          </a:prstGeom>
          <a:gradFill>
            <a:gsLst>
              <a:gs pos="0">
                <a:schemeClr val="bg2">
                  <a:lumMod val="50000"/>
                </a:schemeClr>
              </a:gs>
              <a:gs pos="100000">
                <a:schemeClr val="bg2">
                  <a:lumMod val="50000"/>
                </a:schemeClr>
              </a:gs>
            </a:gsLs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35746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60"/>
                                        </p:tgtEl>
                                        <p:attrNameLst>
                                          <p:attrName>style.visibility</p:attrName>
                                        </p:attrNameLst>
                                      </p:cBhvr>
                                      <p:to>
                                        <p:strVal val="visible"/>
                                      </p:to>
                                    </p:set>
                                    <p:animEffect transition="in" filter="wipe(up)">
                                      <p:cBhvr>
                                        <p:cTn id="7"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9"/>
          <p:cNvGrpSpPr/>
          <p:nvPr/>
        </p:nvGrpSpPr>
        <p:grpSpPr>
          <a:xfrm>
            <a:off x="6037014" y="1391298"/>
            <a:ext cx="2672526" cy="4343400"/>
            <a:chOff x="4495800" y="609600"/>
            <a:chExt cx="2672526" cy="4343400"/>
          </a:xfrm>
        </p:grpSpPr>
        <p:sp>
          <p:nvSpPr>
            <p:cNvPr id="4" name="Rectangle 3"/>
            <p:cNvSpPr/>
            <p:nvPr/>
          </p:nvSpPr>
          <p:spPr>
            <a:xfrm>
              <a:off x="4495800" y="609600"/>
              <a:ext cx="2667000" cy="4343400"/>
            </a:xfrm>
            <a:prstGeom prst="rect">
              <a:avLst/>
            </a:prstGeom>
            <a:gradFill>
              <a:gsLst>
                <a:gs pos="0">
                  <a:schemeClr val="accent2">
                    <a:lumMod val="60000"/>
                    <a:lumOff val="40000"/>
                  </a:schemeClr>
                </a:gs>
                <a:gs pos="100000">
                  <a:schemeClr val="accent2">
                    <a:lumMod val="20000"/>
                    <a:lumOff val="80000"/>
                  </a:schemeClr>
                </a:gs>
              </a:gsLst>
            </a:gradFill>
            <a:ln>
              <a:noFill/>
              <a:miter lim="800000"/>
            </a:ln>
            <a:effectLst>
              <a:innerShdw blurRad="63500" dist="50800" dir="2700000">
                <a:prstClr val="black">
                  <a:alpha val="50000"/>
                </a:prstClr>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7" name="Straight Connector 6"/>
            <p:cNvCxnSpPr/>
            <p:nvPr/>
          </p:nvCxnSpPr>
          <p:spPr>
            <a:xfrm>
              <a:off x="4495800" y="4114800"/>
              <a:ext cx="26670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4495800" y="3657600"/>
              <a:ext cx="26670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4495800" y="3200400"/>
              <a:ext cx="26670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4691809" y="4343400"/>
              <a:ext cx="2274982" cy="369332"/>
            </a:xfrm>
            <a:prstGeom prst="rect">
              <a:avLst/>
            </a:prstGeom>
            <a:noFill/>
          </p:spPr>
          <p:txBody>
            <a:bodyPr wrap="none" rtlCol="0">
              <a:spAutoFit/>
            </a:bodyPr>
            <a:lstStyle/>
            <a:p>
              <a:r>
                <a:rPr lang="en-US" b="1" dirty="0"/>
                <a:t>Other stack frames</a:t>
              </a:r>
            </a:p>
          </p:txBody>
        </p:sp>
        <p:sp>
          <p:nvSpPr>
            <p:cNvPr id="14" name="TextBox 13"/>
            <p:cNvSpPr txBox="1"/>
            <p:nvPr/>
          </p:nvSpPr>
          <p:spPr>
            <a:xfrm>
              <a:off x="4695767" y="3678423"/>
              <a:ext cx="2146742" cy="369332"/>
            </a:xfrm>
            <a:prstGeom prst="rect">
              <a:avLst/>
            </a:prstGeom>
            <a:noFill/>
          </p:spPr>
          <p:txBody>
            <a:bodyPr wrap="none" rtlCol="0">
              <a:spAutoFit/>
            </a:bodyPr>
            <a:lstStyle/>
            <a:p>
              <a:r>
                <a:rPr lang="en-US" b="1" dirty="0"/>
                <a:t>Return address f0</a:t>
              </a:r>
            </a:p>
          </p:txBody>
        </p:sp>
        <p:sp>
          <p:nvSpPr>
            <p:cNvPr id="15" name="TextBox 14"/>
            <p:cNvSpPr txBox="1"/>
            <p:nvPr/>
          </p:nvSpPr>
          <p:spPr>
            <a:xfrm>
              <a:off x="4495800" y="3217460"/>
              <a:ext cx="2672526" cy="369332"/>
            </a:xfrm>
            <a:prstGeom prst="rect">
              <a:avLst/>
            </a:prstGeom>
            <a:noFill/>
          </p:spPr>
          <p:txBody>
            <a:bodyPr wrap="none" rtlCol="0">
              <a:spAutoFit/>
            </a:bodyPr>
            <a:lstStyle/>
            <a:p>
              <a:r>
                <a:rPr lang="en-US" b="1" dirty="0"/>
                <a:t>Saved frame pointer f0</a:t>
              </a:r>
            </a:p>
          </p:txBody>
        </p:sp>
      </p:grpSp>
      <p:grpSp>
        <p:nvGrpSpPr>
          <p:cNvPr id="29" name="Group 28"/>
          <p:cNvGrpSpPr/>
          <p:nvPr/>
        </p:nvGrpSpPr>
        <p:grpSpPr>
          <a:xfrm>
            <a:off x="4743308" y="3209608"/>
            <a:ext cx="1293701" cy="369332"/>
            <a:chOff x="4665821" y="1699526"/>
            <a:chExt cx="1293701" cy="369332"/>
          </a:xfrm>
        </p:grpSpPr>
        <p:sp>
          <p:nvSpPr>
            <p:cNvPr id="23" name="Right Arrow 22"/>
            <p:cNvSpPr/>
            <p:nvPr/>
          </p:nvSpPr>
          <p:spPr>
            <a:xfrm>
              <a:off x="5197522" y="1767486"/>
              <a:ext cx="762000" cy="233412"/>
            </a:xfrm>
            <a:prstGeom prst="rightArrow">
              <a:avLst/>
            </a:prstGeom>
            <a:gradFill>
              <a:gsLst>
                <a:gs pos="0">
                  <a:srgbClr val="00B050"/>
                </a:gs>
                <a:gs pos="100000">
                  <a:srgbClr val="00B050"/>
                </a:gs>
              </a:gsLst>
            </a:gradFill>
            <a:ln>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TextBox 25"/>
            <p:cNvSpPr txBox="1"/>
            <p:nvPr/>
          </p:nvSpPr>
          <p:spPr>
            <a:xfrm>
              <a:off x="4665821" y="1699526"/>
              <a:ext cx="492443" cy="369332"/>
            </a:xfrm>
            <a:prstGeom prst="rect">
              <a:avLst/>
            </a:prstGeom>
            <a:noFill/>
          </p:spPr>
          <p:txBody>
            <a:bodyPr wrap="none" rtlCol="0">
              <a:spAutoFit/>
            </a:bodyPr>
            <a:lstStyle/>
            <a:p>
              <a:r>
                <a:rPr lang="en-US" b="1" dirty="0"/>
                <a:t>SP</a:t>
              </a:r>
            </a:p>
          </p:txBody>
        </p:sp>
      </p:grpSp>
      <p:grpSp>
        <p:nvGrpSpPr>
          <p:cNvPr id="28" name="Group 27"/>
          <p:cNvGrpSpPr/>
          <p:nvPr/>
        </p:nvGrpSpPr>
        <p:grpSpPr>
          <a:xfrm>
            <a:off x="4855212" y="1899904"/>
            <a:ext cx="1164674" cy="369332"/>
            <a:chOff x="130726" y="1206632"/>
            <a:chExt cx="1164674" cy="369332"/>
          </a:xfrm>
        </p:grpSpPr>
        <p:sp>
          <p:nvSpPr>
            <p:cNvPr id="24" name="Right Arrow 23"/>
            <p:cNvSpPr/>
            <p:nvPr/>
          </p:nvSpPr>
          <p:spPr>
            <a:xfrm>
              <a:off x="533400" y="1274592"/>
              <a:ext cx="762000" cy="233412"/>
            </a:xfrm>
            <a:prstGeom prst="rightArrow">
              <a:avLst/>
            </a:prstGeom>
            <a:gradFill>
              <a:gsLst>
                <a:gs pos="0">
                  <a:srgbClr val="FF0000"/>
                </a:gs>
                <a:gs pos="100000">
                  <a:srgbClr val="FF0000"/>
                </a:gs>
              </a:gsLst>
            </a:gra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TextBox 26"/>
            <p:cNvSpPr txBox="1"/>
            <p:nvPr/>
          </p:nvSpPr>
          <p:spPr>
            <a:xfrm>
              <a:off x="130726" y="1206632"/>
              <a:ext cx="402674" cy="369332"/>
            </a:xfrm>
            <a:prstGeom prst="rect">
              <a:avLst/>
            </a:prstGeom>
            <a:noFill/>
          </p:spPr>
          <p:txBody>
            <a:bodyPr wrap="none" rtlCol="0">
              <a:spAutoFit/>
            </a:bodyPr>
            <a:lstStyle/>
            <a:p>
              <a:r>
                <a:rPr lang="en-US" b="1" dirty="0"/>
                <a:t>IP</a:t>
              </a:r>
            </a:p>
          </p:txBody>
        </p:sp>
      </p:grpSp>
      <p:sp>
        <p:nvSpPr>
          <p:cNvPr id="31" name="TextBox 30"/>
          <p:cNvSpPr txBox="1"/>
          <p:nvPr/>
        </p:nvSpPr>
        <p:spPr>
          <a:xfrm>
            <a:off x="6547207" y="5739753"/>
            <a:ext cx="1646605" cy="369332"/>
          </a:xfrm>
          <a:prstGeom prst="rect">
            <a:avLst/>
          </a:prstGeom>
          <a:noFill/>
        </p:spPr>
        <p:txBody>
          <a:bodyPr wrap="none" rtlCol="0">
            <a:spAutoFit/>
          </a:bodyPr>
          <a:lstStyle/>
          <a:p>
            <a:r>
              <a:rPr lang="en-US" b="1" dirty="0"/>
              <a:t>High address</a:t>
            </a:r>
          </a:p>
        </p:txBody>
      </p:sp>
      <p:sp>
        <p:nvSpPr>
          <p:cNvPr id="32" name="TextBox 31"/>
          <p:cNvSpPr txBox="1"/>
          <p:nvPr/>
        </p:nvSpPr>
        <p:spPr>
          <a:xfrm>
            <a:off x="6572856" y="1023103"/>
            <a:ext cx="1595309" cy="369332"/>
          </a:xfrm>
          <a:prstGeom prst="rect">
            <a:avLst/>
          </a:prstGeom>
          <a:noFill/>
        </p:spPr>
        <p:txBody>
          <a:bodyPr wrap="none" rtlCol="0">
            <a:spAutoFit/>
          </a:bodyPr>
          <a:lstStyle/>
          <a:p>
            <a:r>
              <a:rPr lang="en-US" b="1" dirty="0"/>
              <a:t>Low address</a:t>
            </a:r>
          </a:p>
        </p:txBody>
      </p:sp>
      <p:sp>
        <p:nvSpPr>
          <p:cNvPr id="2" name="Title 1"/>
          <p:cNvSpPr>
            <a:spLocks noGrp="1"/>
          </p:cNvSpPr>
          <p:nvPr>
            <p:ph type="title"/>
          </p:nvPr>
        </p:nvSpPr>
        <p:spPr/>
        <p:txBody>
          <a:bodyPr/>
          <a:lstStyle/>
          <a:p>
            <a:r>
              <a:rPr lang="en-US" dirty="0"/>
              <a:t>Stack-based buffer overflow on NX</a:t>
            </a:r>
          </a:p>
        </p:txBody>
      </p:sp>
      <p:grpSp>
        <p:nvGrpSpPr>
          <p:cNvPr id="41" name="Group 40"/>
          <p:cNvGrpSpPr/>
          <p:nvPr/>
        </p:nvGrpSpPr>
        <p:grpSpPr>
          <a:xfrm>
            <a:off x="1315122" y="1767486"/>
            <a:ext cx="1776351" cy="3697507"/>
            <a:chOff x="1119249" y="1767486"/>
            <a:chExt cx="1776351" cy="3697507"/>
          </a:xfrm>
        </p:grpSpPr>
        <p:sp>
          <p:nvSpPr>
            <p:cNvPr id="3" name="Rectangle 2"/>
            <p:cNvSpPr/>
            <p:nvPr/>
          </p:nvSpPr>
          <p:spPr>
            <a:xfrm>
              <a:off x="1143000" y="1767486"/>
              <a:ext cx="1752600" cy="1757412"/>
            </a:xfrm>
            <a:prstGeom prst="rect">
              <a:avLst/>
            </a:prstGeom>
            <a:gradFill>
              <a:gsLst>
                <a:gs pos="0">
                  <a:schemeClr val="accent2">
                    <a:lumMod val="60000"/>
                    <a:lumOff val="40000"/>
                  </a:schemeClr>
                </a:gs>
                <a:gs pos="100000">
                  <a:schemeClr val="accent2">
                    <a:lumMod val="40000"/>
                    <a:lumOff val="60000"/>
                  </a:schemeClr>
                </a:gs>
              </a:gsLst>
            </a:gradFill>
            <a:ln>
              <a:solidFill>
                <a:schemeClr val="accent2">
                  <a:lumMod val="40000"/>
                  <a:lumOff val="60000"/>
                </a:schemeClr>
              </a:solidFill>
            </a:ln>
            <a:effectLst>
              <a:innerShdw blurRad="63500" dist="50800" dir="2700000">
                <a:prstClr val="black">
                  <a:alpha val="50000"/>
                </a:prstClr>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Rectangle 32"/>
            <p:cNvSpPr/>
            <p:nvPr/>
          </p:nvSpPr>
          <p:spPr>
            <a:xfrm>
              <a:off x="1119249" y="3707581"/>
              <a:ext cx="1752600" cy="1757412"/>
            </a:xfrm>
            <a:prstGeom prst="rect">
              <a:avLst/>
            </a:prstGeom>
            <a:gradFill>
              <a:gsLst>
                <a:gs pos="0">
                  <a:schemeClr val="accent2">
                    <a:lumMod val="60000"/>
                    <a:lumOff val="40000"/>
                  </a:schemeClr>
                </a:gs>
                <a:gs pos="100000">
                  <a:schemeClr val="accent2">
                    <a:lumMod val="40000"/>
                    <a:lumOff val="60000"/>
                  </a:schemeClr>
                </a:gs>
              </a:gsLst>
            </a:gradFill>
            <a:ln>
              <a:solidFill>
                <a:schemeClr val="accent2">
                  <a:lumMod val="40000"/>
                  <a:lumOff val="60000"/>
                </a:schemeClr>
              </a:solidFill>
            </a:ln>
            <a:effectLst>
              <a:innerShdw blurRad="63500" dist="50800" dir="2700000">
                <a:prstClr val="black">
                  <a:alpha val="50000"/>
                </a:prstClr>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p:cNvSpPr txBox="1"/>
            <p:nvPr/>
          </p:nvSpPr>
          <p:spPr>
            <a:xfrm>
              <a:off x="1143000" y="1796324"/>
              <a:ext cx="441146" cy="369332"/>
            </a:xfrm>
            <a:prstGeom prst="rect">
              <a:avLst/>
            </a:prstGeom>
            <a:noFill/>
          </p:spPr>
          <p:txBody>
            <a:bodyPr wrap="none" rtlCol="0">
              <a:spAutoFit/>
            </a:bodyPr>
            <a:lstStyle/>
            <a:p>
              <a:r>
                <a:rPr lang="en-US" dirty="0"/>
                <a:t>f0:</a:t>
              </a:r>
            </a:p>
          </p:txBody>
        </p:sp>
        <p:sp>
          <p:nvSpPr>
            <p:cNvPr id="6" name="TextBox 5"/>
            <p:cNvSpPr txBox="1"/>
            <p:nvPr/>
          </p:nvSpPr>
          <p:spPr>
            <a:xfrm>
              <a:off x="1143000" y="3713519"/>
              <a:ext cx="441146" cy="369332"/>
            </a:xfrm>
            <a:prstGeom prst="rect">
              <a:avLst/>
            </a:prstGeom>
            <a:noFill/>
          </p:spPr>
          <p:txBody>
            <a:bodyPr wrap="none" rtlCol="0">
              <a:spAutoFit/>
            </a:bodyPr>
            <a:lstStyle/>
            <a:p>
              <a:r>
                <a:rPr lang="en-US" dirty="0"/>
                <a:t>f1:</a:t>
              </a:r>
            </a:p>
          </p:txBody>
        </p:sp>
        <p:sp>
          <p:nvSpPr>
            <p:cNvPr id="34" name="TextBox 33"/>
            <p:cNvSpPr txBox="1"/>
            <p:nvPr/>
          </p:nvSpPr>
          <p:spPr>
            <a:xfrm>
              <a:off x="1625602" y="2461526"/>
              <a:ext cx="787395" cy="369332"/>
            </a:xfrm>
            <a:prstGeom prst="rect">
              <a:avLst/>
            </a:prstGeom>
            <a:noFill/>
          </p:spPr>
          <p:txBody>
            <a:bodyPr wrap="none" rtlCol="0">
              <a:spAutoFit/>
            </a:bodyPr>
            <a:lstStyle/>
            <a:p>
              <a:r>
                <a:rPr lang="en-US" dirty="0"/>
                <a:t>call f1</a:t>
              </a:r>
            </a:p>
          </p:txBody>
        </p:sp>
        <p:sp>
          <p:nvSpPr>
            <p:cNvPr id="35" name="TextBox 34"/>
            <p:cNvSpPr txBox="1"/>
            <p:nvPr/>
          </p:nvSpPr>
          <p:spPr>
            <a:xfrm>
              <a:off x="1420417" y="4045324"/>
              <a:ext cx="898644" cy="369332"/>
            </a:xfrm>
            <a:prstGeom prst="rect">
              <a:avLst/>
            </a:prstGeom>
            <a:noFill/>
          </p:spPr>
          <p:txBody>
            <a:bodyPr wrap="none" rtlCol="0">
              <a:spAutoFit/>
            </a:bodyPr>
            <a:lstStyle/>
            <a:p>
              <a:r>
                <a:rPr lang="en-US" dirty="0"/>
                <a:t>buffer[]</a:t>
              </a:r>
            </a:p>
          </p:txBody>
        </p:sp>
        <p:sp>
          <p:nvSpPr>
            <p:cNvPr id="36" name="TextBox 35"/>
            <p:cNvSpPr txBox="1"/>
            <p:nvPr/>
          </p:nvSpPr>
          <p:spPr>
            <a:xfrm>
              <a:off x="1363573" y="4401621"/>
              <a:ext cx="1261884" cy="369332"/>
            </a:xfrm>
            <a:prstGeom prst="rect">
              <a:avLst/>
            </a:prstGeom>
            <a:noFill/>
          </p:spPr>
          <p:txBody>
            <a:bodyPr wrap="none" rtlCol="0">
              <a:spAutoFit/>
            </a:bodyPr>
            <a:lstStyle/>
            <a:p>
              <a:r>
                <a:rPr lang="en-US" dirty="0"/>
                <a:t>overflow();</a:t>
              </a:r>
            </a:p>
          </p:txBody>
        </p:sp>
        <p:sp>
          <p:nvSpPr>
            <p:cNvPr id="37" name="TextBox 36"/>
            <p:cNvSpPr txBox="1"/>
            <p:nvPr/>
          </p:nvSpPr>
          <p:spPr>
            <a:xfrm>
              <a:off x="1787800" y="5047952"/>
              <a:ext cx="415498" cy="369332"/>
            </a:xfrm>
            <a:prstGeom prst="rect">
              <a:avLst/>
            </a:prstGeom>
            <a:noFill/>
          </p:spPr>
          <p:txBody>
            <a:bodyPr wrap="none" rtlCol="0">
              <a:spAutoFit/>
            </a:bodyPr>
            <a:lstStyle/>
            <a:p>
              <a:r>
                <a:rPr lang="en-US" dirty="0"/>
                <a:t>…</a:t>
              </a:r>
            </a:p>
          </p:txBody>
        </p:sp>
        <p:sp>
          <p:nvSpPr>
            <p:cNvPr id="38" name="TextBox 37"/>
            <p:cNvSpPr txBox="1"/>
            <p:nvPr/>
          </p:nvSpPr>
          <p:spPr>
            <a:xfrm>
              <a:off x="1811551" y="2068858"/>
              <a:ext cx="415498" cy="369332"/>
            </a:xfrm>
            <a:prstGeom prst="rect">
              <a:avLst/>
            </a:prstGeom>
            <a:noFill/>
          </p:spPr>
          <p:txBody>
            <a:bodyPr wrap="none" rtlCol="0">
              <a:spAutoFit/>
            </a:bodyPr>
            <a:lstStyle/>
            <a:p>
              <a:r>
                <a:rPr lang="en-US" dirty="0"/>
                <a:t>…</a:t>
              </a:r>
            </a:p>
          </p:txBody>
        </p:sp>
        <p:sp>
          <p:nvSpPr>
            <p:cNvPr id="39" name="TextBox 38"/>
            <p:cNvSpPr txBox="1"/>
            <p:nvPr/>
          </p:nvSpPr>
          <p:spPr>
            <a:xfrm>
              <a:off x="1787800" y="2762321"/>
              <a:ext cx="415498" cy="369332"/>
            </a:xfrm>
            <a:prstGeom prst="rect">
              <a:avLst/>
            </a:prstGeom>
            <a:noFill/>
          </p:spPr>
          <p:txBody>
            <a:bodyPr wrap="none" rtlCol="0">
              <a:spAutoFit/>
            </a:bodyPr>
            <a:lstStyle/>
            <a:p>
              <a:r>
                <a:rPr lang="en-US" dirty="0"/>
                <a:t>…</a:t>
              </a:r>
            </a:p>
          </p:txBody>
        </p:sp>
      </p:grpSp>
      <p:sp>
        <p:nvSpPr>
          <p:cNvPr id="40" name="TextBox 39"/>
          <p:cNvSpPr txBox="1"/>
          <p:nvPr/>
        </p:nvSpPr>
        <p:spPr>
          <a:xfrm>
            <a:off x="6372127" y="3365564"/>
            <a:ext cx="2121093" cy="369332"/>
          </a:xfrm>
          <a:prstGeom prst="rect">
            <a:avLst/>
          </a:prstGeom>
          <a:noFill/>
        </p:spPr>
        <p:txBody>
          <a:bodyPr wrap="none" rtlCol="0">
            <a:spAutoFit/>
          </a:bodyPr>
          <a:lstStyle/>
          <a:p>
            <a:r>
              <a:rPr lang="en-US" b="1" dirty="0"/>
              <a:t>Local variables f0</a:t>
            </a:r>
          </a:p>
        </p:txBody>
      </p:sp>
      <p:cxnSp>
        <p:nvCxnSpPr>
          <p:cNvPr id="12" name="Straight Connector 11"/>
          <p:cNvCxnSpPr/>
          <p:nvPr/>
        </p:nvCxnSpPr>
        <p:spPr>
          <a:xfrm>
            <a:off x="6048066" y="3684915"/>
            <a:ext cx="26670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nvGrpSpPr>
          <p:cNvPr id="42" name="Group 41"/>
          <p:cNvGrpSpPr/>
          <p:nvPr/>
        </p:nvGrpSpPr>
        <p:grpSpPr>
          <a:xfrm>
            <a:off x="4740737" y="3982098"/>
            <a:ext cx="1279149" cy="369332"/>
            <a:chOff x="4717904" y="3985526"/>
            <a:chExt cx="1279149" cy="369332"/>
          </a:xfrm>
        </p:grpSpPr>
        <p:sp>
          <p:nvSpPr>
            <p:cNvPr id="43" name="Right Arrow 42"/>
            <p:cNvSpPr/>
            <p:nvPr/>
          </p:nvSpPr>
          <p:spPr>
            <a:xfrm>
              <a:off x="5235053" y="4053486"/>
              <a:ext cx="762000" cy="233412"/>
            </a:xfrm>
            <a:prstGeom prst="rightArrow">
              <a:avLst/>
            </a:prstGeom>
            <a:gradFill>
              <a:gsLst>
                <a:gs pos="0">
                  <a:srgbClr val="0000FF"/>
                </a:gs>
                <a:gs pos="100000">
                  <a:srgbClr val="0000FF"/>
                </a:gs>
              </a:gsLst>
            </a:grad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TextBox 44"/>
            <p:cNvSpPr txBox="1"/>
            <p:nvPr/>
          </p:nvSpPr>
          <p:spPr>
            <a:xfrm>
              <a:off x="4717904" y="3985526"/>
              <a:ext cx="479618" cy="369332"/>
            </a:xfrm>
            <a:prstGeom prst="rect">
              <a:avLst/>
            </a:prstGeom>
            <a:noFill/>
          </p:spPr>
          <p:txBody>
            <a:bodyPr wrap="none" rtlCol="0">
              <a:spAutoFit/>
            </a:bodyPr>
            <a:lstStyle/>
            <a:p>
              <a:r>
                <a:rPr lang="en-US" b="1" dirty="0"/>
                <a:t>FP</a:t>
              </a:r>
            </a:p>
          </p:txBody>
        </p:sp>
      </p:grpSp>
      <p:cxnSp>
        <p:nvCxnSpPr>
          <p:cNvPr id="44" name="Straight Connector 43"/>
          <p:cNvCxnSpPr/>
          <p:nvPr/>
        </p:nvCxnSpPr>
        <p:spPr>
          <a:xfrm>
            <a:off x="6063943" y="3394274"/>
            <a:ext cx="26670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6949207" y="3671233"/>
            <a:ext cx="684803" cy="369332"/>
          </a:xfrm>
          <a:prstGeom prst="rect">
            <a:avLst/>
          </a:prstGeom>
          <a:noFill/>
        </p:spPr>
        <p:txBody>
          <a:bodyPr wrap="none" rtlCol="0">
            <a:spAutoFit/>
          </a:bodyPr>
          <a:lstStyle/>
          <a:p>
            <a:r>
              <a:rPr lang="en-US" b="1" dirty="0"/>
              <a:t>Data</a:t>
            </a:r>
          </a:p>
        </p:txBody>
      </p:sp>
      <p:cxnSp>
        <p:nvCxnSpPr>
          <p:cNvPr id="55" name="Straight Connector 54"/>
          <p:cNvCxnSpPr/>
          <p:nvPr/>
        </p:nvCxnSpPr>
        <p:spPr>
          <a:xfrm>
            <a:off x="6037009" y="2269236"/>
            <a:ext cx="26670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0" name="Rectangle 9"/>
          <p:cNvSpPr/>
          <p:nvPr/>
        </p:nvSpPr>
        <p:spPr>
          <a:xfrm>
            <a:off x="6047182" y="1780611"/>
            <a:ext cx="2651439" cy="472913"/>
          </a:xfrm>
          <a:prstGeom prst="rect">
            <a:avLst/>
          </a:prstGeom>
          <a:gradFill>
            <a:gsLst>
              <a:gs pos="0">
                <a:schemeClr val="accent1">
                  <a:tint val="100000"/>
                  <a:shade val="100000"/>
                  <a:satMod val="130000"/>
                  <a:alpha val="50000"/>
                </a:schemeClr>
              </a:gs>
              <a:gs pos="100000">
                <a:srgbClr val="FF0000">
                  <a:alpha val="50000"/>
                </a:srgb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Rectangle 58"/>
          <p:cNvSpPr/>
          <p:nvPr/>
        </p:nvSpPr>
        <p:spPr>
          <a:xfrm>
            <a:off x="6048021" y="1394524"/>
            <a:ext cx="2655988" cy="401800"/>
          </a:xfrm>
          <a:prstGeom prst="rect">
            <a:avLst/>
          </a:prstGeom>
          <a:gradFill>
            <a:gsLst>
              <a:gs pos="0">
                <a:schemeClr val="bg2">
                  <a:lumMod val="50000"/>
                </a:schemeClr>
              </a:gs>
              <a:gs pos="100000">
                <a:schemeClr val="bg2">
                  <a:lumMod val="50000"/>
                </a:schemeClr>
              </a:gs>
            </a:gsLs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Rectangle 49"/>
          <p:cNvSpPr/>
          <p:nvPr/>
        </p:nvSpPr>
        <p:spPr>
          <a:xfrm>
            <a:off x="6050315" y="2253524"/>
            <a:ext cx="2655988" cy="1112040"/>
          </a:xfrm>
          <a:prstGeom prst="rect">
            <a:avLst/>
          </a:prstGeom>
          <a:gradFill>
            <a:gsLst>
              <a:gs pos="0">
                <a:schemeClr val="bg2">
                  <a:lumMod val="50000"/>
                </a:schemeClr>
              </a:gs>
              <a:gs pos="100000">
                <a:schemeClr val="bg2">
                  <a:lumMod val="50000"/>
                </a:schemeClr>
              </a:gs>
            </a:gsLs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TextBox 57"/>
          <p:cNvSpPr txBox="1"/>
          <p:nvPr/>
        </p:nvSpPr>
        <p:spPr>
          <a:xfrm>
            <a:off x="6461893" y="1862081"/>
            <a:ext cx="1659429" cy="369332"/>
          </a:xfrm>
          <a:prstGeom prst="rect">
            <a:avLst/>
          </a:prstGeom>
          <a:noFill/>
        </p:spPr>
        <p:txBody>
          <a:bodyPr wrap="none" rtlCol="0">
            <a:spAutoFit/>
          </a:bodyPr>
          <a:lstStyle/>
          <a:p>
            <a:r>
              <a:rPr lang="en-US" b="1" dirty="0"/>
              <a:t>Injected code</a:t>
            </a:r>
          </a:p>
        </p:txBody>
      </p:sp>
      <p:sp>
        <p:nvSpPr>
          <p:cNvPr id="16" name="Rectangular Callout 15"/>
          <p:cNvSpPr/>
          <p:nvPr/>
        </p:nvSpPr>
        <p:spPr>
          <a:xfrm>
            <a:off x="3426428" y="1088199"/>
            <a:ext cx="1428783" cy="928867"/>
          </a:xfrm>
          <a:prstGeom prst="wedgeRectCallout">
            <a:avLst>
              <a:gd name="adj1" fmla="val 97306"/>
              <a:gd name="adj2" fmla="val 49561"/>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TextBox 17"/>
          <p:cNvSpPr txBox="1"/>
          <p:nvPr/>
        </p:nvSpPr>
        <p:spPr>
          <a:xfrm>
            <a:off x="3281355" y="1161240"/>
            <a:ext cx="1778692" cy="923330"/>
          </a:xfrm>
          <a:prstGeom prst="rect">
            <a:avLst/>
          </a:prstGeom>
          <a:noFill/>
        </p:spPr>
        <p:txBody>
          <a:bodyPr wrap="square" rtlCol="0">
            <a:spAutoFit/>
          </a:bodyPr>
          <a:lstStyle/>
          <a:p>
            <a:pPr algn="ctr"/>
            <a:r>
              <a:rPr lang="en-US" b="1" dirty="0"/>
              <a:t>Crash: memory not executable</a:t>
            </a:r>
          </a:p>
        </p:txBody>
      </p:sp>
    </p:spTree>
    <p:extLst>
      <p:ext uri="{BB962C8B-B14F-4D97-AF65-F5344CB8AC3E}">
        <p14:creationId xmlns:p14="http://schemas.microsoft.com/office/powerpoint/2010/main" val="779325903"/>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919490"/>
            <a:ext cx="8229600" cy="523220"/>
          </a:xfrm>
        </p:spPr>
        <p:txBody>
          <a:bodyPr/>
          <a:lstStyle/>
          <a:p>
            <a:r>
              <a:rPr lang="en-US" dirty="0"/>
              <a:t>Bypassing non-executable memory</a:t>
            </a:r>
          </a:p>
        </p:txBody>
      </p:sp>
      <p:sp>
        <p:nvSpPr>
          <p:cNvPr id="4" name="Content Placeholder 3"/>
          <p:cNvSpPr>
            <a:spLocks noGrp="1"/>
          </p:cNvSpPr>
          <p:nvPr>
            <p:ph idx="1"/>
          </p:nvPr>
        </p:nvSpPr>
        <p:spPr/>
        <p:txBody>
          <a:bodyPr/>
          <a:lstStyle/>
          <a:p>
            <a:r>
              <a:rPr lang="en-US" dirty="0"/>
              <a:t>Early exploits would return to existing functions (called return-to-</a:t>
            </a:r>
            <a:r>
              <a:rPr lang="en-US" dirty="0" err="1"/>
              <a:t>libc</a:t>
            </a:r>
            <a:r>
              <a:rPr lang="en-US" dirty="0"/>
              <a:t>) to bypass these countermeasures</a:t>
            </a:r>
          </a:p>
          <a:p>
            <a:pPr lvl="1"/>
            <a:r>
              <a:rPr lang="en-US" dirty="0"/>
              <a:t>Places the arguments on the stack and then places the address of the function as the return address</a:t>
            </a:r>
          </a:p>
          <a:p>
            <a:pPr lvl="2"/>
            <a:r>
              <a:rPr lang="en-US" dirty="0"/>
              <a:t>This simulates a function call</a:t>
            </a:r>
          </a:p>
          <a:p>
            <a:pPr lvl="1"/>
            <a:r>
              <a:rPr lang="en-US" dirty="0"/>
              <a:t>Ex: calling system (“/bin/bash”) would place the address of the executable code for system() as return address and would place a pointer to the string /bin/bash on the stack</a:t>
            </a:r>
          </a:p>
        </p:txBody>
      </p:sp>
    </p:spTree>
    <p:extLst>
      <p:ext uri="{BB962C8B-B14F-4D97-AF65-F5344CB8AC3E}">
        <p14:creationId xmlns:p14="http://schemas.microsoft.com/office/powerpoint/2010/main" val="3103528764"/>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0" name="Group 19"/>
          <p:cNvGrpSpPr/>
          <p:nvPr/>
        </p:nvGrpSpPr>
        <p:grpSpPr>
          <a:xfrm>
            <a:off x="6037014" y="1391298"/>
            <a:ext cx="2672526" cy="4343400"/>
            <a:chOff x="4495800" y="609600"/>
            <a:chExt cx="2672526" cy="4343400"/>
          </a:xfrm>
        </p:grpSpPr>
        <p:sp>
          <p:nvSpPr>
            <p:cNvPr id="4" name="Rectangle 3"/>
            <p:cNvSpPr/>
            <p:nvPr/>
          </p:nvSpPr>
          <p:spPr>
            <a:xfrm>
              <a:off x="4495800" y="609600"/>
              <a:ext cx="2667000" cy="4343400"/>
            </a:xfrm>
            <a:prstGeom prst="rect">
              <a:avLst/>
            </a:prstGeom>
            <a:gradFill>
              <a:gsLst>
                <a:gs pos="0">
                  <a:schemeClr val="accent2">
                    <a:lumMod val="60000"/>
                    <a:lumOff val="40000"/>
                  </a:schemeClr>
                </a:gs>
                <a:gs pos="100000">
                  <a:schemeClr val="accent2">
                    <a:lumMod val="20000"/>
                    <a:lumOff val="80000"/>
                  </a:schemeClr>
                </a:gs>
              </a:gsLst>
            </a:gradFill>
            <a:ln>
              <a:noFill/>
              <a:miter lim="800000"/>
            </a:ln>
            <a:effectLst>
              <a:innerShdw blurRad="63500" dist="50800" dir="2700000">
                <a:prstClr val="black">
                  <a:alpha val="50000"/>
                </a:prstClr>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7" name="Straight Connector 6"/>
            <p:cNvCxnSpPr/>
            <p:nvPr/>
          </p:nvCxnSpPr>
          <p:spPr>
            <a:xfrm>
              <a:off x="4495800" y="4114800"/>
              <a:ext cx="26670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4495800" y="3657600"/>
              <a:ext cx="26670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4495800" y="3200400"/>
              <a:ext cx="26670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4691809" y="4343400"/>
              <a:ext cx="2274982" cy="369332"/>
            </a:xfrm>
            <a:prstGeom prst="rect">
              <a:avLst/>
            </a:prstGeom>
            <a:noFill/>
          </p:spPr>
          <p:txBody>
            <a:bodyPr wrap="none" rtlCol="0">
              <a:spAutoFit/>
            </a:bodyPr>
            <a:lstStyle/>
            <a:p>
              <a:r>
                <a:rPr lang="en-US" b="1" dirty="0"/>
                <a:t>Other stack frames</a:t>
              </a:r>
            </a:p>
          </p:txBody>
        </p:sp>
        <p:sp>
          <p:nvSpPr>
            <p:cNvPr id="14" name="TextBox 13"/>
            <p:cNvSpPr txBox="1"/>
            <p:nvPr/>
          </p:nvSpPr>
          <p:spPr>
            <a:xfrm>
              <a:off x="4695767" y="3678423"/>
              <a:ext cx="2146742" cy="369332"/>
            </a:xfrm>
            <a:prstGeom prst="rect">
              <a:avLst/>
            </a:prstGeom>
            <a:noFill/>
          </p:spPr>
          <p:txBody>
            <a:bodyPr wrap="none" rtlCol="0">
              <a:spAutoFit/>
            </a:bodyPr>
            <a:lstStyle/>
            <a:p>
              <a:r>
                <a:rPr lang="en-US" b="1" dirty="0"/>
                <a:t>Return address f0</a:t>
              </a:r>
            </a:p>
          </p:txBody>
        </p:sp>
        <p:sp>
          <p:nvSpPr>
            <p:cNvPr id="15" name="TextBox 14"/>
            <p:cNvSpPr txBox="1"/>
            <p:nvPr/>
          </p:nvSpPr>
          <p:spPr>
            <a:xfrm>
              <a:off x="4495800" y="3217460"/>
              <a:ext cx="2672526" cy="369332"/>
            </a:xfrm>
            <a:prstGeom prst="rect">
              <a:avLst/>
            </a:prstGeom>
            <a:noFill/>
          </p:spPr>
          <p:txBody>
            <a:bodyPr wrap="none" rtlCol="0">
              <a:spAutoFit/>
            </a:bodyPr>
            <a:lstStyle/>
            <a:p>
              <a:r>
                <a:rPr lang="en-US" b="1" dirty="0"/>
                <a:t>Saved frame pointer f0</a:t>
              </a:r>
            </a:p>
          </p:txBody>
        </p:sp>
      </p:grpSp>
      <p:grpSp>
        <p:nvGrpSpPr>
          <p:cNvPr id="29" name="Group 28"/>
          <p:cNvGrpSpPr/>
          <p:nvPr/>
        </p:nvGrpSpPr>
        <p:grpSpPr>
          <a:xfrm>
            <a:off x="4756614" y="1611658"/>
            <a:ext cx="1293701" cy="369332"/>
            <a:chOff x="4665821" y="1699526"/>
            <a:chExt cx="1293701" cy="369332"/>
          </a:xfrm>
        </p:grpSpPr>
        <p:sp>
          <p:nvSpPr>
            <p:cNvPr id="23" name="Right Arrow 22"/>
            <p:cNvSpPr/>
            <p:nvPr/>
          </p:nvSpPr>
          <p:spPr>
            <a:xfrm>
              <a:off x="5197522" y="1767486"/>
              <a:ext cx="762000" cy="233412"/>
            </a:xfrm>
            <a:prstGeom prst="rightArrow">
              <a:avLst/>
            </a:prstGeom>
            <a:gradFill>
              <a:gsLst>
                <a:gs pos="0">
                  <a:srgbClr val="00B050"/>
                </a:gs>
                <a:gs pos="100000">
                  <a:srgbClr val="00B050"/>
                </a:gs>
              </a:gsLst>
            </a:gradFill>
            <a:ln>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TextBox 25"/>
            <p:cNvSpPr txBox="1"/>
            <p:nvPr/>
          </p:nvSpPr>
          <p:spPr>
            <a:xfrm>
              <a:off x="4665821" y="1699526"/>
              <a:ext cx="492443" cy="369332"/>
            </a:xfrm>
            <a:prstGeom prst="rect">
              <a:avLst/>
            </a:prstGeom>
            <a:noFill/>
          </p:spPr>
          <p:txBody>
            <a:bodyPr wrap="none" rtlCol="0">
              <a:spAutoFit/>
            </a:bodyPr>
            <a:lstStyle/>
            <a:p>
              <a:r>
                <a:rPr lang="en-US" b="1" dirty="0"/>
                <a:t>SP</a:t>
              </a:r>
            </a:p>
          </p:txBody>
        </p:sp>
      </p:grpSp>
      <p:grpSp>
        <p:nvGrpSpPr>
          <p:cNvPr id="28" name="Group 27"/>
          <p:cNvGrpSpPr/>
          <p:nvPr/>
        </p:nvGrpSpPr>
        <p:grpSpPr>
          <a:xfrm>
            <a:off x="150448" y="3692145"/>
            <a:ext cx="1164674" cy="369332"/>
            <a:chOff x="130726" y="1206632"/>
            <a:chExt cx="1164674" cy="369332"/>
          </a:xfrm>
        </p:grpSpPr>
        <p:sp>
          <p:nvSpPr>
            <p:cNvPr id="24" name="Right Arrow 23"/>
            <p:cNvSpPr/>
            <p:nvPr/>
          </p:nvSpPr>
          <p:spPr>
            <a:xfrm>
              <a:off x="533400" y="1274592"/>
              <a:ext cx="762000" cy="233412"/>
            </a:xfrm>
            <a:prstGeom prst="rightArrow">
              <a:avLst/>
            </a:prstGeom>
            <a:gradFill>
              <a:gsLst>
                <a:gs pos="0">
                  <a:srgbClr val="FF0000"/>
                </a:gs>
                <a:gs pos="100000">
                  <a:srgbClr val="FF0000"/>
                </a:gs>
              </a:gsLst>
            </a:gra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TextBox 26"/>
            <p:cNvSpPr txBox="1"/>
            <p:nvPr/>
          </p:nvSpPr>
          <p:spPr>
            <a:xfrm>
              <a:off x="130726" y="1206632"/>
              <a:ext cx="402674" cy="369332"/>
            </a:xfrm>
            <a:prstGeom prst="rect">
              <a:avLst/>
            </a:prstGeom>
            <a:noFill/>
          </p:spPr>
          <p:txBody>
            <a:bodyPr wrap="none" rtlCol="0">
              <a:spAutoFit/>
            </a:bodyPr>
            <a:lstStyle/>
            <a:p>
              <a:r>
                <a:rPr lang="en-US" b="1" dirty="0"/>
                <a:t>IP</a:t>
              </a:r>
            </a:p>
          </p:txBody>
        </p:sp>
      </p:grpSp>
      <p:sp>
        <p:nvSpPr>
          <p:cNvPr id="31" name="TextBox 30"/>
          <p:cNvSpPr txBox="1"/>
          <p:nvPr/>
        </p:nvSpPr>
        <p:spPr>
          <a:xfrm>
            <a:off x="6547207" y="5739753"/>
            <a:ext cx="1646605" cy="369332"/>
          </a:xfrm>
          <a:prstGeom prst="rect">
            <a:avLst/>
          </a:prstGeom>
          <a:noFill/>
        </p:spPr>
        <p:txBody>
          <a:bodyPr wrap="none" rtlCol="0">
            <a:spAutoFit/>
          </a:bodyPr>
          <a:lstStyle/>
          <a:p>
            <a:r>
              <a:rPr lang="en-US" b="1" dirty="0"/>
              <a:t>High address</a:t>
            </a:r>
          </a:p>
        </p:txBody>
      </p:sp>
      <p:sp>
        <p:nvSpPr>
          <p:cNvPr id="32" name="TextBox 31"/>
          <p:cNvSpPr txBox="1"/>
          <p:nvPr/>
        </p:nvSpPr>
        <p:spPr>
          <a:xfrm>
            <a:off x="6572856" y="1023103"/>
            <a:ext cx="1595309" cy="369332"/>
          </a:xfrm>
          <a:prstGeom prst="rect">
            <a:avLst/>
          </a:prstGeom>
          <a:noFill/>
        </p:spPr>
        <p:txBody>
          <a:bodyPr wrap="none" rtlCol="0">
            <a:spAutoFit/>
          </a:bodyPr>
          <a:lstStyle/>
          <a:p>
            <a:r>
              <a:rPr lang="en-US" b="1" dirty="0"/>
              <a:t>Low address</a:t>
            </a:r>
          </a:p>
        </p:txBody>
      </p:sp>
      <p:sp>
        <p:nvSpPr>
          <p:cNvPr id="2" name="Title 1"/>
          <p:cNvSpPr>
            <a:spLocks noGrp="1"/>
          </p:cNvSpPr>
          <p:nvPr>
            <p:ph type="title"/>
          </p:nvPr>
        </p:nvSpPr>
        <p:spPr/>
        <p:txBody>
          <a:bodyPr/>
          <a:lstStyle/>
          <a:p>
            <a:r>
              <a:rPr lang="en-US" dirty="0"/>
              <a:t>Paging-based countermeasures</a:t>
            </a:r>
          </a:p>
        </p:txBody>
      </p:sp>
      <p:grpSp>
        <p:nvGrpSpPr>
          <p:cNvPr id="41" name="Group 40"/>
          <p:cNvGrpSpPr/>
          <p:nvPr/>
        </p:nvGrpSpPr>
        <p:grpSpPr>
          <a:xfrm>
            <a:off x="1315122" y="913567"/>
            <a:ext cx="1776351" cy="3697507"/>
            <a:chOff x="1119249" y="1767486"/>
            <a:chExt cx="1776351" cy="3697507"/>
          </a:xfrm>
        </p:grpSpPr>
        <p:sp>
          <p:nvSpPr>
            <p:cNvPr id="3" name="Rectangle 2"/>
            <p:cNvSpPr/>
            <p:nvPr/>
          </p:nvSpPr>
          <p:spPr>
            <a:xfrm>
              <a:off x="1143000" y="1767486"/>
              <a:ext cx="1752600" cy="1757412"/>
            </a:xfrm>
            <a:prstGeom prst="rect">
              <a:avLst/>
            </a:prstGeom>
            <a:gradFill>
              <a:gsLst>
                <a:gs pos="0">
                  <a:schemeClr val="accent2">
                    <a:lumMod val="60000"/>
                    <a:lumOff val="40000"/>
                  </a:schemeClr>
                </a:gs>
                <a:gs pos="100000">
                  <a:schemeClr val="accent2">
                    <a:lumMod val="40000"/>
                    <a:lumOff val="60000"/>
                  </a:schemeClr>
                </a:gs>
              </a:gsLst>
            </a:gradFill>
            <a:ln>
              <a:solidFill>
                <a:schemeClr val="accent2">
                  <a:lumMod val="40000"/>
                  <a:lumOff val="60000"/>
                </a:schemeClr>
              </a:solidFill>
            </a:ln>
            <a:effectLst>
              <a:innerShdw blurRad="63500" dist="50800" dir="2700000">
                <a:prstClr val="black">
                  <a:alpha val="50000"/>
                </a:prstClr>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Rectangle 32"/>
            <p:cNvSpPr/>
            <p:nvPr/>
          </p:nvSpPr>
          <p:spPr>
            <a:xfrm>
              <a:off x="1119249" y="3707581"/>
              <a:ext cx="1752600" cy="1757412"/>
            </a:xfrm>
            <a:prstGeom prst="rect">
              <a:avLst/>
            </a:prstGeom>
            <a:gradFill>
              <a:gsLst>
                <a:gs pos="0">
                  <a:schemeClr val="accent2">
                    <a:lumMod val="60000"/>
                    <a:lumOff val="40000"/>
                  </a:schemeClr>
                </a:gs>
                <a:gs pos="100000">
                  <a:schemeClr val="accent2">
                    <a:lumMod val="40000"/>
                    <a:lumOff val="60000"/>
                  </a:schemeClr>
                </a:gs>
              </a:gsLst>
            </a:gradFill>
            <a:ln>
              <a:solidFill>
                <a:schemeClr val="accent2">
                  <a:lumMod val="40000"/>
                  <a:lumOff val="60000"/>
                </a:schemeClr>
              </a:solidFill>
            </a:ln>
            <a:effectLst>
              <a:innerShdw blurRad="63500" dist="50800" dir="2700000">
                <a:prstClr val="black">
                  <a:alpha val="50000"/>
                </a:prstClr>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p:cNvSpPr txBox="1"/>
            <p:nvPr/>
          </p:nvSpPr>
          <p:spPr>
            <a:xfrm>
              <a:off x="1143000" y="1796324"/>
              <a:ext cx="441146" cy="369332"/>
            </a:xfrm>
            <a:prstGeom prst="rect">
              <a:avLst/>
            </a:prstGeom>
            <a:noFill/>
          </p:spPr>
          <p:txBody>
            <a:bodyPr wrap="none" rtlCol="0">
              <a:spAutoFit/>
            </a:bodyPr>
            <a:lstStyle/>
            <a:p>
              <a:r>
                <a:rPr lang="en-US" dirty="0"/>
                <a:t>f0:</a:t>
              </a:r>
            </a:p>
          </p:txBody>
        </p:sp>
        <p:sp>
          <p:nvSpPr>
            <p:cNvPr id="6" name="TextBox 5"/>
            <p:cNvSpPr txBox="1"/>
            <p:nvPr/>
          </p:nvSpPr>
          <p:spPr>
            <a:xfrm>
              <a:off x="1143000" y="3713519"/>
              <a:ext cx="441146" cy="369332"/>
            </a:xfrm>
            <a:prstGeom prst="rect">
              <a:avLst/>
            </a:prstGeom>
            <a:noFill/>
          </p:spPr>
          <p:txBody>
            <a:bodyPr wrap="none" rtlCol="0">
              <a:spAutoFit/>
            </a:bodyPr>
            <a:lstStyle/>
            <a:p>
              <a:r>
                <a:rPr lang="en-US" dirty="0"/>
                <a:t>f1:</a:t>
              </a:r>
            </a:p>
          </p:txBody>
        </p:sp>
        <p:sp>
          <p:nvSpPr>
            <p:cNvPr id="34" name="TextBox 33"/>
            <p:cNvSpPr txBox="1"/>
            <p:nvPr/>
          </p:nvSpPr>
          <p:spPr>
            <a:xfrm>
              <a:off x="1625602" y="2461526"/>
              <a:ext cx="787395" cy="369332"/>
            </a:xfrm>
            <a:prstGeom prst="rect">
              <a:avLst/>
            </a:prstGeom>
            <a:noFill/>
          </p:spPr>
          <p:txBody>
            <a:bodyPr wrap="none" rtlCol="0">
              <a:spAutoFit/>
            </a:bodyPr>
            <a:lstStyle/>
            <a:p>
              <a:r>
                <a:rPr lang="en-US" dirty="0"/>
                <a:t>call f1</a:t>
              </a:r>
            </a:p>
          </p:txBody>
        </p:sp>
        <p:sp>
          <p:nvSpPr>
            <p:cNvPr id="35" name="TextBox 34"/>
            <p:cNvSpPr txBox="1"/>
            <p:nvPr/>
          </p:nvSpPr>
          <p:spPr>
            <a:xfrm>
              <a:off x="1420417" y="4045324"/>
              <a:ext cx="1261884" cy="646331"/>
            </a:xfrm>
            <a:prstGeom prst="rect">
              <a:avLst/>
            </a:prstGeom>
            <a:noFill/>
          </p:spPr>
          <p:txBody>
            <a:bodyPr wrap="none" rtlCol="0">
              <a:spAutoFit/>
            </a:bodyPr>
            <a:lstStyle/>
            <a:p>
              <a:r>
                <a:rPr lang="en-US" dirty="0"/>
                <a:t>buffer[]</a:t>
              </a:r>
            </a:p>
            <a:p>
              <a:r>
                <a:rPr lang="en-US" dirty="0"/>
                <a:t>overflow();</a:t>
              </a:r>
            </a:p>
          </p:txBody>
        </p:sp>
        <p:sp>
          <p:nvSpPr>
            <p:cNvPr id="37" name="TextBox 36"/>
            <p:cNvSpPr txBox="1"/>
            <p:nvPr/>
          </p:nvSpPr>
          <p:spPr>
            <a:xfrm>
              <a:off x="1755856" y="4586287"/>
              <a:ext cx="415498" cy="369332"/>
            </a:xfrm>
            <a:prstGeom prst="rect">
              <a:avLst/>
            </a:prstGeom>
            <a:noFill/>
          </p:spPr>
          <p:txBody>
            <a:bodyPr wrap="none" rtlCol="0">
              <a:spAutoFit/>
            </a:bodyPr>
            <a:lstStyle/>
            <a:p>
              <a:r>
                <a:rPr lang="en-US" dirty="0"/>
                <a:t>…</a:t>
              </a:r>
            </a:p>
          </p:txBody>
        </p:sp>
        <p:sp>
          <p:nvSpPr>
            <p:cNvPr id="38" name="TextBox 37"/>
            <p:cNvSpPr txBox="1"/>
            <p:nvPr/>
          </p:nvSpPr>
          <p:spPr>
            <a:xfrm>
              <a:off x="1811551" y="2068858"/>
              <a:ext cx="415498" cy="369332"/>
            </a:xfrm>
            <a:prstGeom prst="rect">
              <a:avLst/>
            </a:prstGeom>
            <a:noFill/>
          </p:spPr>
          <p:txBody>
            <a:bodyPr wrap="none" rtlCol="0">
              <a:spAutoFit/>
            </a:bodyPr>
            <a:lstStyle/>
            <a:p>
              <a:r>
                <a:rPr lang="en-US" dirty="0"/>
                <a:t>…</a:t>
              </a:r>
            </a:p>
          </p:txBody>
        </p:sp>
        <p:sp>
          <p:nvSpPr>
            <p:cNvPr id="39" name="TextBox 38"/>
            <p:cNvSpPr txBox="1"/>
            <p:nvPr/>
          </p:nvSpPr>
          <p:spPr>
            <a:xfrm>
              <a:off x="1787800" y="2762321"/>
              <a:ext cx="415498" cy="369332"/>
            </a:xfrm>
            <a:prstGeom prst="rect">
              <a:avLst/>
            </a:prstGeom>
            <a:noFill/>
          </p:spPr>
          <p:txBody>
            <a:bodyPr wrap="none" rtlCol="0">
              <a:spAutoFit/>
            </a:bodyPr>
            <a:lstStyle/>
            <a:p>
              <a:r>
                <a:rPr lang="en-US" dirty="0"/>
                <a:t>…</a:t>
              </a:r>
            </a:p>
          </p:txBody>
        </p:sp>
      </p:grpSp>
      <p:cxnSp>
        <p:nvCxnSpPr>
          <p:cNvPr id="12" name="Straight Connector 11"/>
          <p:cNvCxnSpPr/>
          <p:nvPr/>
        </p:nvCxnSpPr>
        <p:spPr>
          <a:xfrm>
            <a:off x="6048066" y="3684915"/>
            <a:ext cx="26670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nvGrpSpPr>
          <p:cNvPr id="42" name="Group 41"/>
          <p:cNvGrpSpPr/>
          <p:nvPr/>
        </p:nvGrpSpPr>
        <p:grpSpPr>
          <a:xfrm>
            <a:off x="4708516" y="2456858"/>
            <a:ext cx="1279149" cy="369332"/>
            <a:chOff x="4717904" y="3985526"/>
            <a:chExt cx="1279149" cy="369332"/>
          </a:xfrm>
        </p:grpSpPr>
        <p:sp>
          <p:nvSpPr>
            <p:cNvPr id="43" name="Right Arrow 42"/>
            <p:cNvSpPr/>
            <p:nvPr/>
          </p:nvSpPr>
          <p:spPr>
            <a:xfrm>
              <a:off x="5235053" y="4053486"/>
              <a:ext cx="762000" cy="233412"/>
            </a:xfrm>
            <a:prstGeom prst="rightArrow">
              <a:avLst/>
            </a:prstGeom>
            <a:gradFill>
              <a:gsLst>
                <a:gs pos="0">
                  <a:srgbClr val="0000FF"/>
                </a:gs>
                <a:gs pos="100000">
                  <a:srgbClr val="0000FF"/>
                </a:gs>
              </a:gsLst>
            </a:grad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TextBox 44"/>
            <p:cNvSpPr txBox="1"/>
            <p:nvPr/>
          </p:nvSpPr>
          <p:spPr>
            <a:xfrm>
              <a:off x="4717904" y="3985526"/>
              <a:ext cx="479618" cy="369332"/>
            </a:xfrm>
            <a:prstGeom prst="rect">
              <a:avLst/>
            </a:prstGeom>
            <a:noFill/>
          </p:spPr>
          <p:txBody>
            <a:bodyPr wrap="none" rtlCol="0">
              <a:spAutoFit/>
            </a:bodyPr>
            <a:lstStyle/>
            <a:p>
              <a:r>
                <a:rPr lang="en-US" b="1" dirty="0"/>
                <a:t>FP</a:t>
              </a:r>
            </a:p>
          </p:txBody>
        </p:sp>
      </p:grpSp>
      <p:cxnSp>
        <p:nvCxnSpPr>
          <p:cNvPr id="49" name="Straight Connector 48"/>
          <p:cNvCxnSpPr/>
          <p:nvPr/>
        </p:nvCxnSpPr>
        <p:spPr>
          <a:xfrm>
            <a:off x="6050315" y="2853662"/>
            <a:ext cx="26670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a:xfrm>
            <a:off x="6048066" y="2538138"/>
            <a:ext cx="26670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6063943" y="3394274"/>
            <a:ext cx="26670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60" name="Rectangle 59"/>
          <p:cNvSpPr/>
          <p:nvPr/>
        </p:nvSpPr>
        <p:spPr>
          <a:xfrm>
            <a:off x="6048021" y="1394524"/>
            <a:ext cx="2655988" cy="401800"/>
          </a:xfrm>
          <a:prstGeom prst="rect">
            <a:avLst/>
          </a:prstGeom>
          <a:gradFill>
            <a:gsLst>
              <a:gs pos="0">
                <a:schemeClr val="bg2">
                  <a:lumMod val="50000"/>
                </a:schemeClr>
              </a:gs>
              <a:gs pos="100000">
                <a:schemeClr val="bg2">
                  <a:lumMod val="50000"/>
                </a:schemeClr>
              </a:gs>
            </a:gsLs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Rectangle 61"/>
          <p:cNvSpPr/>
          <p:nvPr/>
        </p:nvSpPr>
        <p:spPr>
          <a:xfrm>
            <a:off x="1315122" y="4728013"/>
            <a:ext cx="1752600" cy="1196406"/>
          </a:xfrm>
          <a:prstGeom prst="rect">
            <a:avLst/>
          </a:prstGeom>
          <a:gradFill>
            <a:gsLst>
              <a:gs pos="0">
                <a:schemeClr val="accent2">
                  <a:lumMod val="60000"/>
                  <a:lumOff val="40000"/>
                </a:schemeClr>
              </a:gs>
              <a:gs pos="100000">
                <a:schemeClr val="accent2">
                  <a:lumMod val="40000"/>
                  <a:lumOff val="60000"/>
                </a:schemeClr>
              </a:gs>
            </a:gsLst>
          </a:gradFill>
          <a:ln>
            <a:solidFill>
              <a:schemeClr val="accent2">
                <a:lumMod val="40000"/>
                <a:lumOff val="60000"/>
              </a:schemeClr>
            </a:solidFill>
          </a:ln>
          <a:effectLst>
            <a:innerShdw blurRad="63500" dist="50800" dir="2700000">
              <a:prstClr val="black">
                <a:alpha val="50000"/>
              </a:prstClr>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TextBox 62"/>
          <p:cNvSpPr txBox="1"/>
          <p:nvPr/>
        </p:nvSpPr>
        <p:spPr>
          <a:xfrm>
            <a:off x="1434429" y="4756562"/>
            <a:ext cx="979755" cy="369332"/>
          </a:xfrm>
          <a:prstGeom prst="rect">
            <a:avLst/>
          </a:prstGeom>
          <a:noFill/>
        </p:spPr>
        <p:txBody>
          <a:bodyPr wrap="none" rtlCol="0">
            <a:spAutoFit/>
          </a:bodyPr>
          <a:lstStyle/>
          <a:p>
            <a:r>
              <a:rPr lang="en-US" dirty="0"/>
              <a:t>system:</a:t>
            </a:r>
          </a:p>
        </p:txBody>
      </p:sp>
      <p:sp>
        <p:nvSpPr>
          <p:cNvPr id="64" name="TextBox 63"/>
          <p:cNvSpPr txBox="1"/>
          <p:nvPr/>
        </p:nvSpPr>
        <p:spPr>
          <a:xfrm>
            <a:off x="1711846" y="5003050"/>
            <a:ext cx="992579" cy="646331"/>
          </a:xfrm>
          <a:prstGeom prst="rect">
            <a:avLst/>
          </a:prstGeom>
          <a:noFill/>
        </p:spPr>
        <p:txBody>
          <a:bodyPr wrap="none" rtlCol="0">
            <a:spAutoFit/>
          </a:bodyPr>
          <a:lstStyle/>
          <a:p>
            <a:pPr algn="ctr"/>
            <a:r>
              <a:rPr lang="en-US" dirty="0"/>
              <a:t>…</a:t>
            </a:r>
          </a:p>
          <a:p>
            <a:pPr algn="ctr"/>
            <a:r>
              <a:rPr lang="en-US" dirty="0" err="1"/>
              <a:t>int</a:t>
            </a:r>
            <a:r>
              <a:rPr lang="en-US" dirty="0"/>
              <a:t> 0x80</a:t>
            </a:r>
          </a:p>
        </p:txBody>
      </p:sp>
      <p:sp>
        <p:nvSpPr>
          <p:cNvPr id="69" name="Rectangle 68"/>
          <p:cNvSpPr/>
          <p:nvPr/>
        </p:nvSpPr>
        <p:spPr>
          <a:xfrm>
            <a:off x="6052569" y="1796323"/>
            <a:ext cx="2651439" cy="2202835"/>
          </a:xfrm>
          <a:prstGeom prst="rect">
            <a:avLst/>
          </a:prstGeom>
          <a:gradFill>
            <a:gsLst>
              <a:gs pos="0">
                <a:schemeClr val="accent1">
                  <a:tint val="100000"/>
                  <a:shade val="100000"/>
                  <a:satMod val="130000"/>
                  <a:alpha val="50000"/>
                </a:schemeClr>
              </a:gs>
              <a:gs pos="100000">
                <a:srgbClr val="FF0000">
                  <a:alpha val="50000"/>
                </a:srgb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TextBox 18"/>
          <p:cNvSpPr txBox="1"/>
          <p:nvPr/>
        </p:nvSpPr>
        <p:spPr>
          <a:xfrm>
            <a:off x="6149662" y="3684915"/>
            <a:ext cx="2441694" cy="369332"/>
          </a:xfrm>
          <a:prstGeom prst="rect">
            <a:avLst/>
          </a:prstGeom>
          <a:noFill/>
        </p:spPr>
        <p:txBody>
          <a:bodyPr wrap="none" rtlCol="0">
            <a:spAutoFit/>
          </a:bodyPr>
          <a:lstStyle/>
          <a:p>
            <a:r>
              <a:rPr lang="en-US" b="1" dirty="0"/>
              <a:t>String to “/bin/bash”</a:t>
            </a:r>
          </a:p>
        </p:txBody>
      </p:sp>
      <p:sp>
        <p:nvSpPr>
          <p:cNvPr id="65" name="TextBox 64"/>
          <p:cNvSpPr txBox="1"/>
          <p:nvPr/>
        </p:nvSpPr>
        <p:spPr>
          <a:xfrm>
            <a:off x="6085547" y="3363036"/>
            <a:ext cx="2569934" cy="369332"/>
          </a:xfrm>
          <a:prstGeom prst="rect">
            <a:avLst/>
          </a:prstGeom>
          <a:noFill/>
        </p:spPr>
        <p:txBody>
          <a:bodyPr wrap="none" rtlCol="0">
            <a:spAutoFit/>
          </a:bodyPr>
          <a:lstStyle/>
          <a:p>
            <a:r>
              <a:rPr lang="en-US" b="1" dirty="0"/>
              <a:t>Pointer to “/bin/bash”</a:t>
            </a:r>
          </a:p>
        </p:txBody>
      </p:sp>
      <p:sp>
        <p:nvSpPr>
          <p:cNvPr id="67" name="TextBox 66"/>
          <p:cNvSpPr txBox="1"/>
          <p:nvPr/>
        </p:nvSpPr>
        <p:spPr>
          <a:xfrm>
            <a:off x="6189363" y="2813646"/>
            <a:ext cx="2362291" cy="646331"/>
          </a:xfrm>
          <a:prstGeom prst="rect">
            <a:avLst/>
          </a:prstGeom>
          <a:noFill/>
        </p:spPr>
        <p:txBody>
          <a:bodyPr wrap="square" rtlCol="0">
            <a:spAutoFit/>
          </a:bodyPr>
          <a:lstStyle/>
          <a:p>
            <a:pPr algn="ctr"/>
            <a:r>
              <a:rPr lang="en-US" b="1" dirty="0"/>
              <a:t>Overwritten return address</a:t>
            </a:r>
          </a:p>
        </p:txBody>
      </p:sp>
      <p:grpSp>
        <p:nvGrpSpPr>
          <p:cNvPr id="71" name="Group 70"/>
          <p:cNvGrpSpPr/>
          <p:nvPr/>
        </p:nvGrpSpPr>
        <p:grpSpPr>
          <a:xfrm flipV="1">
            <a:off x="4773742" y="3562998"/>
            <a:ext cx="1263272" cy="274738"/>
            <a:chOff x="4784794" y="1663595"/>
            <a:chExt cx="1263272" cy="1167263"/>
          </a:xfrm>
        </p:grpSpPr>
        <p:cxnSp>
          <p:nvCxnSpPr>
            <p:cNvPr id="72" name="Straight Connector 71"/>
            <p:cNvCxnSpPr/>
            <p:nvPr/>
          </p:nvCxnSpPr>
          <p:spPr>
            <a:xfrm flipH="1">
              <a:off x="4784794" y="2830858"/>
              <a:ext cx="1263272"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73" name="Straight Connector 72"/>
            <p:cNvCxnSpPr/>
            <p:nvPr/>
          </p:nvCxnSpPr>
          <p:spPr>
            <a:xfrm flipV="1">
              <a:off x="4784794" y="1663595"/>
              <a:ext cx="0" cy="1167263"/>
            </a:xfrm>
            <a:prstGeom prst="line">
              <a:avLst/>
            </a:prstGeom>
          </p:spPr>
          <p:style>
            <a:lnRef idx="2">
              <a:schemeClr val="accent1"/>
            </a:lnRef>
            <a:fillRef idx="0">
              <a:schemeClr val="accent1"/>
            </a:fillRef>
            <a:effectRef idx="1">
              <a:schemeClr val="accent1"/>
            </a:effectRef>
            <a:fontRef idx="minor">
              <a:schemeClr val="tx1"/>
            </a:fontRef>
          </p:style>
        </p:cxnSp>
        <p:cxnSp>
          <p:nvCxnSpPr>
            <p:cNvPr id="74" name="Straight Connector 73"/>
            <p:cNvCxnSpPr/>
            <p:nvPr/>
          </p:nvCxnSpPr>
          <p:spPr>
            <a:xfrm>
              <a:off x="4784794" y="1663595"/>
              <a:ext cx="1263272" cy="0"/>
            </a:xfrm>
            <a:prstGeom prst="line">
              <a:avLst/>
            </a:prstGeom>
            <a:ln>
              <a:tailEnd type="triangle"/>
            </a:ln>
          </p:spPr>
          <p:style>
            <a:lnRef idx="2">
              <a:schemeClr val="accent1"/>
            </a:lnRef>
            <a:fillRef idx="0">
              <a:schemeClr val="accent1"/>
            </a:fillRef>
            <a:effectRef idx="1">
              <a:schemeClr val="accent1"/>
            </a:effectRef>
            <a:fontRef idx="minor">
              <a:schemeClr val="tx1"/>
            </a:fontRef>
          </p:style>
        </p:cxnSp>
      </p:grpSp>
      <p:cxnSp>
        <p:nvCxnSpPr>
          <p:cNvPr id="25" name="Straight Connector 24"/>
          <p:cNvCxnSpPr>
            <a:endCxn id="63" idx="3"/>
          </p:cNvCxnSpPr>
          <p:nvPr/>
        </p:nvCxnSpPr>
        <p:spPr>
          <a:xfrm flipH="1">
            <a:off x="2414184" y="3136811"/>
            <a:ext cx="3622830" cy="1804417"/>
          </a:xfrm>
          <a:prstGeom prst="line">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980199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71"/>
                                        </p:tgtEl>
                                        <p:attrNameLst>
                                          <p:attrName>style.visibility</p:attrName>
                                        </p:attrNameLst>
                                      </p:cBhvr>
                                      <p:to>
                                        <p:strVal val="visible"/>
                                      </p:to>
                                    </p:set>
                                    <p:animEffect transition="in" filter="wipe(up)">
                                      <p:cBhvr>
                                        <p:cTn id="7" dur="5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919490"/>
            <a:ext cx="8229600" cy="523220"/>
          </a:xfrm>
        </p:spPr>
        <p:txBody>
          <a:bodyPr/>
          <a:lstStyle/>
          <a:p>
            <a:r>
              <a:rPr lang="en-US" dirty="0"/>
              <a:t>Use null pointers</a:t>
            </a:r>
          </a:p>
        </p:txBody>
      </p:sp>
      <p:sp>
        <p:nvSpPr>
          <p:cNvPr id="4" name="Content Placeholder 3"/>
          <p:cNvSpPr>
            <a:spLocks noGrp="1"/>
          </p:cNvSpPr>
          <p:nvPr>
            <p:ph idx="1"/>
          </p:nvPr>
        </p:nvSpPr>
        <p:spPr/>
        <p:txBody>
          <a:bodyPr/>
          <a:lstStyle/>
          <a:p>
            <a:r>
              <a:rPr lang="en-US" dirty="0"/>
              <a:t>Set the pointer to null after the call to free() has been completed</a:t>
            </a:r>
          </a:p>
          <a:p>
            <a:pPr lvl="1"/>
            <a:r>
              <a:rPr lang="en-US" dirty="0"/>
              <a:t>Helps avoid dangling pointers</a:t>
            </a:r>
          </a:p>
          <a:p>
            <a:r>
              <a:rPr lang="en-US" dirty="0"/>
              <a:t>Any attempt to dereference a pointer that has been set to NULL after being freed results in a fault</a:t>
            </a:r>
          </a:p>
          <a:p>
            <a:pPr lvl="1"/>
            <a:r>
              <a:rPr lang="en-US" dirty="0"/>
              <a:t>Increases the likelihood that the error is detected during implementation and testing</a:t>
            </a:r>
          </a:p>
          <a:p>
            <a:r>
              <a:rPr lang="en-US" dirty="0"/>
              <a:t>If the pointer is set to NULL the memory can be freed multiple times without consequence</a:t>
            </a:r>
          </a:p>
          <a:p>
            <a:endParaRPr lang="en-US" dirty="0"/>
          </a:p>
        </p:txBody>
      </p:sp>
    </p:spTree>
    <p:extLst>
      <p:ext uri="{BB962C8B-B14F-4D97-AF65-F5344CB8AC3E}">
        <p14:creationId xmlns:p14="http://schemas.microsoft.com/office/powerpoint/2010/main" val="3515016814"/>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19490"/>
            <a:ext cx="8229600" cy="523220"/>
          </a:xfrm>
        </p:spPr>
        <p:txBody>
          <a:bodyPr/>
          <a:lstStyle/>
          <a:p>
            <a:r>
              <a:rPr lang="en-US" dirty="0"/>
              <a:t>Use smart pointers (C++)</a:t>
            </a:r>
          </a:p>
        </p:txBody>
      </p:sp>
      <p:sp>
        <p:nvSpPr>
          <p:cNvPr id="3" name="Content Placeholder 2"/>
          <p:cNvSpPr>
            <a:spLocks noGrp="1"/>
          </p:cNvSpPr>
          <p:nvPr>
            <p:ph idx="1"/>
          </p:nvPr>
        </p:nvSpPr>
        <p:spPr>
          <a:xfrm>
            <a:off x="457200" y="1752600"/>
            <a:ext cx="8229600" cy="4572000"/>
          </a:xfrm>
        </p:spPr>
        <p:txBody>
          <a:bodyPr>
            <a:normAutofit fontScale="92500" lnSpcReduction="20000"/>
          </a:bodyPr>
          <a:lstStyle/>
          <a:p>
            <a:r>
              <a:rPr lang="en-US" dirty="0"/>
              <a:t>Smart pointers are objects that look and feel like pointers…but are smarter!</a:t>
            </a:r>
          </a:p>
          <a:p>
            <a:pPr lvl="1"/>
            <a:r>
              <a:rPr lang="en-US" dirty="0"/>
              <a:t>Simulate pointers by implementing the </a:t>
            </a:r>
            <a:r>
              <a:rPr lang="en-US" b="1" dirty="0"/>
              <a:t>operator -&gt;</a:t>
            </a:r>
            <a:r>
              <a:rPr lang="en-US" dirty="0"/>
              <a:t> and the unary </a:t>
            </a:r>
            <a:r>
              <a:rPr lang="en-US" b="1" dirty="0"/>
              <a:t>operator*</a:t>
            </a:r>
          </a:p>
          <a:p>
            <a:pPr lvl="1"/>
            <a:r>
              <a:rPr lang="en-US" dirty="0"/>
              <a:t>Support pointer syntax and semantics</a:t>
            </a:r>
          </a:p>
          <a:p>
            <a:pPr lvl="1"/>
            <a:r>
              <a:rPr lang="en-US" dirty="0"/>
              <a:t>Most importantly – perform useful tasks such as memory management and locking</a:t>
            </a:r>
          </a:p>
          <a:p>
            <a:r>
              <a:rPr lang="en-US" dirty="0"/>
              <a:t>Why use them?</a:t>
            </a:r>
          </a:p>
          <a:p>
            <a:pPr lvl="1"/>
            <a:r>
              <a:rPr lang="en-US" dirty="0"/>
              <a:t>Automatic cleanup</a:t>
            </a:r>
          </a:p>
          <a:p>
            <a:pPr lvl="1"/>
            <a:r>
              <a:rPr lang="en-US" dirty="0"/>
              <a:t>Automatic initialization</a:t>
            </a:r>
          </a:p>
          <a:p>
            <a:pPr lvl="1"/>
            <a:r>
              <a:rPr lang="en-US" dirty="0"/>
              <a:t>Dangling pointers are automatically addressed</a:t>
            </a:r>
          </a:p>
          <a:p>
            <a:pPr lvl="1"/>
            <a:r>
              <a:rPr lang="en-US" dirty="0"/>
              <a:t>Exception safety</a:t>
            </a:r>
          </a:p>
          <a:p>
            <a:pPr lvl="1"/>
            <a:r>
              <a:rPr lang="en-US" dirty="0"/>
              <a:t>Smart pointers can be used for garbage collection</a:t>
            </a:r>
          </a:p>
          <a:p>
            <a:pPr lvl="2"/>
            <a:r>
              <a:rPr lang="en-US" dirty="0"/>
              <a:t>Simplest garbage collection is reference counting or reference linking</a:t>
            </a:r>
          </a:p>
          <a:p>
            <a:pPr lvl="1"/>
            <a:r>
              <a:rPr lang="en-US" dirty="0"/>
              <a:t>Efficiency</a:t>
            </a:r>
          </a:p>
          <a:p>
            <a:pPr marL="457200" lvl="1" indent="0">
              <a:buNone/>
            </a:pPr>
            <a:endParaRPr lang="en-US" dirty="0"/>
          </a:p>
          <a:p>
            <a:pPr lvl="1"/>
            <a:endParaRPr lang="en-US" dirty="0"/>
          </a:p>
        </p:txBody>
      </p:sp>
    </p:spTree>
    <p:extLst>
      <p:ext uri="{BB962C8B-B14F-4D97-AF65-F5344CB8AC3E}">
        <p14:creationId xmlns:p14="http://schemas.microsoft.com/office/powerpoint/2010/main" val="3105898687"/>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19490"/>
            <a:ext cx="8229600" cy="523220"/>
          </a:xfrm>
        </p:spPr>
        <p:txBody>
          <a:bodyPr/>
          <a:lstStyle/>
          <a:p>
            <a:r>
              <a:rPr lang="en-US" dirty="0"/>
              <a:t>Smart pointers (</a:t>
            </a:r>
            <a:r>
              <a:rPr lang="en-US" dirty="0" err="1"/>
              <a:t>cont</a:t>
            </a:r>
            <a:r>
              <a:rPr lang="en-US" dirty="0"/>
              <a:t>)</a:t>
            </a:r>
          </a:p>
        </p:txBody>
      </p:sp>
      <p:sp>
        <p:nvSpPr>
          <p:cNvPr id="3" name="Content Placeholder 2"/>
          <p:cNvSpPr>
            <a:spLocks noGrp="1"/>
          </p:cNvSpPr>
          <p:nvPr>
            <p:ph idx="1"/>
          </p:nvPr>
        </p:nvSpPr>
        <p:spPr/>
        <p:txBody>
          <a:bodyPr/>
          <a:lstStyle/>
          <a:p>
            <a:r>
              <a:rPr lang="en-US" dirty="0"/>
              <a:t>The </a:t>
            </a:r>
            <a:r>
              <a:rPr lang="en-US" b="1" dirty="0" err="1"/>
              <a:t>auto_ptr</a:t>
            </a:r>
            <a:r>
              <a:rPr lang="en-US" b="1" dirty="0"/>
              <a:t> </a:t>
            </a:r>
            <a:r>
              <a:rPr lang="en-US" dirty="0"/>
              <a:t>was the first smart pointer, it deletes its object, but transfers cleanup responsibility when copied. </a:t>
            </a:r>
          </a:p>
          <a:p>
            <a:r>
              <a:rPr lang="en-US" dirty="0"/>
              <a:t>The </a:t>
            </a:r>
            <a:r>
              <a:rPr lang="en-US" b="1" dirty="0" err="1"/>
              <a:t>unique_ptr</a:t>
            </a:r>
            <a:r>
              <a:rPr lang="en-US" b="1" dirty="0"/>
              <a:t> </a:t>
            </a:r>
            <a:r>
              <a:rPr lang="en-US" dirty="0"/>
              <a:t>is safe and cheap for elements that are never copied. It lacks a public copy constructor, but is otherwise compatible with </a:t>
            </a:r>
            <a:r>
              <a:rPr lang="en-US" b="1" dirty="0" err="1"/>
              <a:t>auto_ptr</a:t>
            </a:r>
            <a:r>
              <a:rPr lang="en-US" dirty="0"/>
              <a:t>. </a:t>
            </a:r>
          </a:p>
          <a:p>
            <a:r>
              <a:rPr lang="en-US" dirty="0"/>
              <a:t>The </a:t>
            </a:r>
            <a:r>
              <a:rPr lang="en-US" b="1" dirty="0" err="1"/>
              <a:t>shared_ptr</a:t>
            </a:r>
            <a:r>
              <a:rPr lang="en-US" b="1" dirty="0"/>
              <a:t> </a:t>
            </a:r>
            <a:r>
              <a:rPr lang="en-US" dirty="0"/>
              <a:t>is safe and a good choice for a container element, but is not cheap. </a:t>
            </a:r>
          </a:p>
        </p:txBody>
      </p:sp>
    </p:spTree>
    <p:extLst>
      <p:ext uri="{BB962C8B-B14F-4D97-AF65-F5344CB8AC3E}">
        <p14:creationId xmlns:p14="http://schemas.microsoft.com/office/powerpoint/2010/main" val="618368755"/>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19490"/>
            <a:ext cx="8229600" cy="523220"/>
          </a:xfrm>
        </p:spPr>
        <p:txBody>
          <a:bodyPr/>
          <a:lstStyle/>
          <a:p>
            <a:r>
              <a:rPr lang="en-US" dirty="0"/>
              <a:t>Use consistent conventions</a:t>
            </a:r>
          </a:p>
        </p:txBody>
      </p:sp>
      <p:sp>
        <p:nvSpPr>
          <p:cNvPr id="3" name="Content Placeholder 2"/>
          <p:cNvSpPr>
            <a:spLocks noGrp="1"/>
          </p:cNvSpPr>
          <p:nvPr>
            <p:ph idx="1"/>
          </p:nvPr>
        </p:nvSpPr>
        <p:spPr/>
        <p:txBody>
          <a:bodyPr>
            <a:normAutofit/>
          </a:bodyPr>
          <a:lstStyle/>
          <a:p>
            <a:r>
              <a:rPr lang="en-US" dirty="0"/>
              <a:t>Use the same pattern for allocating and freeing memory. </a:t>
            </a:r>
          </a:p>
          <a:p>
            <a:pPr lvl="1"/>
            <a:r>
              <a:rPr lang="en-US" dirty="0"/>
              <a:t>In C++, perform all memory allocation in constructors and all memory </a:t>
            </a:r>
            <a:r>
              <a:rPr lang="en-US" dirty="0" err="1"/>
              <a:t>deallocation</a:t>
            </a:r>
            <a:r>
              <a:rPr lang="en-US" dirty="0"/>
              <a:t> in destructors. </a:t>
            </a:r>
          </a:p>
          <a:p>
            <a:pPr lvl="1"/>
            <a:r>
              <a:rPr lang="en-US" dirty="0"/>
              <a:t>In C, define </a:t>
            </a:r>
            <a:r>
              <a:rPr lang="en-US" b="1" dirty="0"/>
              <a:t>create() </a:t>
            </a:r>
            <a:r>
              <a:rPr lang="en-US" dirty="0"/>
              <a:t>and </a:t>
            </a:r>
            <a:r>
              <a:rPr lang="en-US" b="1" dirty="0"/>
              <a:t>destroy() </a:t>
            </a:r>
            <a:r>
              <a:rPr lang="en-US" dirty="0"/>
              <a:t>functions that perform an equivalent function. </a:t>
            </a:r>
          </a:p>
          <a:p>
            <a:r>
              <a:rPr lang="en-US" dirty="0"/>
              <a:t>Allocate and free memory in the same module, at the same level of abstraction—freeing memory in subroutines leads to confusion about if, when, and where memory is freed. </a:t>
            </a:r>
          </a:p>
          <a:p>
            <a:r>
              <a:rPr lang="en-US" dirty="0"/>
              <a:t>Match allocations and </a:t>
            </a:r>
            <a:r>
              <a:rPr lang="en-US" dirty="0" err="1"/>
              <a:t>deallocations</a:t>
            </a:r>
            <a:r>
              <a:rPr lang="en-US" dirty="0"/>
              <a:t>. If there are multiple constructors, make sure the destructors can handle all possibilities. </a:t>
            </a:r>
          </a:p>
          <a:p>
            <a:r>
              <a:rPr lang="en-US" dirty="0"/>
              <a:t>In C++, consider the use of appropriate smart pointers instead of raw pointers.</a:t>
            </a:r>
          </a:p>
          <a:p>
            <a:endParaRPr lang="en-US" dirty="0"/>
          </a:p>
        </p:txBody>
      </p:sp>
    </p:spTree>
    <p:extLst>
      <p:ext uri="{BB962C8B-B14F-4D97-AF65-F5344CB8AC3E}">
        <p14:creationId xmlns:p14="http://schemas.microsoft.com/office/powerpoint/2010/main" val="36869617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647336" y="990600"/>
            <a:ext cx="5955186" cy="1102519"/>
          </a:xfrm>
        </p:spPr>
        <p:txBody>
          <a:bodyPr/>
          <a:lstStyle/>
          <a:p>
            <a:r>
              <a:rPr lang="en-US" sz="3800" b="1" dirty="0">
                <a:solidFill>
                  <a:srgbClr val="FF0000"/>
                </a:solidFill>
              </a:rPr>
              <a:t>Threats, attacks and exploits</a:t>
            </a:r>
            <a:endParaRPr lang="en-US" sz="3800" b="1" dirty="0"/>
          </a:p>
        </p:txBody>
      </p:sp>
      <p:sp>
        <p:nvSpPr>
          <p:cNvPr id="3" name="Subtitle 2"/>
          <p:cNvSpPr>
            <a:spLocks noGrp="1"/>
          </p:cNvSpPr>
          <p:nvPr>
            <p:ph type="subTitle" idx="1"/>
          </p:nvPr>
        </p:nvSpPr>
        <p:spPr/>
        <p:txBody>
          <a:bodyPr/>
          <a:lstStyle/>
          <a:p>
            <a:r>
              <a:rPr lang="en-US" dirty="0" smtClean="0"/>
              <a:t>Jonas Amoonarquah</a:t>
            </a:r>
            <a:endParaRPr lang="en-US" dirty="0"/>
          </a:p>
        </p:txBody>
      </p:sp>
    </p:spTree>
    <p:extLst>
      <p:ext uri="{BB962C8B-B14F-4D97-AF65-F5344CB8AC3E}">
        <p14:creationId xmlns:p14="http://schemas.microsoft.com/office/powerpoint/2010/main" val="125689836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a:xfrm>
            <a:off x="457200" y="919489"/>
            <a:ext cx="8229600" cy="523220"/>
          </a:xfrm>
        </p:spPr>
        <p:txBody>
          <a:bodyPr/>
          <a:lstStyle/>
          <a:p>
            <a:r>
              <a:rPr lang="en-US" dirty="0"/>
              <a:t>Development Platforms</a:t>
            </a:r>
            <a:endParaRPr lang="en-US" b="1" dirty="0"/>
          </a:p>
        </p:txBody>
      </p:sp>
      <p:sp>
        <p:nvSpPr>
          <p:cNvPr id="41987" name="Rectangle 3"/>
          <p:cNvSpPr>
            <a:spLocks noGrp="1" noChangeArrowheads="1"/>
          </p:cNvSpPr>
          <p:nvPr>
            <p:ph type="body" idx="1"/>
          </p:nvPr>
        </p:nvSpPr>
        <p:spPr>
          <a:xfrm>
            <a:off x="457200" y="2017713"/>
            <a:ext cx="8497888" cy="4114800"/>
          </a:xfrm>
        </p:spPr>
        <p:txBody>
          <a:bodyPr/>
          <a:lstStyle/>
          <a:p>
            <a:pPr marL="0" indent="0"/>
            <a:r>
              <a:rPr lang="en-US" dirty="0"/>
              <a:t> Software vulnerabilities can be viewed at varying levels of abstraction. </a:t>
            </a:r>
          </a:p>
          <a:p>
            <a:pPr marL="0" indent="0"/>
            <a:r>
              <a:rPr lang="en-US" dirty="0"/>
              <a:t> At higher levels of abstraction, software vulnerabilities can be common to multiple languages and multiple operating system environments.</a:t>
            </a:r>
          </a:p>
          <a:p>
            <a:pPr marL="0" indent="0"/>
            <a:r>
              <a:rPr lang="en-US" dirty="0"/>
              <a:t> Differences in compilation, linkage, and execution can lead to significantly different exploits and significantly different mitigation strategies.</a:t>
            </a:r>
          </a:p>
          <a:p>
            <a:pPr marL="0" indent="0"/>
            <a:endParaRPr lang="en-US" sz="2800" dirty="0"/>
          </a:p>
          <a:p>
            <a:pPr marL="0" indent="0"/>
            <a:endParaRPr lang="en-US" sz="2400" dirty="0"/>
          </a:p>
        </p:txBody>
      </p:sp>
    </p:spTree>
    <p:extLst>
      <p:ext uri="{BB962C8B-B14F-4D97-AF65-F5344CB8AC3E}">
        <p14:creationId xmlns:p14="http://schemas.microsoft.com/office/powerpoint/2010/main" val="1476361984"/>
      </p:ext>
    </p:extLst>
  </p:cSld>
  <p:clrMapOvr>
    <a:masterClrMapping/>
  </p:clrMapOvr>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19490"/>
            <a:ext cx="8229600" cy="523220"/>
          </a:xfrm>
        </p:spPr>
        <p:txBody>
          <a:bodyPr/>
          <a:lstStyle/>
          <a:p>
            <a:r>
              <a:rPr lang="en-US" dirty="0"/>
              <a:t>Resource acquisition is initialization</a:t>
            </a:r>
          </a:p>
        </p:txBody>
      </p:sp>
      <p:sp>
        <p:nvSpPr>
          <p:cNvPr id="3" name="Content Placeholder 2"/>
          <p:cNvSpPr>
            <a:spLocks noGrp="1"/>
          </p:cNvSpPr>
          <p:nvPr>
            <p:ph idx="1"/>
          </p:nvPr>
        </p:nvSpPr>
        <p:spPr/>
        <p:txBody>
          <a:bodyPr/>
          <a:lstStyle/>
          <a:p>
            <a:r>
              <a:rPr lang="en-US" dirty="0"/>
              <a:t>In C++, use the resource acquisition is initialization (RAII) idiom extensively. </a:t>
            </a:r>
          </a:p>
          <a:p>
            <a:r>
              <a:rPr lang="en-US" dirty="0"/>
              <a:t>Any important resource should be controlled by an object that links the resource’s lifetime to the object’s. </a:t>
            </a:r>
          </a:p>
          <a:p>
            <a:pPr lvl="1"/>
            <a:r>
              <a:rPr lang="en-US" dirty="0"/>
              <a:t>Every resource allocation should occur in its own statement (to avoid sub-expression evaluation order and sequence point issues). </a:t>
            </a:r>
          </a:p>
          <a:p>
            <a:pPr lvl="1"/>
            <a:r>
              <a:rPr lang="en-US" dirty="0"/>
              <a:t>The object’s constructor immediately puts the resource in the charge of a resource handle. </a:t>
            </a:r>
          </a:p>
          <a:p>
            <a:pPr lvl="1"/>
            <a:r>
              <a:rPr lang="en-US" dirty="0"/>
              <a:t>The object’s destructor frees the resource. </a:t>
            </a:r>
          </a:p>
          <a:p>
            <a:pPr lvl="1"/>
            <a:r>
              <a:rPr lang="en-US" dirty="0"/>
              <a:t>Copying and heap allocation of the resource handle object are carefully controlled or outright denied. </a:t>
            </a:r>
          </a:p>
        </p:txBody>
      </p:sp>
    </p:spTree>
    <p:extLst>
      <p:ext uri="{BB962C8B-B14F-4D97-AF65-F5344CB8AC3E}">
        <p14:creationId xmlns:p14="http://schemas.microsoft.com/office/powerpoint/2010/main" val="3762775815"/>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19490"/>
            <a:ext cx="8229600" cy="523220"/>
          </a:xfrm>
        </p:spPr>
        <p:txBody>
          <a:bodyPr/>
          <a:lstStyle/>
          <a:p>
            <a:r>
              <a:rPr lang="en-US" dirty="0"/>
              <a:t>Runtime analysis tools</a:t>
            </a:r>
          </a:p>
        </p:txBody>
      </p:sp>
      <p:sp>
        <p:nvSpPr>
          <p:cNvPr id="3" name="Content Placeholder 2"/>
          <p:cNvSpPr>
            <a:spLocks noGrp="1"/>
          </p:cNvSpPr>
          <p:nvPr>
            <p:ph idx="1"/>
          </p:nvPr>
        </p:nvSpPr>
        <p:spPr/>
        <p:txBody>
          <a:bodyPr/>
          <a:lstStyle/>
          <a:p>
            <a:r>
              <a:rPr lang="en-US" dirty="0"/>
              <a:t>Benefit: Typically low rate of false positives </a:t>
            </a:r>
          </a:p>
          <a:p>
            <a:pPr lvl="1"/>
            <a:r>
              <a:rPr lang="en-US" dirty="0"/>
              <a:t>If one of these tools flags something, fix it! </a:t>
            </a:r>
          </a:p>
          <a:p>
            <a:r>
              <a:rPr lang="en-US" dirty="0"/>
              <a:t>Drawback: Code coverage is an issue </a:t>
            </a:r>
          </a:p>
          <a:p>
            <a:pPr lvl="1"/>
            <a:r>
              <a:rPr lang="en-US" dirty="0"/>
              <a:t>If a defective code path is not exercised during the testing process, it is unlikely to be caught </a:t>
            </a:r>
          </a:p>
          <a:p>
            <a:r>
              <a:rPr lang="en-US" dirty="0"/>
              <a:t>Generally have high performance overhead </a:t>
            </a:r>
          </a:p>
          <a:p>
            <a:pPr lvl="1"/>
            <a:r>
              <a:rPr lang="en-US" dirty="0"/>
              <a:t>You only want to run these in test/QA environment</a:t>
            </a:r>
          </a:p>
        </p:txBody>
      </p:sp>
    </p:spTree>
    <p:extLst>
      <p:ext uri="{BB962C8B-B14F-4D97-AF65-F5344CB8AC3E}">
        <p14:creationId xmlns:p14="http://schemas.microsoft.com/office/powerpoint/2010/main" val="524621291"/>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919490"/>
            <a:ext cx="8229600" cy="523220"/>
          </a:xfrm>
        </p:spPr>
        <p:txBody>
          <a:bodyPr/>
          <a:lstStyle/>
          <a:p>
            <a:r>
              <a:rPr lang="en-US" dirty="0"/>
              <a:t>Embedded and mobile devices</a:t>
            </a:r>
          </a:p>
        </p:txBody>
      </p:sp>
      <p:sp>
        <p:nvSpPr>
          <p:cNvPr id="4" name="Content Placeholder 3"/>
          <p:cNvSpPr>
            <a:spLocks noGrp="1"/>
          </p:cNvSpPr>
          <p:nvPr>
            <p:ph idx="1"/>
          </p:nvPr>
        </p:nvSpPr>
        <p:spPr/>
        <p:txBody>
          <a:bodyPr/>
          <a:lstStyle/>
          <a:p>
            <a:r>
              <a:rPr lang="en-US" dirty="0"/>
              <a:t>Vulnerabilities also present and exploitable on embedded devices</a:t>
            </a:r>
          </a:p>
          <a:p>
            <a:r>
              <a:rPr lang="en-US" dirty="0"/>
              <a:t>iPhone </a:t>
            </a:r>
            <a:r>
              <a:rPr lang="en-US" dirty="0" err="1"/>
              <a:t>LibTIFF</a:t>
            </a:r>
            <a:r>
              <a:rPr lang="en-US" dirty="0"/>
              <a:t> vulnerability massively exploited to unlock phones</a:t>
            </a:r>
          </a:p>
          <a:p>
            <a:r>
              <a:rPr lang="en-US" dirty="0"/>
              <a:t>Different priorities: performance is much more important on embedded devices</a:t>
            </a:r>
          </a:p>
          <a:p>
            <a:r>
              <a:rPr lang="en-US" dirty="0"/>
              <a:t>Area of very active research</a:t>
            </a:r>
          </a:p>
        </p:txBody>
      </p:sp>
    </p:spTree>
    <p:extLst>
      <p:ext uri="{BB962C8B-B14F-4D97-AF65-F5344CB8AC3E}">
        <p14:creationId xmlns:p14="http://schemas.microsoft.com/office/powerpoint/2010/main" val="426834953"/>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19490"/>
            <a:ext cx="8229600" cy="523220"/>
          </a:xfrm>
        </p:spPr>
        <p:txBody>
          <a:bodyPr/>
          <a:lstStyle/>
          <a:p>
            <a:r>
              <a:rPr lang="en-US" dirty="0"/>
              <a:t>Secure memory management functions</a:t>
            </a:r>
          </a:p>
        </p:txBody>
      </p:sp>
      <p:sp>
        <p:nvSpPr>
          <p:cNvPr id="3" name="Content Placeholder 2"/>
          <p:cNvSpPr>
            <a:spLocks noGrp="1"/>
          </p:cNvSpPr>
          <p:nvPr>
            <p:ph idx="1"/>
          </p:nvPr>
        </p:nvSpPr>
        <p:spPr/>
        <p:txBody>
          <a:bodyPr/>
          <a:lstStyle/>
          <a:p>
            <a:r>
              <a:rPr lang="en-US" dirty="0"/>
              <a:t>Add library function to control security and performance of memory manager</a:t>
            </a:r>
          </a:p>
          <a:p>
            <a:r>
              <a:rPr lang="en-US" dirty="0"/>
              <a:t>Possible properties to control: </a:t>
            </a:r>
          </a:p>
          <a:p>
            <a:pPr lvl="1"/>
            <a:r>
              <a:rPr lang="en-US" dirty="0"/>
              <a:t>Clear freed memory </a:t>
            </a:r>
          </a:p>
          <a:p>
            <a:pPr lvl="1"/>
            <a:r>
              <a:rPr lang="en-US" dirty="0"/>
              <a:t>Randomize address of pointers returned by allocation functions </a:t>
            </a:r>
          </a:p>
          <a:p>
            <a:pPr lvl="1"/>
            <a:r>
              <a:rPr lang="en-US" dirty="0"/>
              <a:t>Disable caching </a:t>
            </a:r>
          </a:p>
          <a:p>
            <a:pPr lvl="1"/>
            <a:r>
              <a:rPr lang="en-US" dirty="0"/>
              <a:t>If the argument does not match a pointer earlier returned by a memory management function, or if the space has been </a:t>
            </a:r>
            <a:r>
              <a:rPr lang="en-US" dirty="0" err="1"/>
              <a:t>deallocated</a:t>
            </a:r>
            <a:r>
              <a:rPr lang="en-US" dirty="0"/>
              <a:t> by a call to </a:t>
            </a:r>
            <a:r>
              <a:rPr lang="en-US" b="1" dirty="0"/>
              <a:t>free() </a:t>
            </a:r>
            <a:r>
              <a:rPr lang="en-US" dirty="0"/>
              <a:t>or </a:t>
            </a:r>
            <a:r>
              <a:rPr lang="en-US" b="1" dirty="0" err="1"/>
              <a:t>realloc</a:t>
            </a:r>
            <a:r>
              <a:rPr lang="en-US" b="1" dirty="0"/>
              <a:t>()</a:t>
            </a:r>
            <a:r>
              <a:rPr lang="en-US" dirty="0"/>
              <a:t>, no action occurs.</a:t>
            </a:r>
          </a:p>
          <a:p>
            <a:endParaRPr lang="en-US" dirty="0"/>
          </a:p>
        </p:txBody>
      </p:sp>
    </p:spTree>
    <p:extLst>
      <p:ext uri="{BB962C8B-B14F-4D97-AF65-F5344CB8AC3E}">
        <p14:creationId xmlns:p14="http://schemas.microsoft.com/office/powerpoint/2010/main" val="1553618291"/>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19490"/>
            <a:ext cx="8229600" cy="523220"/>
          </a:xfrm>
        </p:spPr>
        <p:txBody>
          <a:bodyPr/>
          <a:lstStyle/>
          <a:p>
            <a:r>
              <a:rPr lang="en-US" dirty="0"/>
              <a:t>conclusion</a:t>
            </a:r>
          </a:p>
        </p:txBody>
      </p:sp>
      <p:sp>
        <p:nvSpPr>
          <p:cNvPr id="3" name="Content Placeholder 2"/>
          <p:cNvSpPr>
            <a:spLocks noGrp="1"/>
          </p:cNvSpPr>
          <p:nvPr>
            <p:ph idx="1"/>
          </p:nvPr>
        </p:nvSpPr>
        <p:spPr/>
        <p:txBody>
          <a:bodyPr>
            <a:normAutofit/>
          </a:bodyPr>
          <a:lstStyle/>
          <a:p>
            <a:r>
              <a:rPr lang="en-US" dirty="0"/>
              <a:t>Dynamic memory management in C and C++ programs is prone to software defects and security flaws</a:t>
            </a:r>
          </a:p>
          <a:p>
            <a:r>
              <a:rPr lang="en-US" dirty="0"/>
              <a:t>While heap-based vulnerabilities can be more difficult to exploit than their stack-based counterparts, programs with heap-based memory-related security flaws can still be vulnerable to attack.</a:t>
            </a:r>
          </a:p>
          <a:p>
            <a:r>
              <a:rPr lang="en-US" dirty="0"/>
              <a:t>Format strings may be well understood – but they can still be exploited</a:t>
            </a:r>
          </a:p>
          <a:p>
            <a:r>
              <a:rPr lang="en-US" dirty="0"/>
              <a:t>Many attacks, countermeasures, counter-countermeasures exist</a:t>
            </a:r>
          </a:p>
          <a:p>
            <a:r>
              <a:rPr lang="en-US" dirty="0"/>
              <a:t>You should search for good countermeasures to protect C and C++ code which also provide good performance continues  </a:t>
            </a:r>
          </a:p>
          <a:p>
            <a:r>
              <a:rPr lang="en-US" i="1" dirty="0"/>
              <a:t>A combination of good programming practices and dynamic analysis can help to identify and eliminate these security flaws during development.</a:t>
            </a:r>
          </a:p>
          <a:p>
            <a:pPr marL="0" indent="0">
              <a:buNone/>
            </a:pPr>
            <a:endParaRPr lang="en-US" dirty="0"/>
          </a:p>
        </p:txBody>
      </p:sp>
    </p:spTree>
    <p:extLst>
      <p:ext uri="{BB962C8B-B14F-4D97-AF65-F5344CB8AC3E}">
        <p14:creationId xmlns:p14="http://schemas.microsoft.com/office/powerpoint/2010/main" val="3638897396"/>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19490"/>
            <a:ext cx="8229600" cy="523220"/>
          </a:xfrm>
        </p:spPr>
        <p:txBody>
          <a:bodyPr/>
          <a:lstStyle/>
          <a:p>
            <a:r>
              <a:rPr lang="en-US" dirty="0"/>
              <a:t>References</a:t>
            </a:r>
          </a:p>
        </p:txBody>
      </p:sp>
      <p:sp>
        <p:nvSpPr>
          <p:cNvPr id="3" name="Content Placeholder 2"/>
          <p:cNvSpPr>
            <a:spLocks noGrp="1"/>
          </p:cNvSpPr>
          <p:nvPr>
            <p:ph idx="1"/>
          </p:nvPr>
        </p:nvSpPr>
        <p:spPr>
          <a:xfrm>
            <a:off x="457200" y="1371600"/>
            <a:ext cx="8229600" cy="4754563"/>
          </a:xfrm>
        </p:spPr>
        <p:txBody>
          <a:bodyPr>
            <a:normAutofit fontScale="85000" lnSpcReduction="10000"/>
          </a:bodyPr>
          <a:lstStyle/>
          <a:p>
            <a:r>
              <a:rPr lang="en-US" dirty="0"/>
              <a:t>J. </a:t>
            </a:r>
            <a:r>
              <a:rPr lang="en-US" dirty="0" err="1"/>
              <a:t>Koziol</a:t>
            </a:r>
            <a:r>
              <a:rPr lang="en-US" dirty="0"/>
              <a:t>, D. Litchﬁeld, D. </a:t>
            </a:r>
            <a:r>
              <a:rPr lang="en-US" dirty="0" err="1"/>
              <a:t>Aitel</a:t>
            </a:r>
            <a:r>
              <a:rPr lang="en-US" dirty="0"/>
              <a:t>, C. </a:t>
            </a:r>
            <a:r>
              <a:rPr lang="en-US" dirty="0" err="1"/>
              <a:t>Anley</a:t>
            </a:r>
            <a:r>
              <a:rPr lang="en-US" dirty="0"/>
              <a:t>, S. </a:t>
            </a:r>
            <a:r>
              <a:rPr lang="en-US" dirty="0" err="1"/>
              <a:t>Eren</a:t>
            </a:r>
            <a:r>
              <a:rPr lang="en-US" dirty="0"/>
              <a:t>, N. Mehta, and R. </a:t>
            </a:r>
            <a:r>
              <a:rPr lang="en-US" dirty="0" err="1"/>
              <a:t>Hassell</a:t>
            </a:r>
            <a:r>
              <a:rPr lang="en-US" dirty="0"/>
              <a:t>. </a:t>
            </a:r>
            <a:r>
              <a:rPr lang="en-US" i="1" dirty="0"/>
              <a:t>The </a:t>
            </a:r>
            <a:r>
              <a:rPr lang="en-US" i="1" dirty="0" err="1"/>
              <a:t>Shellcoder’s</a:t>
            </a:r>
            <a:r>
              <a:rPr lang="en-US" i="1" dirty="0"/>
              <a:t> Handbook: Discovering and Exploiting Security Holes</a:t>
            </a:r>
            <a:r>
              <a:rPr lang="en-US" dirty="0"/>
              <a:t>. Wiley, 2003.</a:t>
            </a:r>
          </a:p>
          <a:p>
            <a:r>
              <a:rPr lang="en-US" dirty="0"/>
              <a:t>Y. </a:t>
            </a:r>
            <a:r>
              <a:rPr lang="en-US" dirty="0" err="1"/>
              <a:t>Younan</a:t>
            </a:r>
            <a:r>
              <a:rPr lang="en-US" dirty="0"/>
              <a:t>, W. </a:t>
            </a:r>
            <a:r>
              <a:rPr lang="en-US" dirty="0" err="1"/>
              <a:t>Joosen</a:t>
            </a:r>
            <a:r>
              <a:rPr lang="en-US" dirty="0"/>
              <a:t> and F. </a:t>
            </a:r>
            <a:r>
              <a:rPr lang="en-US" dirty="0" err="1"/>
              <a:t>Piessens</a:t>
            </a:r>
            <a:r>
              <a:rPr lang="en-US" dirty="0"/>
              <a:t>, “Code Injection in C and C++: A survey of vulnerabilities and Countermeasures”</a:t>
            </a:r>
          </a:p>
          <a:p>
            <a:r>
              <a:rPr lang="en-US" dirty="0"/>
              <a:t>Y. </a:t>
            </a:r>
            <a:r>
              <a:rPr lang="en-US" dirty="0" err="1"/>
              <a:t>Younan</a:t>
            </a:r>
            <a:r>
              <a:rPr lang="en-US" dirty="0"/>
              <a:t>, “Efficient countermeasures for software vulnerabilities due to memory management errors”</a:t>
            </a:r>
          </a:p>
          <a:p>
            <a:r>
              <a:rPr lang="en-US" dirty="0"/>
              <a:t>R. </a:t>
            </a:r>
            <a:r>
              <a:rPr lang="en-US" dirty="0" err="1"/>
              <a:t>Seacord</a:t>
            </a:r>
            <a:r>
              <a:rPr lang="en-US" dirty="0"/>
              <a:t>, </a:t>
            </a:r>
            <a:r>
              <a:rPr lang="en-US" i="1" dirty="0"/>
              <a:t>Secure Coding in C and C++, 2</a:t>
            </a:r>
            <a:r>
              <a:rPr lang="en-US" i="1" baseline="30000" dirty="0"/>
              <a:t>nd</a:t>
            </a:r>
            <a:r>
              <a:rPr lang="en-US" i="1" dirty="0"/>
              <a:t> ed., </a:t>
            </a:r>
            <a:r>
              <a:rPr lang="en-US" dirty="0"/>
              <a:t>Addison-Wesley, April 2013</a:t>
            </a:r>
          </a:p>
          <a:p>
            <a:r>
              <a:rPr lang="en-US" dirty="0" err="1"/>
              <a:t>Piessens</a:t>
            </a:r>
            <a:r>
              <a:rPr lang="en-US" dirty="0"/>
              <a:t>, Frank, Yves, </a:t>
            </a:r>
            <a:r>
              <a:rPr lang="en-US" dirty="0" err="1"/>
              <a:t>Younen</a:t>
            </a:r>
            <a:r>
              <a:rPr lang="en-US" dirty="0"/>
              <a:t>, and </a:t>
            </a:r>
            <a:r>
              <a:rPr lang="en-US" dirty="0" err="1"/>
              <a:t>Ulfar</a:t>
            </a:r>
            <a:r>
              <a:rPr lang="en-US" dirty="0"/>
              <a:t> </a:t>
            </a:r>
            <a:r>
              <a:rPr lang="en-US" dirty="0" err="1"/>
              <a:t>Erlingsson</a:t>
            </a:r>
            <a:r>
              <a:rPr lang="en-US" dirty="0"/>
              <a:t> “Low-level Software Security by Example”, 2012, </a:t>
            </a:r>
            <a:r>
              <a:rPr lang="en-US" dirty="0">
                <a:hlinkClick r:id="rId2"/>
              </a:rPr>
              <a:t>http://people.cs.kuleuven.be/~frank.piessens/OVS/llssbe.pdf</a:t>
            </a:r>
            <a:endParaRPr lang="en-US" dirty="0"/>
          </a:p>
          <a:p>
            <a:r>
              <a:rPr lang="en-US" dirty="0" err="1"/>
              <a:t>Erlingsson</a:t>
            </a:r>
            <a:r>
              <a:rPr lang="en-US" dirty="0"/>
              <a:t>, </a:t>
            </a:r>
            <a:r>
              <a:rPr lang="en-US" dirty="0" err="1"/>
              <a:t>Ulfar</a:t>
            </a:r>
            <a:r>
              <a:rPr lang="en-US" dirty="0"/>
              <a:t>, “Low-Level Software Security: Attacks and Defenses”, November 2007, </a:t>
            </a:r>
            <a:r>
              <a:rPr lang="en-US" dirty="0">
                <a:hlinkClick r:id="rId3"/>
              </a:rPr>
              <a:t>http://research.microsoft.com/pubs/64363/tr-2007-153.pdf</a:t>
            </a:r>
            <a:endParaRPr lang="en-US" dirty="0"/>
          </a:p>
          <a:p>
            <a:r>
              <a:rPr lang="en-US" dirty="0"/>
              <a:t>Software Engineering Institute, “Secure Coding in C and C++: Module 4 – Dynamic Memory Management”, May 2012</a:t>
            </a:r>
          </a:p>
          <a:p>
            <a:r>
              <a:rPr lang="en-US" dirty="0" err="1"/>
              <a:t>Newsham</a:t>
            </a:r>
            <a:r>
              <a:rPr lang="en-US" dirty="0"/>
              <a:t>, Timothy, “Format String Attacks”, </a:t>
            </a:r>
            <a:r>
              <a:rPr lang="en-US" dirty="0" err="1"/>
              <a:t>Guardent</a:t>
            </a:r>
            <a:r>
              <a:rPr lang="en-US" dirty="0"/>
              <a:t>, Inc., September 2000, </a:t>
            </a:r>
            <a:r>
              <a:rPr lang="en-US" dirty="0">
                <a:hlinkClick r:id="rId4"/>
              </a:rPr>
              <a:t>http://hackerproof.org/technotes/format/FormatString.pdf</a:t>
            </a:r>
            <a:endParaRPr lang="en-US" dirty="0"/>
          </a:p>
        </p:txBody>
      </p:sp>
    </p:spTree>
    <p:extLst>
      <p:ext uri="{BB962C8B-B14F-4D97-AF65-F5344CB8AC3E}">
        <p14:creationId xmlns:p14="http://schemas.microsoft.com/office/powerpoint/2010/main" val="3779897942"/>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19490"/>
            <a:ext cx="8229600" cy="523220"/>
          </a:xfrm>
        </p:spPr>
        <p:txBody>
          <a:bodyPr/>
          <a:lstStyle/>
          <a:p>
            <a:r>
              <a:rPr lang="en-US" dirty="0"/>
              <a:t>References (</a:t>
            </a:r>
            <a:r>
              <a:rPr lang="en-US" dirty="0" err="1"/>
              <a:t>Cont</a:t>
            </a:r>
            <a:r>
              <a:rPr lang="en-US" dirty="0"/>
              <a:t>)</a:t>
            </a:r>
          </a:p>
        </p:txBody>
      </p:sp>
      <p:sp>
        <p:nvSpPr>
          <p:cNvPr id="3" name="Content Placeholder 2"/>
          <p:cNvSpPr>
            <a:spLocks noGrp="1"/>
          </p:cNvSpPr>
          <p:nvPr>
            <p:ph idx="1"/>
          </p:nvPr>
        </p:nvSpPr>
        <p:spPr/>
        <p:txBody>
          <a:bodyPr>
            <a:normAutofit fontScale="85000" lnSpcReduction="10000"/>
          </a:bodyPr>
          <a:lstStyle/>
          <a:p>
            <a:r>
              <a:rPr lang="en-US" dirty="0" err="1"/>
              <a:t>Scut</a:t>
            </a:r>
            <a:r>
              <a:rPr lang="en-US" dirty="0"/>
              <a:t>, Team </a:t>
            </a:r>
            <a:r>
              <a:rPr lang="en-US" dirty="0" err="1"/>
              <a:t>Teso</a:t>
            </a:r>
            <a:r>
              <a:rPr lang="en-US" dirty="0"/>
              <a:t>, “Exploiting Format String Vulnerabilities”, September 2001, </a:t>
            </a:r>
            <a:r>
              <a:rPr lang="en-US" dirty="0">
                <a:hlinkClick r:id="rId2"/>
              </a:rPr>
              <a:t>http://crypto.stanford.edu/cs155/papers/formatstring-1.2.pdf</a:t>
            </a:r>
            <a:endParaRPr lang="en-US" dirty="0"/>
          </a:p>
          <a:p>
            <a:r>
              <a:rPr lang="en-US" dirty="0"/>
              <a:t>Haas, Paul, “Advanced Format String Attacks”, </a:t>
            </a:r>
            <a:r>
              <a:rPr lang="en-US" dirty="0" err="1"/>
              <a:t>Defcon</a:t>
            </a:r>
            <a:r>
              <a:rPr lang="en-US" dirty="0"/>
              <a:t> 18, August 2010</a:t>
            </a:r>
          </a:p>
          <a:p>
            <a:r>
              <a:rPr lang="en-US" dirty="0"/>
              <a:t>Johnson, Richard, “Memory Allocator Attack and Defense”, Microsoft, Inc., </a:t>
            </a:r>
            <a:r>
              <a:rPr lang="en-US" dirty="0" err="1"/>
              <a:t>Toorcon</a:t>
            </a:r>
            <a:r>
              <a:rPr lang="en-US" dirty="0"/>
              <a:t> 2007, http://www.hick.org/~rjohnson/Presentations/200705/Toorcon-Memory Allocator Attack and Defense/</a:t>
            </a:r>
            <a:r>
              <a:rPr lang="en-US" dirty="0" err="1"/>
              <a:t>richardj</a:t>
            </a:r>
            <a:r>
              <a:rPr lang="en-US" dirty="0"/>
              <a:t> – Memory Allocator Attack and Defense.pptx</a:t>
            </a:r>
          </a:p>
          <a:p>
            <a:r>
              <a:rPr lang="en-US" dirty="0" err="1"/>
              <a:t>SoBeIt</a:t>
            </a:r>
            <a:r>
              <a:rPr lang="en-US" dirty="0"/>
              <a:t>, “How to Exploit Windows Kernel Memory Pool”, </a:t>
            </a:r>
            <a:r>
              <a:rPr lang="en-US" dirty="0" err="1"/>
              <a:t>Xcon</a:t>
            </a:r>
            <a:r>
              <a:rPr lang="en-US" dirty="0"/>
              <a:t> 2005, </a:t>
            </a:r>
            <a:r>
              <a:rPr lang="en-US" dirty="0">
                <a:hlinkClick r:id="rId3"/>
              </a:rPr>
              <a:t>http://xcon.xfocus.org/XCon2005/archives/2005/Xcon2005_SoBeIt.pdf</a:t>
            </a:r>
            <a:endParaRPr lang="en-US" dirty="0"/>
          </a:p>
          <a:p>
            <a:r>
              <a:rPr lang="en-US" dirty="0"/>
              <a:t>Aleph One, “Smashing the Stack for Fun and Profit”, </a:t>
            </a:r>
            <a:r>
              <a:rPr lang="en-US" dirty="0" err="1"/>
              <a:t>Phrack</a:t>
            </a:r>
            <a:r>
              <a:rPr lang="en-US" dirty="0"/>
              <a:t> 49, </a:t>
            </a:r>
            <a:r>
              <a:rPr lang="en-US" dirty="0">
                <a:hlinkClick r:id="rId4"/>
              </a:rPr>
              <a:t>http://www.phrack.org/issues.html?issue=49</a:t>
            </a:r>
            <a:endParaRPr lang="en-US" dirty="0"/>
          </a:p>
          <a:p>
            <a:r>
              <a:rPr lang="en-US" dirty="0"/>
              <a:t>Conover, Matt, “w00w00 on Heap Overflows”, January 1999, </a:t>
            </a:r>
            <a:r>
              <a:rPr lang="en-US" dirty="0">
                <a:hlinkClick r:id="rId5"/>
              </a:rPr>
              <a:t>http://www.cgsecurity.org/exploit/heaptut.txt</a:t>
            </a:r>
            <a:endParaRPr lang="en-US" dirty="0"/>
          </a:p>
          <a:p>
            <a:r>
              <a:rPr lang="en-US" dirty="0"/>
              <a:t>Litchfield, David, “Windows Heap Overflows”, </a:t>
            </a:r>
            <a:r>
              <a:rPr lang="en-US" dirty="0" err="1"/>
              <a:t>BlackHat</a:t>
            </a:r>
            <a:r>
              <a:rPr lang="en-US" dirty="0"/>
              <a:t> 2004, </a:t>
            </a:r>
            <a:r>
              <a:rPr lang="en-US" dirty="0">
                <a:hlinkClick r:id="rId6"/>
              </a:rPr>
              <a:t>http://www.blackhat.com/presentations/win-</a:t>
            </a:r>
            <a:r>
              <a:rPr lang="en-US" dirty="0" err="1">
                <a:hlinkClick r:id="rId6"/>
              </a:rPr>
              <a:t>usa</a:t>
            </a:r>
            <a:r>
              <a:rPr lang="en-US" dirty="0">
                <a:hlinkClick r:id="rId6"/>
              </a:rPr>
              <a:t>.../bh-win-04-litchfield.ppt</a:t>
            </a:r>
            <a:endParaRPr lang="en-US" dirty="0"/>
          </a:p>
        </p:txBody>
      </p:sp>
    </p:spTree>
    <p:extLst>
      <p:ext uri="{BB962C8B-B14F-4D97-AF65-F5344CB8AC3E}">
        <p14:creationId xmlns:p14="http://schemas.microsoft.com/office/powerpoint/2010/main" val="3706886340"/>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19490"/>
            <a:ext cx="8229600" cy="523220"/>
          </a:xfrm>
        </p:spPr>
        <p:txBody>
          <a:bodyPr/>
          <a:lstStyle/>
          <a:p>
            <a:r>
              <a:rPr lang="en-US" dirty="0"/>
              <a:t>References (</a:t>
            </a:r>
            <a:r>
              <a:rPr lang="en-US" dirty="0" err="1"/>
              <a:t>Cont</a:t>
            </a:r>
            <a:r>
              <a:rPr lang="en-US" dirty="0"/>
              <a:t>)</a:t>
            </a:r>
          </a:p>
        </p:txBody>
      </p:sp>
      <p:sp>
        <p:nvSpPr>
          <p:cNvPr id="3" name="Content Placeholder 2"/>
          <p:cNvSpPr>
            <a:spLocks noGrp="1"/>
          </p:cNvSpPr>
          <p:nvPr>
            <p:ph idx="1"/>
          </p:nvPr>
        </p:nvSpPr>
        <p:spPr/>
        <p:txBody>
          <a:bodyPr>
            <a:normAutofit fontScale="92500" lnSpcReduction="20000"/>
          </a:bodyPr>
          <a:lstStyle/>
          <a:p>
            <a:r>
              <a:rPr lang="en-US" dirty="0"/>
              <a:t>Conrad, Eric, “Heap ‘Off by 1’ Overflow”, SANS, October 2007, </a:t>
            </a:r>
            <a:r>
              <a:rPr lang="en-US" dirty="0">
                <a:hlinkClick r:id="rId2"/>
              </a:rPr>
              <a:t>http://www.sans.edu/student-files/presentations/heap_overflows_notes.pdf</a:t>
            </a:r>
            <a:endParaRPr lang="en-US" dirty="0"/>
          </a:p>
          <a:p>
            <a:r>
              <a:rPr lang="en-US" dirty="0" err="1"/>
              <a:t>proximitynirvana</a:t>
            </a:r>
            <a:r>
              <a:rPr lang="en-US" dirty="0"/>
              <a:t>, “Buffer overflows in </a:t>
            </a:r>
            <a:r>
              <a:rPr lang="en-US" dirty="0" err="1"/>
              <a:t>malloc</a:t>
            </a:r>
            <a:r>
              <a:rPr lang="en-US" dirty="0"/>
              <a:t> space (Basic Heap Overflows) - Part I”, November 2006,</a:t>
            </a:r>
            <a:r>
              <a:rPr lang="en-US" b="1" dirty="0"/>
              <a:t> </a:t>
            </a:r>
            <a:r>
              <a:rPr lang="en-US" dirty="0">
                <a:hlinkClick r:id="rId3"/>
              </a:rPr>
              <a:t>http://www.garage4hackers.com/f22/buffer-overflows-malloc-space-basic-heap-overflows-part-i-1691.html</a:t>
            </a:r>
            <a:endParaRPr lang="en-US" dirty="0"/>
          </a:p>
          <a:p>
            <a:r>
              <a:rPr lang="en-US" dirty="0" err="1"/>
              <a:t>proximitynirvana</a:t>
            </a:r>
            <a:r>
              <a:rPr lang="en-US" dirty="0"/>
              <a:t>, “Buffer overflows in </a:t>
            </a:r>
            <a:r>
              <a:rPr lang="en-US" dirty="0" err="1"/>
              <a:t>malloc</a:t>
            </a:r>
            <a:r>
              <a:rPr lang="en-US" dirty="0"/>
              <a:t> space (Basic Heap Overflows) - Part II”, November 2006, </a:t>
            </a:r>
            <a:r>
              <a:rPr lang="en-US" dirty="0">
                <a:hlinkClick r:id="rId4"/>
              </a:rPr>
              <a:t>http://www.garage4hackers.com/f22/buffer-overflows-malloc-space-basic-heap-overflows-part-ii-1692.html</a:t>
            </a:r>
            <a:endParaRPr lang="en-US" dirty="0"/>
          </a:p>
          <a:p>
            <a:r>
              <a:rPr lang="en-US" dirty="0"/>
              <a:t>Ferguson, Justin, Understanding the heap by breaking it. </a:t>
            </a:r>
            <a:r>
              <a:rPr lang="en-US" dirty="0" err="1"/>
              <a:t>Blackhat</a:t>
            </a:r>
            <a:r>
              <a:rPr lang="en-US" dirty="0"/>
              <a:t> USA, 2007, </a:t>
            </a:r>
            <a:r>
              <a:rPr lang="en-US" dirty="0">
                <a:hlinkClick r:id="rId5"/>
              </a:rPr>
              <a:t>https://www.blackhat.com/presentations/bh-usa-07/Ferguson/Whitepaper/bh-usa-07-ferguson-WP.pdf</a:t>
            </a:r>
            <a:endParaRPr lang="en-US" dirty="0"/>
          </a:p>
          <a:p>
            <a:r>
              <a:rPr lang="en-US" dirty="0" err="1"/>
              <a:t>Brouwer</a:t>
            </a:r>
            <a:r>
              <a:rPr lang="en-US" dirty="0"/>
              <a:t>, </a:t>
            </a:r>
            <a:r>
              <a:rPr lang="en-US" dirty="0" err="1"/>
              <a:t>Andries</a:t>
            </a:r>
            <a:r>
              <a:rPr lang="en-US" dirty="0"/>
              <a:t>, “Exploiting the heap”, Hackers Hut, April 2003, </a:t>
            </a:r>
            <a:r>
              <a:rPr lang="en-US" dirty="0">
                <a:hlinkClick r:id="rId6"/>
              </a:rPr>
              <a:t>http://www.win.tue.nl/~aeb/linux/hh/hh-11.html</a:t>
            </a:r>
            <a:endParaRPr lang="en-US" dirty="0"/>
          </a:p>
        </p:txBody>
      </p:sp>
    </p:spTree>
    <p:extLst>
      <p:ext uri="{BB962C8B-B14F-4D97-AF65-F5344CB8AC3E}">
        <p14:creationId xmlns:p14="http://schemas.microsoft.com/office/powerpoint/2010/main" val="38407230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a:xfrm>
            <a:off x="457200" y="919489"/>
            <a:ext cx="8229600" cy="523220"/>
          </a:xfrm>
        </p:spPr>
        <p:txBody>
          <a:bodyPr/>
          <a:lstStyle/>
          <a:p>
            <a:r>
              <a:rPr lang="en-US" dirty="0"/>
              <a:t>Compilers</a:t>
            </a:r>
            <a:endParaRPr lang="en-US" b="1" dirty="0"/>
          </a:p>
        </p:txBody>
      </p:sp>
      <p:sp>
        <p:nvSpPr>
          <p:cNvPr id="46083" name="Rectangle 3"/>
          <p:cNvSpPr>
            <a:spLocks noGrp="1" noChangeArrowheads="1"/>
          </p:cNvSpPr>
          <p:nvPr>
            <p:ph type="body" idx="1"/>
          </p:nvPr>
        </p:nvSpPr>
        <p:spPr>
          <a:xfrm>
            <a:off x="457200" y="1371600"/>
            <a:ext cx="8497888" cy="5105400"/>
          </a:xfrm>
        </p:spPr>
        <p:txBody>
          <a:bodyPr>
            <a:normAutofit/>
          </a:bodyPr>
          <a:lstStyle/>
          <a:p>
            <a:r>
              <a:rPr lang="en-US" dirty="0"/>
              <a:t>Microsoft’s Visual C++ is the predominant C and C++ compiler on Windows platforms. </a:t>
            </a:r>
          </a:p>
          <a:p>
            <a:r>
              <a:rPr lang="en-US" dirty="0"/>
              <a:t>Visual C++ includes</a:t>
            </a:r>
          </a:p>
          <a:p>
            <a:pPr lvl="1"/>
            <a:r>
              <a:rPr lang="en-US" dirty="0"/>
              <a:t>Visual C++ 2010 </a:t>
            </a:r>
          </a:p>
          <a:p>
            <a:r>
              <a:rPr lang="en-US" dirty="0"/>
              <a:t>The GCC compilers are the predominant C and C++</a:t>
            </a:r>
            <a:r>
              <a:rPr lang="en-US" b="1" dirty="0"/>
              <a:t> </a:t>
            </a:r>
            <a:r>
              <a:rPr lang="en-US" dirty="0"/>
              <a:t>compilers for Linux platforms.</a:t>
            </a:r>
          </a:p>
        </p:txBody>
      </p:sp>
    </p:spTree>
    <p:extLst>
      <p:ext uri="{BB962C8B-B14F-4D97-AF65-F5344CB8AC3E}">
        <p14:creationId xmlns:p14="http://schemas.microsoft.com/office/powerpoint/2010/main" val="227284712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a:xfrm>
            <a:off x="457200" y="609600"/>
            <a:ext cx="8229600" cy="523220"/>
          </a:xfrm>
        </p:spPr>
        <p:txBody>
          <a:bodyPr/>
          <a:lstStyle/>
          <a:p>
            <a:r>
              <a:rPr lang="en-US" dirty="0"/>
              <a:t>Summary </a:t>
            </a:r>
            <a:endParaRPr lang="en-US" b="1" dirty="0"/>
          </a:p>
        </p:txBody>
      </p:sp>
      <p:sp>
        <p:nvSpPr>
          <p:cNvPr id="48131" name="Rectangle 3"/>
          <p:cNvSpPr>
            <a:spLocks noGrp="1" noChangeArrowheads="1"/>
          </p:cNvSpPr>
          <p:nvPr>
            <p:ph type="body" idx="1"/>
          </p:nvPr>
        </p:nvSpPr>
        <p:spPr>
          <a:xfrm>
            <a:off x="533400" y="1219200"/>
            <a:ext cx="8421688" cy="4953000"/>
          </a:xfrm>
        </p:spPr>
        <p:txBody>
          <a:bodyPr>
            <a:normAutofit fontScale="85000" lnSpcReduction="20000"/>
          </a:bodyPr>
          <a:lstStyle/>
          <a:p>
            <a:r>
              <a:rPr lang="en-US" sz="2400" dirty="0"/>
              <a:t>Everyday software defects cause the majority of software vulnerabilities.</a:t>
            </a:r>
          </a:p>
          <a:p>
            <a:r>
              <a:rPr lang="en-US" sz="2400" dirty="0"/>
              <a:t>C and C++ assume a level of expertise from developers that is not always present.</a:t>
            </a:r>
          </a:p>
          <a:p>
            <a:r>
              <a:rPr lang="en-US" sz="2400" dirty="0"/>
              <a:t>The result is numerous delivered defects, some of which can lead to vulnerabilities.</a:t>
            </a:r>
          </a:p>
          <a:p>
            <a:r>
              <a:rPr lang="en-US" sz="2400" dirty="0"/>
              <a:t>The most widely used operating systems have from one to two defects per thousand lines of code, contain several million lines of code, and typically have thousands of defects.</a:t>
            </a:r>
          </a:p>
          <a:p>
            <a:r>
              <a:rPr lang="en-US" sz="2400" dirty="0"/>
              <a:t>Everything on the SANS Institute Top 25 Internet Security vulnerability list is a result of poor coding, testing and sloppy software engineering.</a:t>
            </a:r>
          </a:p>
          <a:p>
            <a:r>
              <a:rPr lang="en-US" sz="2400" dirty="0"/>
              <a:t>Understanding the sources of vulnerabilities and learning to program securely is imperative to protecting the Internet and ourselves from attack. </a:t>
            </a:r>
          </a:p>
          <a:p>
            <a:r>
              <a:rPr lang="en-US" sz="2400" dirty="0"/>
              <a:t>Reducing security defects requires a disciplined engineering approach based on sound design principles and effective quality management practices.</a:t>
            </a:r>
            <a:r>
              <a:rPr lang="en-US" sz="3200" dirty="0"/>
              <a:t> </a:t>
            </a:r>
          </a:p>
          <a:p>
            <a:endParaRPr lang="en-US" sz="2400" dirty="0"/>
          </a:p>
          <a:p>
            <a:pPr marL="0" indent="0"/>
            <a:endParaRPr lang="en-US" dirty="0"/>
          </a:p>
          <a:p>
            <a:pPr marL="0" indent="0"/>
            <a:endParaRPr lang="en-US" dirty="0"/>
          </a:p>
        </p:txBody>
      </p:sp>
    </p:spTree>
    <p:extLst>
      <p:ext uri="{BB962C8B-B14F-4D97-AF65-F5344CB8AC3E}">
        <p14:creationId xmlns:p14="http://schemas.microsoft.com/office/powerpoint/2010/main" val="259114056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7000" r="-7000"/>
          </a:stretch>
        </a:blip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solidFill>
                  <a:srgbClr val="FFFF00"/>
                </a:solidFill>
              </a:rPr>
              <a:t>Memory management errors</a:t>
            </a:r>
          </a:p>
        </p:txBody>
      </p:sp>
      <p:sp>
        <p:nvSpPr>
          <p:cNvPr id="5" name="Content Placeholder 4"/>
          <p:cNvSpPr>
            <a:spLocks noGrp="1"/>
          </p:cNvSpPr>
          <p:nvPr>
            <p:ph sz="quarter" idx="10"/>
          </p:nvPr>
        </p:nvSpPr>
        <p:spPr/>
        <p:txBody>
          <a:bodyPr/>
          <a:lstStyle/>
          <a:p>
            <a:r>
              <a:rPr lang="en-US" b="1" dirty="0"/>
              <a:t>Things I can’t seem to remember…</a:t>
            </a:r>
          </a:p>
        </p:txBody>
      </p:sp>
    </p:spTree>
    <p:extLst>
      <p:ext uri="{BB962C8B-B14F-4D97-AF65-F5344CB8AC3E}">
        <p14:creationId xmlns:p14="http://schemas.microsoft.com/office/powerpoint/2010/main" val="241170659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1"/>
          <p:cNvSpPr>
            <a:spLocks noGrp="1" noChangeArrowheads="1"/>
          </p:cNvSpPr>
          <p:nvPr>
            <p:ph type="title"/>
          </p:nvPr>
        </p:nvSpPr>
        <p:spPr>
          <a:xfrm>
            <a:off x="479672" y="617953"/>
            <a:ext cx="8229311" cy="523220"/>
          </a:xfrm>
        </p:spPr>
        <p:txBody>
          <a:bodyPr/>
          <a:lstStyle/>
          <a:p>
            <a:pP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GB"/>
              <a:t>Outline</a:t>
            </a:r>
          </a:p>
        </p:txBody>
      </p:sp>
      <p:sp>
        <p:nvSpPr>
          <p:cNvPr id="4099" name="Rectangle 2"/>
          <p:cNvSpPr>
            <a:spLocks noGrp="1" noChangeArrowheads="1"/>
          </p:cNvSpPr>
          <p:nvPr>
            <p:ph type="body" idx="1"/>
          </p:nvPr>
        </p:nvSpPr>
        <p:spPr>
          <a:xfrm>
            <a:off x="456625" y="1605095"/>
            <a:ext cx="8229311" cy="4525935"/>
          </a:xfrm>
        </p:spPr>
        <p:txBody>
          <a:bodyPr>
            <a:normAutofit/>
          </a:bodyPr>
          <a:lstStyle/>
          <a:p>
            <a:pP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GB" dirty="0"/>
              <a:t>Background</a:t>
            </a:r>
          </a:p>
          <a:p>
            <a:pPr lvl="1">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GB" dirty="0"/>
              <a:t>Memory management in C/C++</a:t>
            </a:r>
          </a:p>
          <a:p>
            <a:pP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GB" dirty="0"/>
              <a:t>Code Injection Attacks</a:t>
            </a:r>
          </a:p>
          <a:p>
            <a:pPr lvl="1">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GB" dirty="0"/>
              <a:t>Buffer overflows</a:t>
            </a:r>
          </a:p>
          <a:p>
            <a:pPr lvl="1">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GB" dirty="0"/>
              <a:t>Format string vulnerabilities</a:t>
            </a:r>
          </a:p>
          <a:p>
            <a:pPr lvl="1">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GB" dirty="0"/>
              <a:t>Integer errors</a:t>
            </a:r>
          </a:p>
          <a:p>
            <a:pP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GB" dirty="0"/>
              <a:t>Countermeasures</a:t>
            </a:r>
          </a:p>
        </p:txBody>
      </p:sp>
    </p:spTree>
    <p:extLst>
      <p:ext uri="{BB962C8B-B14F-4D97-AF65-F5344CB8AC3E}">
        <p14:creationId xmlns:p14="http://schemas.microsoft.com/office/powerpoint/2010/main" val="1593925622"/>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1"/>
          <p:cNvSpPr>
            <a:spLocks noGrp="1" noChangeArrowheads="1"/>
          </p:cNvSpPr>
          <p:nvPr>
            <p:ph type="title"/>
          </p:nvPr>
        </p:nvSpPr>
        <p:spPr>
          <a:xfrm>
            <a:off x="456625" y="584843"/>
            <a:ext cx="8229311" cy="523220"/>
          </a:xfrm>
        </p:spPr>
        <p:txBody>
          <a:bodyPr/>
          <a:lstStyle/>
          <a:p>
            <a:pP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GB" dirty="0"/>
              <a:t>Background</a:t>
            </a:r>
          </a:p>
        </p:txBody>
      </p:sp>
      <p:sp>
        <p:nvSpPr>
          <p:cNvPr id="5123" name="Rectangle 2"/>
          <p:cNvSpPr>
            <a:spLocks noGrp="1" noChangeArrowheads="1"/>
          </p:cNvSpPr>
          <p:nvPr>
            <p:ph type="body" idx="1"/>
          </p:nvPr>
        </p:nvSpPr>
        <p:spPr>
          <a:xfrm>
            <a:off x="456625" y="1605095"/>
            <a:ext cx="8229311" cy="4525935"/>
          </a:xfrm>
        </p:spPr>
        <p:txBody>
          <a:bodyPr/>
          <a:lstStyle/>
          <a:p>
            <a:pP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GB" dirty="0"/>
              <a:t>Many vulnerabilities in applications are not from their specifications and protocols but from their implementations</a:t>
            </a:r>
          </a:p>
          <a:p>
            <a:pPr lvl="1">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GB" dirty="0"/>
              <a:t>Weak implementation of passwords</a:t>
            </a:r>
          </a:p>
          <a:p>
            <a:pPr lvl="1">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GB" dirty="0"/>
              <a:t>Buffer overflow (can be used to redirect the control flow of a program)</a:t>
            </a:r>
          </a:p>
          <a:p>
            <a:pPr lvl="1">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GB" dirty="0"/>
              <a:t>Race conditions</a:t>
            </a:r>
          </a:p>
          <a:p>
            <a:pPr lvl="1">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GB" dirty="0"/>
              <a:t>Bugs in permissions</a:t>
            </a:r>
          </a:p>
          <a:p>
            <a:pP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GB" dirty="0"/>
              <a:t>Code and data consist of instructions and initialized, uninitialized global and static data respectively;</a:t>
            </a:r>
          </a:p>
          <a:p>
            <a:pP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GB" dirty="0"/>
              <a:t>Runtime heap is used for dynamically allocated memory (</a:t>
            </a:r>
            <a:r>
              <a:rPr lang="en-GB" dirty="0" err="1"/>
              <a:t>malloc</a:t>
            </a:r>
            <a:r>
              <a:rPr lang="en-GB" dirty="0"/>
              <a:t>());</a:t>
            </a:r>
          </a:p>
          <a:p>
            <a:pP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GB" dirty="0"/>
              <a:t>The stack is used whenever a function call is made.</a:t>
            </a:r>
          </a:p>
          <a:p>
            <a:pPr lvl="1">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GB" dirty="0"/>
              <a:t>For every function call a new record is created</a:t>
            </a:r>
          </a:p>
        </p:txBody>
      </p:sp>
    </p:spTree>
    <p:extLst>
      <p:ext uri="{BB962C8B-B14F-4D97-AF65-F5344CB8AC3E}">
        <p14:creationId xmlns:p14="http://schemas.microsoft.com/office/powerpoint/2010/main" val="1527120065"/>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19490"/>
            <a:ext cx="8229600" cy="523220"/>
          </a:xfrm>
        </p:spPr>
        <p:txBody>
          <a:bodyPr/>
          <a:lstStyle/>
          <a:p>
            <a:r>
              <a:rPr lang="en-US" dirty="0"/>
              <a:t>Memory management in C/C++</a:t>
            </a:r>
          </a:p>
        </p:txBody>
      </p:sp>
      <p:sp>
        <p:nvSpPr>
          <p:cNvPr id="3" name="Content Placeholder 2"/>
          <p:cNvSpPr>
            <a:spLocks noGrp="1"/>
          </p:cNvSpPr>
          <p:nvPr>
            <p:ph idx="1"/>
          </p:nvPr>
        </p:nvSpPr>
        <p:spPr/>
        <p:txBody>
          <a:bodyPr/>
          <a:lstStyle/>
          <a:p>
            <a:r>
              <a:rPr lang="en-US" dirty="0"/>
              <a:t>Memory is allocated in multiple ways in C and C++</a:t>
            </a:r>
          </a:p>
          <a:p>
            <a:pPr lvl="1"/>
            <a:r>
              <a:rPr lang="en-US" dirty="0"/>
              <a:t>Automatic (local variables in a function)</a:t>
            </a:r>
          </a:p>
          <a:p>
            <a:pPr lvl="1"/>
            <a:r>
              <a:rPr lang="en-US" dirty="0"/>
              <a:t>Static (global variables)</a:t>
            </a:r>
          </a:p>
          <a:p>
            <a:pPr lvl="1"/>
            <a:r>
              <a:rPr lang="en-US" dirty="0"/>
              <a:t>Dynamic (</a:t>
            </a:r>
            <a:r>
              <a:rPr lang="en-US" dirty="0" err="1"/>
              <a:t>malloc</a:t>
            </a:r>
            <a:r>
              <a:rPr lang="en-US" dirty="0"/>
              <a:t> or new)</a:t>
            </a:r>
          </a:p>
          <a:p>
            <a:r>
              <a:rPr lang="en-US" dirty="0"/>
              <a:t>The programmer is responsible for</a:t>
            </a:r>
          </a:p>
          <a:p>
            <a:pPr lvl="1"/>
            <a:r>
              <a:rPr lang="en-US" dirty="0"/>
              <a:t>Correct allocation and </a:t>
            </a:r>
            <a:r>
              <a:rPr lang="en-US" dirty="0" err="1"/>
              <a:t>deallocation</a:t>
            </a:r>
            <a:r>
              <a:rPr lang="en-US" dirty="0"/>
              <a:t> in the case of dynamic memory</a:t>
            </a:r>
          </a:p>
          <a:p>
            <a:pPr lvl="1"/>
            <a:r>
              <a:rPr lang="en-US" dirty="0"/>
              <a:t>Appropriate use of the allocated memory</a:t>
            </a:r>
          </a:p>
          <a:p>
            <a:pPr lvl="2"/>
            <a:r>
              <a:rPr lang="en-US" dirty="0"/>
              <a:t>Bounds checks, type checks</a:t>
            </a:r>
          </a:p>
        </p:txBody>
      </p:sp>
    </p:spTree>
    <p:extLst>
      <p:ext uri="{BB962C8B-B14F-4D97-AF65-F5344CB8AC3E}">
        <p14:creationId xmlns:p14="http://schemas.microsoft.com/office/powerpoint/2010/main" val="12467450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19490"/>
            <a:ext cx="8229600" cy="523220"/>
          </a:xfrm>
        </p:spPr>
        <p:txBody>
          <a:bodyPr/>
          <a:lstStyle/>
          <a:p>
            <a:r>
              <a:rPr lang="en-US" dirty="0"/>
              <a:t>Memory Management in C/C++</a:t>
            </a:r>
          </a:p>
        </p:txBody>
      </p:sp>
      <p:sp>
        <p:nvSpPr>
          <p:cNvPr id="3" name="Content Placeholder 2"/>
          <p:cNvSpPr>
            <a:spLocks noGrp="1"/>
          </p:cNvSpPr>
          <p:nvPr>
            <p:ph idx="1"/>
          </p:nvPr>
        </p:nvSpPr>
        <p:spPr/>
        <p:txBody>
          <a:bodyPr/>
          <a:lstStyle/>
          <a:p>
            <a:r>
              <a:rPr lang="en-US" dirty="0"/>
              <a:t>Memory management is very error-prone</a:t>
            </a:r>
          </a:p>
          <a:p>
            <a:r>
              <a:rPr lang="en-US" dirty="0"/>
              <a:t>Some typical bugs:</a:t>
            </a:r>
          </a:p>
          <a:p>
            <a:pPr lvl="1"/>
            <a:r>
              <a:rPr lang="en-US" dirty="0"/>
              <a:t>Writing past the bound of an array</a:t>
            </a:r>
          </a:p>
          <a:p>
            <a:pPr lvl="1"/>
            <a:r>
              <a:rPr lang="en-US" dirty="0"/>
              <a:t>Dangling pointers</a:t>
            </a:r>
          </a:p>
          <a:p>
            <a:pPr lvl="1"/>
            <a:r>
              <a:rPr lang="en-US" dirty="0"/>
              <a:t>Double freeing of memory</a:t>
            </a:r>
          </a:p>
          <a:p>
            <a:pPr lvl="1"/>
            <a:r>
              <a:rPr lang="en-US" dirty="0"/>
              <a:t>Memory leaks</a:t>
            </a:r>
          </a:p>
          <a:p>
            <a:r>
              <a:rPr lang="en-US" dirty="0"/>
              <a:t>For reasons of efficiency, many compilers don’t detect such bugs during compilation</a:t>
            </a:r>
          </a:p>
          <a:p>
            <a:pPr lvl="1"/>
            <a:r>
              <a:rPr lang="en-US" dirty="0"/>
              <a:t>By definition the behavior of a buggy program in C/C++ is undefined</a:t>
            </a:r>
          </a:p>
        </p:txBody>
      </p:sp>
    </p:spTree>
    <p:extLst>
      <p:ext uri="{BB962C8B-B14F-4D97-AF65-F5344CB8AC3E}">
        <p14:creationId xmlns:p14="http://schemas.microsoft.com/office/powerpoint/2010/main" val="55676014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
          <p:cNvSpPr>
            <a:spLocks noGrp="1" noChangeArrowheads="1"/>
          </p:cNvSpPr>
          <p:nvPr>
            <p:ph type="title"/>
          </p:nvPr>
        </p:nvSpPr>
        <p:spPr>
          <a:xfrm>
            <a:off x="456625" y="584124"/>
            <a:ext cx="8229311" cy="523220"/>
          </a:xfrm>
        </p:spPr>
        <p:txBody>
          <a:bodyPr/>
          <a:lstStyle/>
          <a:p>
            <a:pP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GB" dirty="0"/>
              <a:t>Background</a:t>
            </a:r>
            <a:endParaRPr lang="en-GB" sz="2200" i="1" dirty="0"/>
          </a:p>
        </p:txBody>
      </p:sp>
      <p:sp>
        <p:nvSpPr>
          <p:cNvPr id="7171" name="Text Box 2"/>
          <p:cNvSpPr txBox="1">
            <a:spLocks noChangeArrowheads="1"/>
          </p:cNvSpPr>
          <p:nvPr/>
        </p:nvSpPr>
        <p:spPr bwMode="auto">
          <a:xfrm>
            <a:off x="4530228" y="3719789"/>
            <a:ext cx="1691093" cy="14640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1440">
                <a:solidFill>
                  <a:srgbClr val="000000"/>
                </a:solidFill>
                <a:bevel/>
                <a:headEnd/>
                <a:tailEnd/>
              </a14:hiddenLine>
            </a:ext>
          </a:extLst>
        </p:spPr>
        <p:txBody>
          <a:bodyPr wrap="none" lIns="82945" tIns="41473" rIns="82945" bIns="41473" anchor="ctr"/>
          <a:lstStyle>
            <a:lvl1pPr eaLnBrk="0">
              <a:defRPr>
                <a:solidFill>
                  <a:schemeClr val="tx1"/>
                </a:solidFill>
                <a:latin typeface="Arial" charset="0"/>
                <a:ea typeface="Bitstream Vera Sans" charset="0"/>
                <a:cs typeface="Bitstream Vera Sans" charset="0"/>
              </a:defRPr>
            </a:lvl1pPr>
            <a:lvl2pPr marL="742950" indent="-285750" eaLnBrk="0">
              <a:defRPr>
                <a:solidFill>
                  <a:schemeClr val="tx1"/>
                </a:solidFill>
                <a:latin typeface="Arial" charset="0"/>
                <a:ea typeface="Bitstream Vera Sans" charset="0"/>
                <a:cs typeface="Bitstream Vera Sans" charset="0"/>
              </a:defRPr>
            </a:lvl2pPr>
            <a:lvl3pPr marL="1143000" indent="-228600" eaLnBrk="0">
              <a:defRPr>
                <a:solidFill>
                  <a:schemeClr val="tx1"/>
                </a:solidFill>
                <a:latin typeface="Arial" charset="0"/>
                <a:ea typeface="Bitstream Vera Sans" charset="0"/>
                <a:cs typeface="Bitstream Vera Sans" charset="0"/>
              </a:defRPr>
            </a:lvl3pPr>
            <a:lvl4pPr marL="1600200" indent="-228600" eaLnBrk="0">
              <a:defRPr>
                <a:solidFill>
                  <a:schemeClr val="tx1"/>
                </a:solidFill>
                <a:latin typeface="Arial" charset="0"/>
                <a:ea typeface="Bitstream Vera Sans" charset="0"/>
                <a:cs typeface="Bitstream Vera Sans" charset="0"/>
              </a:defRPr>
            </a:lvl4pPr>
            <a:lvl5pPr marL="2057400" indent="-228600" eaLnBrk="0">
              <a:defRPr>
                <a:solidFill>
                  <a:schemeClr val="tx1"/>
                </a:solidFill>
                <a:latin typeface="Arial" charset="0"/>
                <a:ea typeface="Bitstream Vera Sans" charset="0"/>
                <a:cs typeface="Bitstream Vera Sans" charset="0"/>
              </a:defRPr>
            </a:lvl5pPr>
            <a:lvl6pPr marL="2514600" indent="-228600" defTabSz="457200" eaLnBrk="0" fontAlgn="base" hangingPunct="0">
              <a:lnSpc>
                <a:spcPct val="104000"/>
              </a:lnSpc>
              <a:spcBef>
                <a:spcPct val="0"/>
              </a:spcBef>
              <a:spcAft>
                <a:spcPct val="0"/>
              </a:spcAft>
              <a:buClr>
                <a:srgbClr val="000000"/>
              </a:buClr>
              <a:buSzPct val="45000"/>
              <a:buFont typeface="Wingdings" pitchFamily="2" charset="2"/>
              <a:defRPr>
                <a:solidFill>
                  <a:schemeClr val="tx1"/>
                </a:solidFill>
                <a:latin typeface="Arial" charset="0"/>
                <a:ea typeface="Bitstream Vera Sans" charset="0"/>
                <a:cs typeface="Bitstream Vera Sans" charset="0"/>
              </a:defRPr>
            </a:lvl6pPr>
            <a:lvl7pPr marL="2971800" indent="-228600" defTabSz="457200" eaLnBrk="0" fontAlgn="base" hangingPunct="0">
              <a:lnSpc>
                <a:spcPct val="104000"/>
              </a:lnSpc>
              <a:spcBef>
                <a:spcPct val="0"/>
              </a:spcBef>
              <a:spcAft>
                <a:spcPct val="0"/>
              </a:spcAft>
              <a:buClr>
                <a:srgbClr val="000000"/>
              </a:buClr>
              <a:buSzPct val="45000"/>
              <a:buFont typeface="Wingdings" pitchFamily="2" charset="2"/>
              <a:defRPr>
                <a:solidFill>
                  <a:schemeClr val="tx1"/>
                </a:solidFill>
                <a:latin typeface="Arial" charset="0"/>
                <a:ea typeface="Bitstream Vera Sans" charset="0"/>
                <a:cs typeface="Bitstream Vera Sans" charset="0"/>
              </a:defRPr>
            </a:lvl7pPr>
            <a:lvl8pPr marL="3429000" indent="-228600" defTabSz="457200" eaLnBrk="0" fontAlgn="base" hangingPunct="0">
              <a:lnSpc>
                <a:spcPct val="104000"/>
              </a:lnSpc>
              <a:spcBef>
                <a:spcPct val="0"/>
              </a:spcBef>
              <a:spcAft>
                <a:spcPct val="0"/>
              </a:spcAft>
              <a:buClr>
                <a:srgbClr val="000000"/>
              </a:buClr>
              <a:buSzPct val="45000"/>
              <a:buFont typeface="Wingdings" pitchFamily="2" charset="2"/>
              <a:defRPr>
                <a:solidFill>
                  <a:schemeClr val="tx1"/>
                </a:solidFill>
                <a:latin typeface="Arial" charset="0"/>
                <a:ea typeface="Bitstream Vera Sans" charset="0"/>
                <a:cs typeface="Bitstream Vera Sans" charset="0"/>
              </a:defRPr>
            </a:lvl8pPr>
            <a:lvl9pPr marL="3886200" indent="-228600" defTabSz="457200" eaLnBrk="0" fontAlgn="base" hangingPunct="0">
              <a:lnSpc>
                <a:spcPct val="104000"/>
              </a:lnSpc>
              <a:spcBef>
                <a:spcPct val="0"/>
              </a:spcBef>
              <a:spcAft>
                <a:spcPct val="0"/>
              </a:spcAft>
              <a:buClr>
                <a:srgbClr val="000000"/>
              </a:buClr>
              <a:buSzPct val="45000"/>
              <a:buFont typeface="Wingdings" pitchFamily="2" charset="2"/>
              <a:defRPr>
                <a:solidFill>
                  <a:schemeClr val="tx1"/>
                </a:solidFill>
                <a:latin typeface="Arial" charset="0"/>
                <a:ea typeface="Bitstream Vera Sans" charset="0"/>
                <a:cs typeface="Bitstream Vera Sans" charset="0"/>
              </a:defRPr>
            </a:lvl9pPr>
          </a:lstStyle>
          <a:p>
            <a:pPr eaLnBrk="1"/>
            <a:endParaRPr lang="en-US"/>
          </a:p>
        </p:txBody>
      </p:sp>
      <p:sp>
        <p:nvSpPr>
          <p:cNvPr id="7172" name="Text Box 3"/>
          <p:cNvSpPr txBox="1">
            <a:spLocks noChangeArrowheads="1"/>
          </p:cNvSpPr>
          <p:nvPr/>
        </p:nvSpPr>
        <p:spPr bwMode="auto">
          <a:xfrm>
            <a:off x="207426" y="2694831"/>
            <a:ext cx="7258447" cy="31108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1440">
                <a:solidFill>
                  <a:srgbClr val="000000"/>
                </a:solidFill>
                <a:bevel/>
                <a:headEnd/>
                <a:tailEnd/>
              </a14:hiddenLine>
            </a:ext>
          </a:extLst>
        </p:spPr>
        <p:txBody>
          <a:bodyPr wrap="none" lIns="82945" tIns="41473" rIns="82945" bIns="41473" anchor="ctr"/>
          <a:lstStyle>
            <a:lvl1pPr eaLnBrk="0">
              <a:defRPr>
                <a:solidFill>
                  <a:schemeClr val="tx1"/>
                </a:solidFill>
                <a:latin typeface="Arial" charset="0"/>
                <a:ea typeface="Bitstream Vera Sans" charset="0"/>
                <a:cs typeface="Bitstream Vera Sans" charset="0"/>
              </a:defRPr>
            </a:lvl1pPr>
            <a:lvl2pPr marL="742950" indent="-285750" eaLnBrk="0">
              <a:defRPr>
                <a:solidFill>
                  <a:schemeClr val="tx1"/>
                </a:solidFill>
                <a:latin typeface="Arial" charset="0"/>
                <a:ea typeface="Bitstream Vera Sans" charset="0"/>
                <a:cs typeface="Bitstream Vera Sans" charset="0"/>
              </a:defRPr>
            </a:lvl2pPr>
            <a:lvl3pPr marL="1143000" indent="-228600" eaLnBrk="0">
              <a:defRPr>
                <a:solidFill>
                  <a:schemeClr val="tx1"/>
                </a:solidFill>
                <a:latin typeface="Arial" charset="0"/>
                <a:ea typeface="Bitstream Vera Sans" charset="0"/>
                <a:cs typeface="Bitstream Vera Sans" charset="0"/>
              </a:defRPr>
            </a:lvl3pPr>
            <a:lvl4pPr marL="1600200" indent="-228600" eaLnBrk="0">
              <a:defRPr>
                <a:solidFill>
                  <a:schemeClr val="tx1"/>
                </a:solidFill>
                <a:latin typeface="Arial" charset="0"/>
                <a:ea typeface="Bitstream Vera Sans" charset="0"/>
                <a:cs typeface="Bitstream Vera Sans" charset="0"/>
              </a:defRPr>
            </a:lvl4pPr>
            <a:lvl5pPr marL="2057400" indent="-228600" eaLnBrk="0">
              <a:defRPr>
                <a:solidFill>
                  <a:schemeClr val="tx1"/>
                </a:solidFill>
                <a:latin typeface="Arial" charset="0"/>
                <a:ea typeface="Bitstream Vera Sans" charset="0"/>
                <a:cs typeface="Bitstream Vera Sans" charset="0"/>
              </a:defRPr>
            </a:lvl5pPr>
            <a:lvl6pPr marL="2514600" indent="-228600" defTabSz="457200" eaLnBrk="0" fontAlgn="base" hangingPunct="0">
              <a:lnSpc>
                <a:spcPct val="104000"/>
              </a:lnSpc>
              <a:spcBef>
                <a:spcPct val="0"/>
              </a:spcBef>
              <a:spcAft>
                <a:spcPct val="0"/>
              </a:spcAft>
              <a:buClr>
                <a:srgbClr val="000000"/>
              </a:buClr>
              <a:buSzPct val="45000"/>
              <a:buFont typeface="Wingdings" pitchFamily="2" charset="2"/>
              <a:defRPr>
                <a:solidFill>
                  <a:schemeClr val="tx1"/>
                </a:solidFill>
                <a:latin typeface="Arial" charset="0"/>
                <a:ea typeface="Bitstream Vera Sans" charset="0"/>
                <a:cs typeface="Bitstream Vera Sans" charset="0"/>
              </a:defRPr>
            </a:lvl6pPr>
            <a:lvl7pPr marL="2971800" indent="-228600" defTabSz="457200" eaLnBrk="0" fontAlgn="base" hangingPunct="0">
              <a:lnSpc>
                <a:spcPct val="104000"/>
              </a:lnSpc>
              <a:spcBef>
                <a:spcPct val="0"/>
              </a:spcBef>
              <a:spcAft>
                <a:spcPct val="0"/>
              </a:spcAft>
              <a:buClr>
                <a:srgbClr val="000000"/>
              </a:buClr>
              <a:buSzPct val="45000"/>
              <a:buFont typeface="Wingdings" pitchFamily="2" charset="2"/>
              <a:defRPr>
                <a:solidFill>
                  <a:schemeClr val="tx1"/>
                </a:solidFill>
                <a:latin typeface="Arial" charset="0"/>
                <a:ea typeface="Bitstream Vera Sans" charset="0"/>
                <a:cs typeface="Bitstream Vera Sans" charset="0"/>
              </a:defRPr>
            </a:lvl7pPr>
            <a:lvl8pPr marL="3429000" indent="-228600" defTabSz="457200" eaLnBrk="0" fontAlgn="base" hangingPunct="0">
              <a:lnSpc>
                <a:spcPct val="104000"/>
              </a:lnSpc>
              <a:spcBef>
                <a:spcPct val="0"/>
              </a:spcBef>
              <a:spcAft>
                <a:spcPct val="0"/>
              </a:spcAft>
              <a:buClr>
                <a:srgbClr val="000000"/>
              </a:buClr>
              <a:buSzPct val="45000"/>
              <a:buFont typeface="Wingdings" pitchFamily="2" charset="2"/>
              <a:defRPr>
                <a:solidFill>
                  <a:schemeClr val="tx1"/>
                </a:solidFill>
                <a:latin typeface="Arial" charset="0"/>
                <a:ea typeface="Bitstream Vera Sans" charset="0"/>
                <a:cs typeface="Bitstream Vera Sans" charset="0"/>
              </a:defRPr>
            </a:lvl8pPr>
            <a:lvl9pPr marL="3886200" indent="-228600" defTabSz="457200" eaLnBrk="0" fontAlgn="base" hangingPunct="0">
              <a:lnSpc>
                <a:spcPct val="104000"/>
              </a:lnSpc>
              <a:spcBef>
                <a:spcPct val="0"/>
              </a:spcBef>
              <a:spcAft>
                <a:spcPct val="0"/>
              </a:spcAft>
              <a:buClr>
                <a:srgbClr val="000000"/>
              </a:buClr>
              <a:buSzPct val="45000"/>
              <a:buFont typeface="Wingdings" pitchFamily="2" charset="2"/>
              <a:defRPr>
                <a:solidFill>
                  <a:schemeClr val="tx1"/>
                </a:solidFill>
                <a:latin typeface="Arial" charset="0"/>
                <a:ea typeface="Bitstream Vera Sans" charset="0"/>
                <a:cs typeface="Bitstream Vera Sans" charset="0"/>
              </a:defRPr>
            </a:lvl9pPr>
          </a:lstStyle>
          <a:p>
            <a:pPr eaLnBrk="1"/>
            <a:endParaRPr lang="en-US"/>
          </a:p>
        </p:txBody>
      </p:sp>
      <p:pic>
        <p:nvPicPr>
          <p:cNvPr id="7173"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2917" y="1524000"/>
            <a:ext cx="5634622" cy="48826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1440">
                <a:solidFill>
                  <a:srgbClr val="000000"/>
                </a:solidFill>
                <a:bevel/>
                <a:headEnd/>
                <a:tailEnd/>
              </a14:hiddenLine>
            </a:ext>
          </a:extLst>
        </p:spPr>
      </p:pic>
      <p:sp>
        <p:nvSpPr>
          <p:cNvPr id="7174" name="Text Box 5"/>
          <p:cNvSpPr txBox="1">
            <a:spLocks noChangeArrowheads="1"/>
          </p:cNvSpPr>
          <p:nvPr/>
        </p:nvSpPr>
        <p:spPr bwMode="auto">
          <a:xfrm>
            <a:off x="1786164" y="1141471"/>
            <a:ext cx="5488127" cy="3825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1440">
                <a:solidFill>
                  <a:srgbClr val="000000"/>
                </a:solidFill>
                <a:bevel/>
                <a:headEnd/>
                <a:tailEnd/>
              </a14:hiddenLine>
            </a:ext>
          </a:extLst>
        </p:spPr>
        <p:txBody>
          <a:bodyPr lIns="81639" tIns="40820" rIns="81639" bIns="40820"/>
          <a:lstStyle>
            <a:lvl1pPr eaLnBrk="0">
              <a:tabLst>
                <a:tab pos="723900" algn="l"/>
              </a:tabLst>
              <a:defRPr>
                <a:solidFill>
                  <a:schemeClr val="tx1"/>
                </a:solidFill>
                <a:latin typeface="Arial" charset="0"/>
                <a:ea typeface="Bitstream Vera Sans" charset="0"/>
                <a:cs typeface="Bitstream Vera Sans" charset="0"/>
              </a:defRPr>
            </a:lvl1pPr>
            <a:lvl2pPr marL="742950" indent="-285750" eaLnBrk="0">
              <a:tabLst>
                <a:tab pos="723900" algn="l"/>
              </a:tabLst>
              <a:defRPr>
                <a:solidFill>
                  <a:schemeClr val="tx1"/>
                </a:solidFill>
                <a:latin typeface="Arial" charset="0"/>
                <a:ea typeface="Bitstream Vera Sans" charset="0"/>
                <a:cs typeface="Bitstream Vera Sans" charset="0"/>
              </a:defRPr>
            </a:lvl2pPr>
            <a:lvl3pPr marL="1143000" indent="-228600" eaLnBrk="0">
              <a:tabLst>
                <a:tab pos="723900" algn="l"/>
              </a:tabLst>
              <a:defRPr>
                <a:solidFill>
                  <a:schemeClr val="tx1"/>
                </a:solidFill>
                <a:latin typeface="Arial" charset="0"/>
                <a:ea typeface="Bitstream Vera Sans" charset="0"/>
                <a:cs typeface="Bitstream Vera Sans" charset="0"/>
              </a:defRPr>
            </a:lvl3pPr>
            <a:lvl4pPr marL="1600200" indent="-228600" eaLnBrk="0">
              <a:tabLst>
                <a:tab pos="723900" algn="l"/>
              </a:tabLst>
              <a:defRPr>
                <a:solidFill>
                  <a:schemeClr val="tx1"/>
                </a:solidFill>
                <a:latin typeface="Arial" charset="0"/>
                <a:ea typeface="Bitstream Vera Sans" charset="0"/>
                <a:cs typeface="Bitstream Vera Sans" charset="0"/>
              </a:defRPr>
            </a:lvl4pPr>
            <a:lvl5pPr marL="2057400" indent="-228600" eaLnBrk="0">
              <a:tabLst>
                <a:tab pos="723900" algn="l"/>
              </a:tabLst>
              <a:defRPr>
                <a:solidFill>
                  <a:schemeClr val="tx1"/>
                </a:solidFill>
                <a:latin typeface="Arial" charset="0"/>
                <a:ea typeface="Bitstream Vera Sans" charset="0"/>
                <a:cs typeface="Bitstream Vera Sans" charset="0"/>
              </a:defRPr>
            </a:lvl5pPr>
            <a:lvl6pPr marL="2514600" indent="-228600" defTabSz="457200" eaLnBrk="0" fontAlgn="base" hangingPunct="0">
              <a:lnSpc>
                <a:spcPct val="104000"/>
              </a:lnSpc>
              <a:spcBef>
                <a:spcPct val="0"/>
              </a:spcBef>
              <a:spcAft>
                <a:spcPct val="0"/>
              </a:spcAft>
              <a:buClr>
                <a:srgbClr val="000000"/>
              </a:buClr>
              <a:buSzPct val="45000"/>
              <a:buFont typeface="Wingdings" pitchFamily="2" charset="2"/>
              <a:tabLst>
                <a:tab pos="723900" algn="l"/>
              </a:tabLst>
              <a:defRPr>
                <a:solidFill>
                  <a:schemeClr val="tx1"/>
                </a:solidFill>
                <a:latin typeface="Arial" charset="0"/>
                <a:ea typeface="Bitstream Vera Sans" charset="0"/>
                <a:cs typeface="Bitstream Vera Sans" charset="0"/>
              </a:defRPr>
            </a:lvl6pPr>
            <a:lvl7pPr marL="2971800" indent="-228600" defTabSz="457200" eaLnBrk="0" fontAlgn="base" hangingPunct="0">
              <a:lnSpc>
                <a:spcPct val="104000"/>
              </a:lnSpc>
              <a:spcBef>
                <a:spcPct val="0"/>
              </a:spcBef>
              <a:spcAft>
                <a:spcPct val="0"/>
              </a:spcAft>
              <a:buClr>
                <a:srgbClr val="000000"/>
              </a:buClr>
              <a:buSzPct val="45000"/>
              <a:buFont typeface="Wingdings" pitchFamily="2" charset="2"/>
              <a:tabLst>
                <a:tab pos="723900" algn="l"/>
              </a:tabLst>
              <a:defRPr>
                <a:solidFill>
                  <a:schemeClr val="tx1"/>
                </a:solidFill>
                <a:latin typeface="Arial" charset="0"/>
                <a:ea typeface="Bitstream Vera Sans" charset="0"/>
                <a:cs typeface="Bitstream Vera Sans" charset="0"/>
              </a:defRPr>
            </a:lvl7pPr>
            <a:lvl8pPr marL="3429000" indent="-228600" defTabSz="457200" eaLnBrk="0" fontAlgn="base" hangingPunct="0">
              <a:lnSpc>
                <a:spcPct val="104000"/>
              </a:lnSpc>
              <a:spcBef>
                <a:spcPct val="0"/>
              </a:spcBef>
              <a:spcAft>
                <a:spcPct val="0"/>
              </a:spcAft>
              <a:buClr>
                <a:srgbClr val="000000"/>
              </a:buClr>
              <a:buSzPct val="45000"/>
              <a:buFont typeface="Wingdings" pitchFamily="2" charset="2"/>
              <a:tabLst>
                <a:tab pos="723900" algn="l"/>
              </a:tabLst>
              <a:defRPr>
                <a:solidFill>
                  <a:schemeClr val="tx1"/>
                </a:solidFill>
                <a:latin typeface="Arial" charset="0"/>
                <a:ea typeface="Bitstream Vera Sans" charset="0"/>
                <a:cs typeface="Bitstream Vera Sans" charset="0"/>
              </a:defRPr>
            </a:lvl8pPr>
            <a:lvl9pPr marL="3886200" indent="-228600" defTabSz="457200" eaLnBrk="0" fontAlgn="base" hangingPunct="0">
              <a:lnSpc>
                <a:spcPct val="104000"/>
              </a:lnSpc>
              <a:spcBef>
                <a:spcPct val="0"/>
              </a:spcBef>
              <a:spcAft>
                <a:spcPct val="0"/>
              </a:spcAft>
              <a:buClr>
                <a:srgbClr val="000000"/>
              </a:buClr>
              <a:buSzPct val="45000"/>
              <a:buFont typeface="Wingdings" pitchFamily="2" charset="2"/>
              <a:tabLst>
                <a:tab pos="723900" algn="l"/>
              </a:tabLst>
              <a:defRPr>
                <a:solidFill>
                  <a:schemeClr val="tx1"/>
                </a:solidFill>
                <a:latin typeface="Arial" charset="0"/>
                <a:ea typeface="Bitstream Vera Sans" charset="0"/>
                <a:cs typeface="Bitstream Vera Sans" charset="0"/>
              </a:defRPr>
            </a:lvl9pPr>
          </a:lstStyle>
          <a:p>
            <a:pPr eaLnBrk="1"/>
            <a:r>
              <a:rPr lang="en-GB" dirty="0">
                <a:solidFill>
                  <a:srgbClr val="000000"/>
                </a:solidFill>
              </a:rPr>
              <a:t>The layout of the virtual space of a  process in Linux</a:t>
            </a:r>
          </a:p>
        </p:txBody>
      </p:sp>
    </p:spTree>
    <p:extLst>
      <p:ext uri="{BB962C8B-B14F-4D97-AF65-F5344CB8AC3E}">
        <p14:creationId xmlns:p14="http://schemas.microsoft.com/office/powerpoint/2010/main" val="236372715"/>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1"/>
          <p:cNvSpPr>
            <a:spLocks noGrp="1" noChangeArrowheads="1"/>
          </p:cNvSpPr>
          <p:nvPr>
            <p:ph type="title"/>
          </p:nvPr>
        </p:nvSpPr>
        <p:spPr>
          <a:xfrm>
            <a:off x="456625" y="584843"/>
            <a:ext cx="8229311" cy="523220"/>
          </a:xfrm>
        </p:spPr>
        <p:txBody>
          <a:bodyPr/>
          <a:lstStyle/>
          <a:p>
            <a:pP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GB" dirty="0"/>
              <a:t>Layout Of Stack</a:t>
            </a:r>
          </a:p>
        </p:txBody>
      </p:sp>
      <p:sp>
        <p:nvSpPr>
          <p:cNvPr id="9219" name="Rectangle 2"/>
          <p:cNvSpPr>
            <a:spLocks noGrp="1" noChangeArrowheads="1"/>
          </p:cNvSpPr>
          <p:nvPr>
            <p:ph type="body" idx="1"/>
          </p:nvPr>
        </p:nvSpPr>
        <p:spPr>
          <a:xfrm>
            <a:off x="479672" y="1658358"/>
            <a:ext cx="8229311" cy="4443881"/>
          </a:xfrm>
        </p:spPr>
        <p:txBody>
          <a:bodyPr>
            <a:normAutofit/>
          </a:bodyPr>
          <a:lstStyle/>
          <a:p>
            <a:pP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GB" dirty="0"/>
              <a:t>Grows from high-end address to low-end address (buffer grows from low-end address to high-end address);</a:t>
            </a:r>
          </a:p>
          <a:p>
            <a:pP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GB" dirty="0"/>
              <a:t>Return Address- When a function returns, the instructions pointed by it will be executed;</a:t>
            </a:r>
          </a:p>
          <a:p>
            <a:pP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GB" dirty="0"/>
              <a:t>Stack Frame pointer(</a:t>
            </a:r>
            <a:r>
              <a:rPr lang="en-GB" dirty="0" err="1"/>
              <a:t>esp</a:t>
            </a:r>
            <a:r>
              <a:rPr lang="en-GB" dirty="0"/>
              <a:t>)- is used to reference to local variables and function parameters.</a:t>
            </a:r>
          </a:p>
        </p:txBody>
      </p:sp>
    </p:spTree>
    <p:extLst>
      <p:ext uri="{BB962C8B-B14F-4D97-AF65-F5344CB8AC3E}">
        <p14:creationId xmlns:p14="http://schemas.microsoft.com/office/powerpoint/2010/main" val="869013243"/>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57200" y="919490"/>
            <a:ext cx="8229600" cy="523220"/>
          </a:xfrm>
        </p:spPr>
        <p:txBody>
          <a:bodyPr/>
          <a:lstStyle/>
          <a:p>
            <a:r>
              <a:rPr lang="en-US" dirty="0"/>
              <a:t>General concepts</a:t>
            </a:r>
          </a:p>
        </p:txBody>
      </p:sp>
      <p:sp>
        <p:nvSpPr>
          <p:cNvPr id="6" name="Content Placeholder 5"/>
          <p:cNvSpPr>
            <a:spLocks noGrp="1"/>
          </p:cNvSpPr>
          <p:nvPr>
            <p:ph idx="1"/>
          </p:nvPr>
        </p:nvSpPr>
        <p:spPr/>
        <p:txBody>
          <a:bodyPr/>
          <a:lstStyle/>
          <a:p>
            <a:r>
              <a:rPr lang="en-US" dirty="0"/>
              <a:t>We need to understand coding threats against operating systems</a:t>
            </a:r>
          </a:p>
          <a:p>
            <a:r>
              <a:rPr lang="en-US" dirty="0"/>
              <a:t>Discussed in the first session </a:t>
            </a:r>
          </a:p>
          <a:p>
            <a:pPr lvl="1"/>
            <a:r>
              <a:rPr lang="en-US" dirty="0"/>
              <a:t>Micro threats</a:t>
            </a:r>
          </a:p>
          <a:p>
            <a:pPr lvl="2"/>
            <a:r>
              <a:rPr lang="en-US" dirty="0"/>
              <a:t>Exploits</a:t>
            </a:r>
          </a:p>
          <a:p>
            <a:pPr lvl="1"/>
            <a:r>
              <a:rPr lang="en-US" dirty="0"/>
              <a:t>Macro threats</a:t>
            </a:r>
          </a:p>
          <a:p>
            <a:pPr lvl="2"/>
            <a:r>
              <a:rPr lang="en-US" dirty="0"/>
              <a:t>Viruses, Worms, Trojan Horses, logic bombs, etc.</a:t>
            </a:r>
          </a:p>
          <a:p>
            <a:pPr lvl="1"/>
            <a:r>
              <a:rPr lang="en-US" dirty="0"/>
              <a:t>Macro threats utilize micro-threats as their engines</a:t>
            </a:r>
          </a:p>
          <a:p>
            <a:endParaRPr lang="en-US" dirty="0"/>
          </a:p>
        </p:txBody>
      </p:sp>
    </p:spTree>
    <p:extLst>
      <p:ext uri="{BB962C8B-B14F-4D97-AF65-F5344CB8AC3E}">
        <p14:creationId xmlns:p14="http://schemas.microsoft.com/office/powerpoint/2010/main" val="57321556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704047"/>
            <a:ext cx="8686800" cy="954107"/>
          </a:xfrm>
        </p:spPr>
        <p:txBody>
          <a:bodyPr/>
          <a:lstStyle/>
          <a:p>
            <a:r>
              <a:rPr lang="en-US" dirty="0"/>
              <a:t>What are interesting memory locations?</a:t>
            </a:r>
          </a:p>
        </p:txBody>
      </p:sp>
      <p:sp>
        <p:nvSpPr>
          <p:cNvPr id="3" name="Content Placeholder 2"/>
          <p:cNvSpPr>
            <a:spLocks noGrp="1"/>
          </p:cNvSpPr>
          <p:nvPr>
            <p:ph idx="1"/>
          </p:nvPr>
        </p:nvSpPr>
        <p:spPr>
          <a:xfrm>
            <a:off x="457200" y="1600200"/>
            <a:ext cx="8229600" cy="4373563"/>
          </a:xfrm>
        </p:spPr>
        <p:txBody>
          <a:bodyPr>
            <a:normAutofit fontScale="92500" lnSpcReduction="20000"/>
          </a:bodyPr>
          <a:lstStyle/>
          <a:p>
            <a:r>
              <a:rPr lang="en-US" dirty="0"/>
              <a:t>Interesting memory locations are stored code addresses</a:t>
            </a:r>
          </a:p>
          <a:p>
            <a:pPr lvl="1"/>
            <a:r>
              <a:rPr lang="en-US" dirty="0"/>
              <a:t>Address pointing to code somewhere in memory</a:t>
            </a:r>
          </a:p>
          <a:p>
            <a:pPr lvl="1"/>
            <a:r>
              <a:rPr lang="en-US" dirty="0"/>
              <a:t>Modification results in code being executed when the program loads it into the Instruction Pointer (IP)</a:t>
            </a:r>
          </a:p>
          <a:p>
            <a:pPr lvl="2"/>
            <a:r>
              <a:rPr lang="en-US" dirty="0"/>
              <a:t>Return address: address where the execution must resume when a function ends</a:t>
            </a:r>
          </a:p>
          <a:p>
            <a:pPr lvl="2"/>
            <a:r>
              <a:rPr lang="en-US" dirty="0"/>
              <a:t>Global Offset Table: addresses used to execute dynamically loaded functions</a:t>
            </a:r>
          </a:p>
          <a:p>
            <a:pPr lvl="2"/>
            <a:r>
              <a:rPr lang="en-US" dirty="0"/>
              <a:t>Virtual function table: addresses used to know which method to execute (dynamic binding in C++)</a:t>
            </a:r>
          </a:p>
          <a:p>
            <a:pPr lvl="2"/>
            <a:r>
              <a:rPr lang="en-US" dirty="0" err="1"/>
              <a:t>Dtors</a:t>
            </a:r>
            <a:r>
              <a:rPr lang="en-US" dirty="0"/>
              <a:t> functions: called when programs exit</a:t>
            </a:r>
          </a:p>
          <a:p>
            <a:pPr lvl="1"/>
            <a:r>
              <a:rPr lang="en-US" dirty="0"/>
              <a:t>Function pointers – if they’re modified then when they are called the injected code is executed</a:t>
            </a:r>
          </a:p>
          <a:p>
            <a:pPr lvl="1"/>
            <a:r>
              <a:rPr lang="en-US" dirty="0"/>
              <a:t>Data pointers – when they’re modified you can do an indirect pointer overwrite</a:t>
            </a:r>
          </a:p>
          <a:p>
            <a:pPr lvl="2"/>
            <a:r>
              <a:rPr lang="en-US" dirty="0"/>
              <a:t>Modify the pointer to point an interesting location.</a:t>
            </a:r>
          </a:p>
        </p:txBody>
      </p:sp>
    </p:spTree>
    <p:extLst>
      <p:ext uri="{BB962C8B-B14F-4D97-AF65-F5344CB8AC3E}">
        <p14:creationId xmlns:p14="http://schemas.microsoft.com/office/powerpoint/2010/main" val="276155758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47"/>
            <a:ext cx="8229600" cy="954107"/>
          </a:xfrm>
        </p:spPr>
        <p:txBody>
          <a:bodyPr/>
          <a:lstStyle/>
          <a:p>
            <a:r>
              <a:rPr lang="en-US" dirty="0"/>
              <a:t>Consequences of unsafe memory management</a:t>
            </a:r>
          </a:p>
        </p:txBody>
      </p:sp>
      <p:sp>
        <p:nvSpPr>
          <p:cNvPr id="3" name="Content Placeholder 2"/>
          <p:cNvSpPr>
            <a:spLocks noGrp="1"/>
          </p:cNvSpPr>
          <p:nvPr>
            <p:ph idx="1"/>
          </p:nvPr>
        </p:nvSpPr>
        <p:spPr/>
        <p:txBody>
          <a:bodyPr/>
          <a:lstStyle/>
          <a:p>
            <a:r>
              <a:rPr lang="en-US" dirty="0"/>
              <a:t>Segmentation Faults</a:t>
            </a:r>
          </a:p>
          <a:p>
            <a:pPr lvl="1"/>
            <a:r>
              <a:rPr lang="en-US" dirty="0"/>
              <a:t>Memory corruption leads to failure of program code resulting in an ungraceful program exit</a:t>
            </a:r>
          </a:p>
          <a:p>
            <a:r>
              <a:rPr lang="en-US" dirty="0"/>
              <a:t>Code Injection</a:t>
            </a:r>
          </a:p>
          <a:p>
            <a:pPr lvl="1"/>
            <a:r>
              <a:rPr lang="en-US" dirty="0"/>
              <a:t>Attacker finds a bug in the program that breaks memory safety</a:t>
            </a:r>
          </a:p>
          <a:p>
            <a:pPr lvl="1"/>
            <a:r>
              <a:rPr lang="en-US" dirty="0"/>
              <a:t>Finds an interesting memory location to overwrite</a:t>
            </a:r>
          </a:p>
          <a:p>
            <a:pPr lvl="1"/>
            <a:r>
              <a:rPr lang="en-US" dirty="0"/>
              <a:t>Get attack code into the process memory space</a:t>
            </a:r>
          </a:p>
          <a:p>
            <a:pPr lvl="2"/>
            <a:r>
              <a:rPr lang="en-US" dirty="0"/>
              <a:t>Denial of Service</a:t>
            </a:r>
          </a:p>
          <a:p>
            <a:pPr lvl="2"/>
            <a:r>
              <a:rPr lang="en-US" dirty="0"/>
              <a:t>Remote Code Execution</a:t>
            </a:r>
          </a:p>
          <a:p>
            <a:endParaRPr lang="en-US" dirty="0"/>
          </a:p>
        </p:txBody>
      </p:sp>
    </p:spTree>
    <p:extLst>
      <p:ext uri="{BB962C8B-B14F-4D97-AF65-F5344CB8AC3E}">
        <p14:creationId xmlns:p14="http://schemas.microsoft.com/office/powerpoint/2010/main" val="334428551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19490"/>
            <a:ext cx="8229600" cy="523220"/>
          </a:xfrm>
        </p:spPr>
        <p:txBody>
          <a:bodyPr/>
          <a:lstStyle/>
          <a:p>
            <a:r>
              <a:rPr lang="en-US" dirty="0"/>
              <a:t>Memory management </a:t>
            </a:r>
            <a:r>
              <a:rPr lang="en-US" dirty="0" err="1"/>
              <a:t>redux</a:t>
            </a:r>
            <a:endParaRPr lang="en-US" dirty="0"/>
          </a:p>
        </p:txBody>
      </p:sp>
      <p:sp>
        <p:nvSpPr>
          <p:cNvPr id="3" name="Content Placeholder 2"/>
          <p:cNvSpPr>
            <a:spLocks noGrp="1"/>
          </p:cNvSpPr>
          <p:nvPr>
            <p:ph idx="1"/>
          </p:nvPr>
        </p:nvSpPr>
        <p:spPr/>
        <p:txBody>
          <a:bodyPr/>
          <a:lstStyle/>
          <a:p>
            <a:r>
              <a:rPr lang="en-US" dirty="0"/>
              <a:t>Memory allocation in C</a:t>
            </a:r>
          </a:p>
          <a:p>
            <a:pPr lvl="1"/>
            <a:r>
              <a:rPr lang="en-US" b="1" i="1" dirty="0" err="1">
                <a:solidFill>
                  <a:srgbClr val="C00000"/>
                </a:solidFill>
              </a:rPr>
              <a:t>calloc</a:t>
            </a:r>
            <a:r>
              <a:rPr lang="en-US" b="1" i="1" dirty="0">
                <a:solidFill>
                  <a:srgbClr val="C00000"/>
                </a:solidFill>
              </a:rPr>
              <a:t>()</a:t>
            </a:r>
          </a:p>
          <a:p>
            <a:pPr lvl="1"/>
            <a:r>
              <a:rPr lang="en-US" b="1" i="1" dirty="0" err="1">
                <a:solidFill>
                  <a:srgbClr val="C00000"/>
                </a:solidFill>
              </a:rPr>
              <a:t>malloc</a:t>
            </a:r>
            <a:r>
              <a:rPr lang="en-US" b="1" i="1" dirty="0">
                <a:solidFill>
                  <a:srgbClr val="C00000"/>
                </a:solidFill>
              </a:rPr>
              <a:t>()</a:t>
            </a:r>
          </a:p>
          <a:p>
            <a:pPr lvl="1"/>
            <a:r>
              <a:rPr lang="en-US" b="1" i="1" dirty="0" err="1">
                <a:solidFill>
                  <a:srgbClr val="C00000"/>
                </a:solidFill>
              </a:rPr>
              <a:t>realloc</a:t>
            </a:r>
            <a:r>
              <a:rPr lang="en-US" b="1" i="1" dirty="0">
                <a:solidFill>
                  <a:srgbClr val="C00000"/>
                </a:solidFill>
              </a:rPr>
              <a:t>()</a:t>
            </a:r>
          </a:p>
          <a:p>
            <a:pPr lvl="1"/>
            <a:r>
              <a:rPr lang="en-US" dirty="0" err="1"/>
              <a:t>Deallocation</a:t>
            </a:r>
            <a:r>
              <a:rPr lang="en-US" dirty="0"/>
              <a:t> uses </a:t>
            </a:r>
            <a:r>
              <a:rPr lang="en-US" b="1" i="1" dirty="0">
                <a:solidFill>
                  <a:srgbClr val="C00000"/>
                </a:solidFill>
              </a:rPr>
              <a:t>free()</a:t>
            </a:r>
          </a:p>
          <a:p>
            <a:pPr marL="457200" lvl="1" indent="0">
              <a:buNone/>
            </a:pPr>
            <a:endParaRPr lang="en-US" b="1" i="1" dirty="0">
              <a:solidFill>
                <a:srgbClr val="C00000"/>
              </a:solidFill>
            </a:endParaRPr>
          </a:p>
          <a:p>
            <a:r>
              <a:rPr lang="en-US" dirty="0"/>
              <a:t>Memory allocation in C++</a:t>
            </a:r>
          </a:p>
          <a:p>
            <a:pPr lvl="1"/>
            <a:r>
              <a:rPr lang="en-US" dirty="0"/>
              <a:t>Uses the </a:t>
            </a:r>
            <a:r>
              <a:rPr lang="en-US" b="1" i="1" dirty="0">
                <a:solidFill>
                  <a:srgbClr val="C00000"/>
                </a:solidFill>
              </a:rPr>
              <a:t>new()</a:t>
            </a:r>
            <a:r>
              <a:rPr lang="en-US" dirty="0"/>
              <a:t> operator</a:t>
            </a:r>
          </a:p>
          <a:p>
            <a:pPr lvl="1"/>
            <a:r>
              <a:rPr lang="en-US" dirty="0" err="1"/>
              <a:t>Deallocation</a:t>
            </a:r>
            <a:r>
              <a:rPr lang="en-US" dirty="0"/>
              <a:t> uses the </a:t>
            </a:r>
            <a:r>
              <a:rPr lang="en-US" b="1" i="1" dirty="0">
                <a:solidFill>
                  <a:srgbClr val="C00000"/>
                </a:solidFill>
              </a:rPr>
              <a:t>delete</a:t>
            </a:r>
            <a:r>
              <a:rPr lang="en-US" dirty="0"/>
              <a:t> operator</a:t>
            </a:r>
          </a:p>
          <a:p>
            <a:pPr lvl="1"/>
            <a:r>
              <a:rPr lang="en-US" dirty="0"/>
              <a:t>May also use C memory allocation</a:t>
            </a:r>
          </a:p>
        </p:txBody>
      </p:sp>
    </p:spTree>
    <p:extLst>
      <p:ext uri="{BB962C8B-B14F-4D97-AF65-F5344CB8AC3E}">
        <p14:creationId xmlns:p14="http://schemas.microsoft.com/office/powerpoint/2010/main" val="35346434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19490"/>
            <a:ext cx="8229600" cy="523220"/>
          </a:xfrm>
        </p:spPr>
        <p:txBody>
          <a:bodyPr/>
          <a:lstStyle/>
          <a:p>
            <a:r>
              <a:rPr lang="en-US" dirty="0"/>
              <a:t>Memory management functions</a:t>
            </a:r>
          </a:p>
        </p:txBody>
      </p:sp>
      <p:sp>
        <p:nvSpPr>
          <p:cNvPr id="3" name="Content Placeholder 2"/>
          <p:cNvSpPr>
            <a:spLocks noGrp="1"/>
          </p:cNvSpPr>
          <p:nvPr>
            <p:ph idx="1"/>
          </p:nvPr>
        </p:nvSpPr>
        <p:spPr/>
        <p:txBody>
          <a:bodyPr>
            <a:normAutofit fontScale="85000" lnSpcReduction="20000"/>
          </a:bodyPr>
          <a:lstStyle/>
          <a:p>
            <a:r>
              <a:rPr lang="en-US" b="1" dirty="0" err="1"/>
              <a:t>malloc</a:t>
            </a:r>
            <a:r>
              <a:rPr lang="en-US" b="1" dirty="0"/>
              <a:t>(</a:t>
            </a:r>
            <a:r>
              <a:rPr lang="en-US" b="1" dirty="0" err="1"/>
              <a:t>size_t</a:t>
            </a:r>
            <a:r>
              <a:rPr lang="en-US" b="1" dirty="0"/>
              <a:t> size);</a:t>
            </a:r>
          </a:p>
          <a:p>
            <a:pPr lvl="1"/>
            <a:r>
              <a:rPr lang="en-US" dirty="0"/>
              <a:t>Allocates </a:t>
            </a:r>
            <a:r>
              <a:rPr lang="en-US" i="1" dirty="0"/>
              <a:t>size</a:t>
            </a:r>
            <a:r>
              <a:rPr lang="en-US" dirty="0"/>
              <a:t> bytes and returns a pointer to the allocated memory</a:t>
            </a:r>
          </a:p>
          <a:p>
            <a:pPr lvl="1"/>
            <a:r>
              <a:rPr lang="en-US" b="1" i="1" dirty="0"/>
              <a:t>Memory is NOT cleared!</a:t>
            </a:r>
          </a:p>
          <a:p>
            <a:pPr marL="457200" lvl="1" indent="0">
              <a:buNone/>
            </a:pPr>
            <a:endParaRPr lang="en-US" b="1" i="1" dirty="0"/>
          </a:p>
          <a:p>
            <a:r>
              <a:rPr lang="en-US" b="1" dirty="0" err="1"/>
              <a:t>calloc</a:t>
            </a:r>
            <a:r>
              <a:rPr lang="en-US" b="1" dirty="0"/>
              <a:t>(</a:t>
            </a:r>
            <a:r>
              <a:rPr lang="en-US" b="1" dirty="0" err="1"/>
              <a:t>size_t</a:t>
            </a:r>
            <a:r>
              <a:rPr lang="en-US" b="1" dirty="0"/>
              <a:t> </a:t>
            </a:r>
            <a:r>
              <a:rPr lang="en-US" b="1" dirty="0" err="1"/>
              <a:t>nmemb</a:t>
            </a:r>
            <a:r>
              <a:rPr lang="en-US" b="1" dirty="0"/>
              <a:t>, </a:t>
            </a:r>
            <a:r>
              <a:rPr lang="en-US" b="1" dirty="0" err="1"/>
              <a:t>size_t</a:t>
            </a:r>
            <a:r>
              <a:rPr lang="en-US" b="1" dirty="0"/>
              <a:t> size);</a:t>
            </a:r>
          </a:p>
          <a:p>
            <a:pPr lvl="1"/>
            <a:r>
              <a:rPr lang="en-US" dirty="0"/>
              <a:t>Allocates memory for an array of </a:t>
            </a:r>
            <a:r>
              <a:rPr lang="en-US" i="1" dirty="0" err="1"/>
              <a:t>nmemb</a:t>
            </a:r>
            <a:r>
              <a:rPr lang="en-US" dirty="0"/>
              <a:t> elements of </a:t>
            </a:r>
            <a:r>
              <a:rPr lang="en-US" i="1" dirty="0"/>
              <a:t>size</a:t>
            </a:r>
            <a:r>
              <a:rPr lang="en-US" dirty="0"/>
              <a:t> bytes each and returns a pointer to the allocated memory</a:t>
            </a:r>
          </a:p>
          <a:p>
            <a:pPr lvl="1"/>
            <a:r>
              <a:rPr lang="en-US" b="1" i="1" dirty="0"/>
              <a:t>Memory is set to zero</a:t>
            </a:r>
          </a:p>
          <a:p>
            <a:pPr marL="457200" lvl="1" indent="0">
              <a:buNone/>
            </a:pPr>
            <a:endParaRPr lang="en-US" b="1" i="1" dirty="0"/>
          </a:p>
          <a:p>
            <a:r>
              <a:rPr lang="en-US" b="1" dirty="0" err="1"/>
              <a:t>realloc</a:t>
            </a:r>
            <a:r>
              <a:rPr lang="en-US" b="1" dirty="0"/>
              <a:t>(void *p, </a:t>
            </a:r>
            <a:r>
              <a:rPr lang="en-US" b="1" dirty="0" err="1"/>
              <a:t>size_t</a:t>
            </a:r>
            <a:r>
              <a:rPr lang="en-US" b="1" dirty="0"/>
              <a:t> size);</a:t>
            </a:r>
          </a:p>
          <a:p>
            <a:pPr lvl="1"/>
            <a:r>
              <a:rPr lang="en-US" dirty="0"/>
              <a:t>Changes the size of the memory block pointed to by </a:t>
            </a:r>
            <a:r>
              <a:rPr lang="en-US" i="1" dirty="0"/>
              <a:t>p</a:t>
            </a:r>
            <a:r>
              <a:rPr lang="en-US" dirty="0"/>
              <a:t> to size bytes</a:t>
            </a:r>
          </a:p>
          <a:p>
            <a:pPr lvl="1"/>
            <a:r>
              <a:rPr lang="en-US" dirty="0"/>
              <a:t>Contents unchanged</a:t>
            </a:r>
          </a:p>
          <a:p>
            <a:pPr lvl="1"/>
            <a:r>
              <a:rPr lang="en-US" dirty="0"/>
              <a:t>If </a:t>
            </a:r>
            <a:r>
              <a:rPr lang="en-US" i="1" dirty="0"/>
              <a:t>p </a:t>
            </a:r>
            <a:r>
              <a:rPr lang="en-US" dirty="0"/>
              <a:t>is </a:t>
            </a:r>
            <a:r>
              <a:rPr lang="en-US" b="1" dirty="0"/>
              <a:t>NULL</a:t>
            </a:r>
            <a:r>
              <a:rPr lang="en-US" dirty="0"/>
              <a:t> the call is equivalent to </a:t>
            </a:r>
            <a:r>
              <a:rPr lang="en-US" i="1" dirty="0" err="1"/>
              <a:t>malloc</a:t>
            </a:r>
            <a:r>
              <a:rPr lang="en-US" i="1" dirty="0"/>
              <a:t>(size)</a:t>
            </a:r>
          </a:p>
          <a:p>
            <a:pPr lvl="1"/>
            <a:r>
              <a:rPr lang="en-US" dirty="0"/>
              <a:t>If </a:t>
            </a:r>
            <a:r>
              <a:rPr lang="en-US" i="1" dirty="0"/>
              <a:t>size</a:t>
            </a:r>
            <a:r>
              <a:rPr lang="en-US" dirty="0"/>
              <a:t> is </a:t>
            </a:r>
            <a:r>
              <a:rPr lang="en-US" b="1" dirty="0"/>
              <a:t>0</a:t>
            </a:r>
            <a:r>
              <a:rPr lang="en-US" dirty="0"/>
              <a:t> the call is equivalent to </a:t>
            </a:r>
            <a:r>
              <a:rPr lang="en-US" i="1" dirty="0"/>
              <a:t>free(p)</a:t>
            </a:r>
            <a:endParaRPr lang="en-US" dirty="0"/>
          </a:p>
          <a:p>
            <a:pPr lvl="1"/>
            <a:r>
              <a:rPr lang="en-US" dirty="0"/>
              <a:t>Unless </a:t>
            </a:r>
            <a:r>
              <a:rPr lang="en-US" i="1" dirty="0"/>
              <a:t>p</a:t>
            </a:r>
            <a:r>
              <a:rPr lang="en-US" dirty="0"/>
              <a:t> is </a:t>
            </a:r>
            <a:r>
              <a:rPr lang="en-US" b="1" dirty="0"/>
              <a:t>NULL</a:t>
            </a:r>
            <a:r>
              <a:rPr lang="en-US" dirty="0"/>
              <a:t> it must have been returned by an earlier call to </a:t>
            </a:r>
            <a:r>
              <a:rPr lang="en-US" i="1" dirty="0" err="1"/>
              <a:t>malloc</a:t>
            </a:r>
            <a:r>
              <a:rPr lang="en-US" i="1" dirty="0"/>
              <a:t>(), </a:t>
            </a:r>
            <a:r>
              <a:rPr lang="en-US" i="1" dirty="0" err="1"/>
              <a:t>calloc</a:t>
            </a:r>
            <a:r>
              <a:rPr lang="en-US" i="1" dirty="0"/>
              <a:t>(), or </a:t>
            </a:r>
            <a:r>
              <a:rPr lang="en-US" i="1" dirty="0" err="1"/>
              <a:t>realloc</a:t>
            </a:r>
            <a:r>
              <a:rPr lang="en-US" i="1" dirty="0"/>
              <a:t>()</a:t>
            </a:r>
            <a:endParaRPr lang="en-US" dirty="0"/>
          </a:p>
        </p:txBody>
      </p:sp>
    </p:spTree>
    <p:extLst>
      <p:ext uri="{BB962C8B-B14F-4D97-AF65-F5344CB8AC3E}">
        <p14:creationId xmlns:p14="http://schemas.microsoft.com/office/powerpoint/2010/main" val="152317418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19490"/>
            <a:ext cx="8229600" cy="523220"/>
          </a:xfrm>
        </p:spPr>
        <p:txBody>
          <a:bodyPr/>
          <a:lstStyle/>
          <a:p>
            <a:r>
              <a:rPr lang="en-US" dirty="0"/>
              <a:t>Memory management functions</a:t>
            </a:r>
          </a:p>
        </p:txBody>
      </p:sp>
      <p:sp>
        <p:nvSpPr>
          <p:cNvPr id="3" name="Content Placeholder 2"/>
          <p:cNvSpPr>
            <a:spLocks noGrp="1"/>
          </p:cNvSpPr>
          <p:nvPr>
            <p:ph idx="1"/>
          </p:nvPr>
        </p:nvSpPr>
        <p:spPr/>
        <p:txBody>
          <a:bodyPr/>
          <a:lstStyle/>
          <a:p>
            <a:r>
              <a:rPr lang="en-US" b="1" dirty="0"/>
              <a:t>free(void * p);</a:t>
            </a:r>
          </a:p>
          <a:p>
            <a:pPr lvl="1"/>
            <a:r>
              <a:rPr lang="en-US" dirty="0"/>
              <a:t>Frees the memory space referenced by </a:t>
            </a:r>
            <a:r>
              <a:rPr lang="en-US" i="1" dirty="0"/>
              <a:t>p</a:t>
            </a:r>
            <a:r>
              <a:rPr lang="en-US" dirty="0"/>
              <a:t> (provided by a previous call to </a:t>
            </a:r>
            <a:r>
              <a:rPr lang="en-US" dirty="0" err="1"/>
              <a:t>malloc</a:t>
            </a:r>
            <a:r>
              <a:rPr lang="en-US" dirty="0"/>
              <a:t>(), </a:t>
            </a:r>
            <a:r>
              <a:rPr lang="en-US" dirty="0" err="1"/>
              <a:t>calloc</a:t>
            </a:r>
            <a:r>
              <a:rPr lang="en-US" dirty="0"/>
              <a:t>(), or </a:t>
            </a:r>
            <a:r>
              <a:rPr lang="en-US" dirty="0" err="1"/>
              <a:t>realloc</a:t>
            </a:r>
            <a:r>
              <a:rPr lang="en-US" dirty="0"/>
              <a:t>())</a:t>
            </a:r>
          </a:p>
          <a:p>
            <a:pPr lvl="1"/>
            <a:r>
              <a:rPr lang="en-US" dirty="0"/>
              <a:t>If free(p) has already occurred the behavior is undefined</a:t>
            </a:r>
          </a:p>
          <a:p>
            <a:pPr lvl="1"/>
            <a:r>
              <a:rPr lang="en-US" dirty="0"/>
              <a:t>If </a:t>
            </a:r>
            <a:r>
              <a:rPr lang="en-US" i="1" dirty="0"/>
              <a:t>p </a:t>
            </a:r>
            <a:r>
              <a:rPr lang="en-US" dirty="0"/>
              <a:t>is NULL – no operation is performed</a:t>
            </a:r>
          </a:p>
          <a:p>
            <a:pPr marL="0" indent="0">
              <a:buNone/>
            </a:pPr>
            <a:endParaRPr lang="en-US" dirty="0"/>
          </a:p>
        </p:txBody>
      </p:sp>
    </p:spTree>
    <p:extLst>
      <p:ext uri="{BB962C8B-B14F-4D97-AF65-F5344CB8AC3E}">
        <p14:creationId xmlns:p14="http://schemas.microsoft.com/office/powerpoint/2010/main" val="198746937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19490"/>
            <a:ext cx="8229600" cy="523220"/>
          </a:xfrm>
        </p:spPr>
        <p:txBody>
          <a:bodyPr/>
          <a:lstStyle/>
          <a:p>
            <a:r>
              <a:rPr lang="en-US" dirty="0"/>
              <a:t>Memory management jeopardy!</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28800" y="1447800"/>
            <a:ext cx="6010077" cy="4808062"/>
          </a:xfrm>
        </p:spPr>
      </p:pic>
    </p:spTree>
    <p:extLst>
      <p:ext uri="{BB962C8B-B14F-4D97-AF65-F5344CB8AC3E}">
        <p14:creationId xmlns:p14="http://schemas.microsoft.com/office/powerpoint/2010/main" val="196960783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19490"/>
            <a:ext cx="8229600" cy="523220"/>
          </a:xfrm>
        </p:spPr>
        <p:txBody>
          <a:bodyPr/>
          <a:lstStyle/>
          <a:p>
            <a:r>
              <a:rPr lang="en-US" dirty="0"/>
              <a:t>This mistake is very common</a:t>
            </a:r>
          </a:p>
        </p:txBody>
      </p:sp>
      <p:sp>
        <p:nvSpPr>
          <p:cNvPr id="3" name="Content Placeholder 2"/>
          <p:cNvSpPr>
            <a:spLocks noGrp="1"/>
          </p:cNvSpPr>
          <p:nvPr>
            <p:ph idx="1"/>
          </p:nvPr>
        </p:nvSpPr>
        <p:spPr>
          <a:xfrm>
            <a:off x="1752600" y="1752600"/>
            <a:ext cx="5791200" cy="4373563"/>
          </a:xfrm>
        </p:spPr>
        <p:txBody>
          <a:bodyPr>
            <a:normAutofit lnSpcReduction="10000"/>
          </a:bodyPr>
          <a:lstStyle/>
          <a:p>
            <a:pPr marL="0" indent="0">
              <a:buNone/>
            </a:pPr>
            <a:r>
              <a:rPr lang="en-US" sz="2800" dirty="0"/>
              <a:t>/* return y = Ax */</a:t>
            </a:r>
          </a:p>
          <a:p>
            <a:pPr marL="0" indent="0">
              <a:buNone/>
            </a:pPr>
            <a:r>
              <a:rPr lang="en-US" sz="2800" dirty="0" err="1"/>
              <a:t>int</a:t>
            </a:r>
            <a:r>
              <a:rPr lang="en-US" sz="2800" dirty="0"/>
              <a:t> *</a:t>
            </a:r>
            <a:r>
              <a:rPr lang="en-US" sz="2800" dirty="0" err="1"/>
              <a:t>matvec</a:t>
            </a:r>
            <a:r>
              <a:rPr lang="en-US" sz="2800" dirty="0"/>
              <a:t>(</a:t>
            </a:r>
            <a:r>
              <a:rPr lang="en-US" sz="2800" dirty="0" err="1"/>
              <a:t>int</a:t>
            </a:r>
            <a:r>
              <a:rPr lang="en-US" sz="2800" dirty="0"/>
              <a:t> **A, </a:t>
            </a:r>
            <a:r>
              <a:rPr lang="en-US" sz="2800" dirty="0" err="1"/>
              <a:t>int</a:t>
            </a:r>
            <a:r>
              <a:rPr lang="en-US" sz="2800" dirty="0"/>
              <a:t> *x, </a:t>
            </a:r>
            <a:r>
              <a:rPr lang="en-US" sz="2800" dirty="0" err="1"/>
              <a:t>int</a:t>
            </a:r>
            <a:r>
              <a:rPr lang="en-US" sz="2800" dirty="0"/>
              <a:t> n) { </a:t>
            </a:r>
          </a:p>
          <a:p>
            <a:pPr marL="0" indent="0">
              <a:buNone/>
            </a:pPr>
            <a:r>
              <a:rPr lang="en-US" sz="2800" dirty="0"/>
              <a:t>	</a:t>
            </a:r>
            <a:r>
              <a:rPr lang="en-US" sz="2800" dirty="0" err="1"/>
              <a:t>int</a:t>
            </a:r>
            <a:r>
              <a:rPr lang="en-US" sz="2800" dirty="0"/>
              <a:t> *y = </a:t>
            </a:r>
            <a:r>
              <a:rPr lang="en-US" sz="2800" dirty="0" err="1"/>
              <a:t>malloc</a:t>
            </a:r>
            <a:r>
              <a:rPr lang="en-US" sz="2800" dirty="0"/>
              <a:t>(n * </a:t>
            </a:r>
            <a:r>
              <a:rPr lang="en-US" sz="2800" dirty="0" err="1"/>
              <a:t>sizeof</a:t>
            </a:r>
            <a:r>
              <a:rPr lang="en-US" sz="2800" dirty="0"/>
              <a:t>(</a:t>
            </a:r>
            <a:r>
              <a:rPr lang="en-US" sz="2800" dirty="0" err="1"/>
              <a:t>int</a:t>
            </a:r>
            <a:r>
              <a:rPr lang="en-US" sz="2800" dirty="0"/>
              <a:t>));</a:t>
            </a:r>
          </a:p>
          <a:p>
            <a:pPr marL="0" indent="0">
              <a:buNone/>
            </a:pPr>
            <a:r>
              <a:rPr lang="en-US" sz="2800" dirty="0"/>
              <a:t>	</a:t>
            </a:r>
            <a:r>
              <a:rPr lang="en-US" sz="2800" dirty="0" err="1"/>
              <a:t>int</a:t>
            </a:r>
            <a:r>
              <a:rPr lang="en-US" sz="2800" dirty="0"/>
              <a:t> </a:t>
            </a:r>
            <a:r>
              <a:rPr lang="en-US" sz="2800" dirty="0" err="1"/>
              <a:t>i</a:t>
            </a:r>
            <a:r>
              <a:rPr lang="en-US" sz="2800" dirty="0"/>
              <a:t>, j;</a:t>
            </a:r>
          </a:p>
          <a:p>
            <a:pPr marL="0" indent="0">
              <a:buNone/>
            </a:pPr>
            <a:r>
              <a:rPr lang="en-US" sz="2800" dirty="0"/>
              <a:t>	for (</a:t>
            </a:r>
            <a:r>
              <a:rPr lang="en-US" sz="2800" dirty="0" err="1"/>
              <a:t>i</a:t>
            </a:r>
            <a:r>
              <a:rPr lang="en-US" sz="2800" dirty="0"/>
              <a:t> = 0; </a:t>
            </a:r>
            <a:r>
              <a:rPr lang="en-US" sz="2800" dirty="0" err="1"/>
              <a:t>i</a:t>
            </a:r>
            <a:r>
              <a:rPr lang="en-US" sz="2800" dirty="0"/>
              <a:t> &lt; n; </a:t>
            </a:r>
            <a:r>
              <a:rPr lang="en-US" sz="2800" dirty="0" err="1"/>
              <a:t>i</a:t>
            </a:r>
            <a:r>
              <a:rPr lang="en-US" sz="2800" dirty="0"/>
              <a:t>++)</a:t>
            </a:r>
          </a:p>
          <a:p>
            <a:pPr marL="0" indent="0">
              <a:buNone/>
            </a:pPr>
            <a:r>
              <a:rPr lang="en-US" sz="2800" dirty="0"/>
              <a:t>		for (j = 0; j &lt; n; j++)</a:t>
            </a:r>
          </a:p>
          <a:p>
            <a:pPr marL="0" indent="0">
              <a:buNone/>
            </a:pPr>
            <a:r>
              <a:rPr lang="en-US" sz="2800" dirty="0"/>
              <a:t>			y[</a:t>
            </a:r>
            <a:r>
              <a:rPr lang="en-US" sz="2800" dirty="0" err="1"/>
              <a:t>i</a:t>
            </a:r>
            <a:r>
              <a:rPr lang="en-US" sz="2800" dirty="0"/>
              <a:t>] += A[</a:t>
            </a:r>
            <a:r>
              <a:rPr lang="en-US" sz="2800" dirty="0" err="1"/>
              <a:t>i</a:t>
            </a:r>
            <a:r>
              <a:rPr lang="en-US" sz="2800" dirty="0"/>
              <a:t>][j] * x[j];</a:t>
            </a:r>
          </a:p>
          <a:p>
            <a:pPr marL="0" indent="0">
              <a:buNone/>
            </a:pPr>
            <a:r>
              <a:rPr lang="en-US" sz="2800" dirty="0"/>
              <a:t>	return y;</a:t>
            </a:r>
          </a:p>
          <a:p>
            <a:pPr marL="0" indent="0">
              <a:buNone/>
            </a:pPr>
            <a:r>
              <a:rPr lang="en-US" sz="2800" dirty="0"/>
              <a:t>}</a:t>
            </a:r>
          </a:p>
          <a:p>
            <a:pPr marL="0" indent="0">
              <a:buNone/>
            </a:pPr>
            <a:endParaRPr lang="en-US" dirty="0"/>
          </a:p>
        </p:txBody>
      </p:sp>
      <p:grpSp>
        <p:nvGrpSpPr>
          <p:cNvPr id="6" name="Group 5"/>
          <p:cNvGrpSpPr/>
          <p:nvPr/>
        </p:nvGrpSpPr>
        <p:grpSpPr>
          <a:xfrm>
            <a:off x="5867400" y="5309730"/>
            <a:ext cx="3048000" cy="786270"/>
            <a:chOff x="5867400" y="5309730"/>
            <a:chExt cx="3048000" cy="786270"/>
          </a:xfrm>
        </p:grpSpPr>
        <p:sp>
          <p:nvSpPr>
            <p:cNvPr id="4" name="Rectangular Callout 3"/>
            <p:cNvSpPr/>
            <p:nvPr/>
          </p:nvSpPr>
          <p:spPr>
            <a:xfrm>
              <a:off x="5867400" y="5309730"/>
              <a:ext cx="3048000" cy="786270"/>
            </a:xfrm>
            <a:prstGeom prst="wedgeRectCallout">
              <a:avLst>
                <a:gd name="adj1" fmla="val -121431"/>
                <a:gd name="adj2" fmla="val -95636"/>
              </a:avLst>
            </a:prstGeom>
            <a:gradFill>
              <a:gsLst>
                <a:gs pos="0">
                  <a:schemeClr val="tx2">
                    <a:lumMod val="40000"/>
                    <a:lumOff val="60000"/>
                  </a:schemeClr>
                </a:gs>
                <a:gs pos="100000">
                  <a:schemeClr val="tx2">
                    <a:lumMod val="60000"/>
                    <a:lumOff val="40000"/>
                  </a:schemeClr>
                </a:gs>
              </a:gsLst>
              <a:lin ang="16200000" scaled="0"/>
            </a:gra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p:cNvSpPr txBox="1"/>
            <p:nvPr/>
          </p:nvSpPr>
          <p:spPr>
            <a:xfrm>
              <a:off x="5918315" y="5379699"/>
              <a:ext cx="2946169" cy="646331"/>
            </a:xfrm>
            <a:prstGeom prst="rect">
              <a:avLst/>
            </a:prstGeom>
            <a:noFill/>
          </p:spPr>
          <p:txBody>
            <a:bodyPr wrap="square" rtlCol="0">
              <a:spAutoFit/>
            </a:bodyPr>
            <a:lstStyle/>
            <a:p>
              <a:r>
                <a:rPr lang="en-US" b="1" dirty="0"/>
                <a:t>Incorrectly assumes that y[</a:t>
              </a:r>
              <a:r>
                <a:rPr lang="en-US" b="1" dirty="0" err="1"/>
                <a:t>i</a:t>
              </a:r>
              <a:r>
                <a:rPr lang="en-US" b="1" dirty="0"/>
                <a:t>] is set to 0</a:t>
              </a:r>
            </a:p>
          </p:txBody>
        </p:sp>
      </p:grpSp>
    </p:spTree>
    <p:extLst>
      <p:ext uri="{BB962C8B-B14F-4D97-AF65-F5344CB8AC3E}">
        <p14:creationId xmlns:p14="http://schemas.microsoft.com/office/powerpoint/2010/main" val="4154711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19490"/>
            <a:ext cx="8229600" cy="523220"/>
          </a:xfrm>
        </p:spPr>
        <p:txBody>
          <a:bodyPr/>
          <a:lstStyle/>
          <a:p>
            <a:r>
              <a:rPr lang="en-US" dirty="0"/>
              <a:t>Sun Solaris 2.0 </a:t>
            </a:r>
            <a:r>
              <a:rPr lang="en-US" dirty="0" err="1"/>
              <a:t>Tarball</a:t>
            </a:r>
            <a:r>
              <a:rPr lang="en-US" dirty="0"/>
              <a:t> Vulnerability</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8696" y="4386746"/>
            <a:ext cx="1156354" cy="1156354"/>
          </a:xfrm>
          <a:prstGeom prst="rect">
            <a:avLst/>
          </a:prstGeom>
        </p:spPr>
      </p:pic>
      <p:pic>
        <p:nvPicPr>
          <p:cNvPr id="1027" name="Picture 3" descr="C:\Users\idubraws\AppData\Local\Microsoft\Windows\Temporary Internet Files\Content.IE5\90HDF2DE\MC900431629[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800" y="4204354"/>
            <a:ext cx="1714500" cy="1714500"/>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p:cNvGrpSpPr/>
          <p:nvPr/>
        </p:nvGrpSpPr>
        <p:grpSpPr>
          <a:xfrm>
            <a:off x="5105400" y="1436858"/>
            <a:ext cx="3462807" cy="2286000"/>
            <a:chOff x="5105400" y="1436858"/>
            <a:chExt cx="3462807" cy="2286000"/>
          </a:xfrm>
        </p:grpSpPr>
        <p:sp>
          <p:nvSpPr>
            <p:cNvPr id="6" name="Rectangular Callout 5"/>
            <p:cNvSpPr/>
            <p:nvPr/>
          </p:nvSpPr>
          <p:spPr>
            <a:xfrm>
              <a:off x="5105400" y="1436858"/>
              <a:ext cx="3462807" cy="2286000"/>
            </a:xfrm>
            <a:prstGeom prst="wedgeRectCallout">
              <a:avLst>
                <a:gd name="adj1" fmla="val -141436"/>
                <a:gd name="adj2" fmla="val 87576"/>
              </a:avLst>
            </a:prstGeom>
            <a:gradFill>
              <a:gsLst>
                <a:gs pos="0">
                  <a:schemeClr val="bg2">
                    <a:lumMod val="75000"/>
                  </a:schemeClr>
                </a:gs>
                <a:gs pos="100000">
                  <a:schemeClr val="bg2">
                    <a:lumMod val="90000"/>
                  </a:schemeClr>
                </a:gs>
              </a:gsLst>
            </a:gradFill>
            <a:ln>
              <a:solidFill>
                <a:schemeClr val="bg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p:cNvSpPr txBox="1"/>
            <p:nvPr/>
          </p:nvSpPr>
          <p:spPr>
            <a:xfrm>
              <a:off x="5105400" y="1518029"/>
              <a:ext cx="3462807" cy="2123658"/>
            </a:xfrm>
            <a:prstGeom prst="rect">
              <a:avLst/>
            </a:prstGeom>
            <a:noFill/>
          </p:spPr>
          <p:txBody>
            <a:bodyPr wrap="none" rtlCol="0">
              <a:spAutoFit/>
            </a:bodyPr>
            <a:lstStyle/>
            <a:p>
              <a:r>
                <a:rPr lang="en-US" sz="1200" b="1" dirty="0"/>
                <a:t>root:x:0:0:root:/root:/bin/</a:t>
              </a:r>
              <a:r>
                <a:rPr lang="en-US" sz="1200" b="1" dirty="0" err="1"/>
                <a:t>tcsh</a:t>
              </a:r>
              <a:endParaRPr lang="en-US" sz="1200" b="1" dirty="0"/>
            </a:p>
            <a:p>
              <a:r>
                <a:rPr lang="en-US" sz="1200" b="1" dirty="0"/>
                <a:t>daemon:x:1:1:daemon:/</a:t>
              </a:r>
              <a:r>
                <a:rPr lang="en-US" sz="1200" b="1" dirty="0" err="1"/>
                <a:t>usr</a:t>
              </a:r>
              <a:r>
                <a:rPr lang="en-US" sz="1200" b="1" dirty="0"/>
                <a:t>/</a:t>
              </a:r>
              <a:r>
                <a:rPr lang="en-US" sz="1200" b="1" dirty="0" err="1"/>
                <a:t>sbin</a:t>
              </a:r>
              <a:r>
                <a:rPr lang="en-US" sz="1200" b="1" dirty="0"/>
                <a:t>:/bin/false</a:t>
              </a:r>
            </a:p>
            <a:p>
              <a:r>
                <a:rPr lang="en-US" sz="1200" b="1" dirty="0"/>
                <a:t>bin:x:2:2:bin:/bin:/bin/false</a:t>
              </a:r>
            </a:p>
            <a:p>
              <a:r>
                <a:rPr lang="en-US" sz="1200" b="1" dirty="0"/>
                <a:t>sys:x:3:3:sys:/</a:t>
              </a:r>
              <a:r>
                <a:rPr lang="en-US" sz="1200" b="1" dirty="0" err="1"/>
                <a:t>dev</a:t>
              </a:r>
              <a:r>
                <a:rPr lang="en-US" sz="1200" b="1" dirty="0"/>
                <a:t>:/bin/false</a:t>
              </a:r>
            </a:p>
            <a:p>
              <a:r>
                <a:rPr lang="en-US" sz="1200" b="1" dirty="0"/>
                <a:t>sync:x:4:65534:sync:/bin:/bin/false</a:t>
              </a:r>
            </a:p>
            <a:p>
              <a:r>
                <a:rPr lang="en-US" sz="1200" b="1" dirty="0"/>
                <a:t>games:x:5:60:games:/</a:t>
              </a:r>
              <a:r>
                <a:rPr lang="en-US" sz="1200" b="1" dirty="0" err="1"/>
                <a:t>usr</a:t>
              </a:r>
              <a:r>
                <a:rPr lang="en-US" sz="1200" b="1" dirty="0"/>
                <a:t>/games:/bin/false</a:t>
              </a:r>
            </a:p>
            <a:p>
              <a:r>
                <a:rPr lang="en-US" sz="1200" b="1" dirty="0"/>
                <a:t>man:x:6:12:man:/</a:t>
              </a:r>
              <a:r>
                <a:rPr lang="en-US" sz="1200" b="1" dirty="0" err="1"/>
                <a:t>var</a:t>
              </a:r>
              <a:r>
                <a:rPr lang="en-US" sz="1200" b="1" dirty="0"/>
                <a:t>/cache/man:/bin/false</a:t>
              </a:r>
            </a:p>
            <a:p>
              <a:r>
                <a:rPr lang="en-US" sz="1200" b="1" dirty="0"/>
                <a:t>lp:x:7:7:lp:/</a:t>
              </a:r>
              <a:r>
                <a:rPr lang="en-US" sz="1200" b="1" dirty="0" err="1"/>
                <a:t>var</a:t>
              </a:r>
              <a:r>
                <a:rPr lang="en-US" sz="1200" b="1" dirty="0"/>
                <a:t>/spool/</a:t>
              </a:r>
              <a:r>
                <a:rPr lang="en-US" sz="1200" b="1" dirty="0" err="1"/>
                <a:t>lpd</a:t>
              </a:r>
              <a:r>
                <a:rPr lang="en-US" sz="1200" b="1" dirty="0"/>
                <a:t>:/bin/false</a:t>
              </a:r>
            </a:p>
            <a:p>
              <a:r>
                <a:rPr lang="en-US" sz="1200" b="1" dirty="0"/>
                <a:t>mail:x:8:8:mail:/</a:t>
              </a:r>
              <a:r>
                <a:rPr lang="en-US" sz="1200" b="1" dirty="0" err="1"/>
                <a:t>var</a:t>
              </a:r>
              <a:r>
                <a:rPr lang="en-US" sz="1200" b="1" dirty="0"/>
                <a:t>/mail:/bin/false</a:t>
              </a:r>
            </a:p>
            <a:p>
              <a:r>
                <a:rPr lang="en-US" sz="1200" b="1" dirty="0"/>
                <a:t>news:x:9:9:news:/</a:t>
              </a:r>
              <a:r>
                <a:rPr lang="en-US" sz="1200" b="1" dirty="0" err="1"/>
                <a:t>var</a:t>
              </a:r>
              <a:r>
                <a:rPr lang="en-US" sz="1200" b="1" dirty="0"/>
                <a:t>/spool/news:/bin/false</a:t>
              </a:r>
            </a:p>
            <a:p>
              <a:r>
                <a:rPr lang="en-US" sz="1200" b="1" dirty="0"/>
                <a:t>uucp:x:10:10:uucp:/</a:t>
              </a:r>
              <a:r>
                <a:rPr lang="en-US" sz="1200" b="1" dirty="0" err="1"/>
                <a:t>var</a:t>
              </a:r>
              <a:r>
                <a:rPr lang="en-US" sz="1200" b="1" dirty="0"/>
                <a:t>/spool/</a:t>
              </a:r>
              <a:r>
                <a:rPr lang="en-US" sz="1200" b="1" dirty="0" err="1"/>
                <a:t>uucp</a:t>
              </a:r>
              <a:r>
                <a:rPr lang="en-US" sz="1200" b="1" dirty="0"/>
                <a:t>:/bin/false</a:t>
              </a:r>
            </a:p>
          </p:txBody>
        </p:sp>
      </p:grpSp>
      <p:sp>
        <p:nvSpPr>
          <p:cNvPr id="8" name="TextBox 7"/>
          <p:cNvSpPr txBox="1"/>
          <p:nvPr/>
        </p:nvSpPr>
        <p:spPr>
          <a:xfrm>
            <a:off x="4343400" y="4495800"/>
            <a:ext cx="4564070" cy="1200329"/>
          </a:xfrm>
          <a:prstGeom prst="rect">
            <a:avLst/>
          </a:prstGeom>
          <a:noFill/>
        </p:spPr>
        <p:txBody>
          <a:bodyPr wrap="none" rtlCol="0">
            <a:spAutoFit/>
          </a:bodyPr>
          <a:lstStyle/>
          <a:p>
            <a:r>
              <a:rPr lang="en-US" b="1" dirty="0"/>
              <a:t>Change the code from:</a:t>
            </a:r>
          </a:p>
          <a:p>
            <a:pPr lvl="1"/>
            <a:r>
              <a:rPr lang="en-US" b="1" dirty="0"/>
              <a:t>char *</a:t>
            </a:r>
            <a:r>
              <a:rPr lang="en-US" b="1" dirty="0" err="1"/>
              <a:t>buf</a:t>
            </a:r>
            <a:r>
              <a:rPr lang="en-US" b="1" dirty="0"/>
              <a:t> = (char *) </a:t>
            </a:r>
            <a:r>
              <a:rPr lang="en-US" b="1" dirty="0" err="1"/>
              <a:t>malloc</a:t>
            </a:r>
            <a:r>
              <a:rPr lang="en-US" b="1" dirty="0"/>
              <a:t>(BUFSIZ);</a:t>
            </a:r>
          </a:p>
          <a:p>
            <a:r>
              <a:rPr lang="en-US" b="1" dirty="0"/>
              <a:t>To:</a:t>
            </a:r>
          </a:p>
          <a:p>
            <a:pPr lvl="1"/>
            <a:r>
              <a:rPr lang="en-US" b="1" dirty="0"/>
              <a:t>char *</a:t>
            </a:r>
            <a:r>
              <a:rPr lang="en-US" b="1" dirty="0" err="1"/>
              <a:t>buf</a:t>
            </a:r>
            <a:r>
              <a:rPr lang="en-US" b="1" dirty="0"/>
              <a:t> = (char *) </a:t>
            </a:r>
            <a:r>
              <a:rPr lang="en-US" b="1" dirty="0" err="1"/>
              <a:t>calloc</a:t>
            </a:r>
            <a:r>
              <a:rPr lang="en-US" b="1" dirty="0"/>
              <a:t>(BUFSIZ);</a:t>
            </a:r>
          </a:p>
        </p:txBody>
      </p:sp>
    </p:spTree>
    <p:extLst>
      <p:ext uri="{BB962C8B-B14F-4D97-AF65-F5344CB8AC3E}">
        <p14:creationId xmlns:p14="http://schemas.microsoft.com/office/powerpoint/2010/main" val="341894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19490"/>
            <a:ext cx="8229600" cy="523220"/>
          </a:xfrm>
        </p:spPr>
        <p:txBody>
          <a:bodyPr/>
          <a:lstStyle/>
          <a:p>
            <a:r>
              <a:rPr lang="en-US" dirty="0"/>
              <a:t>Another </a:t>
            </a:r>
            <a:r>
              <a:rPr lang="en-US" dirty="0" err="1"/>
              <a:t>c++</a:t>
            </a:r>
            <a:r>
              <a:rPr lang="en-US" dirty="0"/>
              <a:t> mistake</a:t>
            </a:r>
          </a:p>
        </p:txBody>
      </p:sp>
      <p:sp>
        <p:nvSpPr>
          <p:cNvPr id="3" name="Content Placeholder 2"/>
          <p:cNvSpPr>
            <a:spLocks noGrp="1"/>
          </p:cNvSpPr>
          <p:nvPr>
            <p:ph idx="1"/>
          </p:nvPr>
        </p:nvSpPr>
        <p:spPr>
          <a:xfrm>
            <a:off x="2438400" y="1828800"/>
            <a:ext cx="4038600" cy="3124199"/>
          </a:xfrm>
        </p:spPr>
        <p:txBody>
          <a:bodyPr>
            <a:normAutofit/>
          </a:bodyPr>
          <a:lstStyle/>
          <a:p>
            <a:pPr marL="0" indent="0">
              <a:buNone/>
            </a:pPr>
            <a:r>
              <a:rPr lang="en-US" sz="2400" b="1" dirty="0" err="1"/>
              <a:t>int</a:t>
            </a:r>
            <a:r>
              <a:rPr lang="en-US" sz="2400" b="1" dirty="0"/>
              <a:t> *</a:t>
            </a:r>
            <a:r>
              <a:rPr lang="en-US" sz="2400" b="1" dirty="0" err="1"/>
              <a:t>ip</a:t>
            </a:r>
            <a:r>
              <a:rPr lang="en-US" sz="2400" b="1" dirty="0"/>
              <a:t> = new </a:t>
            </a:r>
            <a:r>
              <a:rPr lang="en-US" sz="2400" b="1" dirty="0" err="1"/>
              <a:t>int</a:t>
            </a:r>
            <a:r>
              <a:rPr lang="en-US" sz="2400" b="1" dirty="0"/>
              <a:t>;</a:t>
            </a:r>
          </a:p>
          <a:p>
            <a:pPr marL="0" indent="0">
              <a:buNone/>
            </a:pPr>
            <a:r>
              <a:rPr lang="en-US" sz="2400" b="1" dirty="0"/>
              <a:t>if (</a:t>
            </a:r>
            <a:r>
              <a:rPr lang="en-US" sz="2400" b="1" dirty="0" err="1"/>
              <a:t>ip</a:t>
            </a:r>
            <a:r>
              <a:rPr lang="en-US" sz="2400" b="1" dirty="0"/>
              <a:t>) { 	// always true</a:t>
            </a:r>
          </a:p>
          <a:p>
            <a:pPr marL="0" indent="0">
              <a:buNone/>
            </a:pPr>
            <a:r>
              <a:rPr lang="en-US" sz="2400" b="1" dirty="0"/>
              <a:t>	...</a:t>
            </a:r>
          </a:p>
          <a:p>
            <a:pPr marL="0" indent="0">
              <a:buNone/>
            </a:pPr>
            <a:r>
              <a:rPr lang="en-US" sz="2400" b="1" dirty="0"/>
              <a:t>}</a:t>
            </a:r>
          </a:p>
          <a:p>
            <a:pPr marL="0" indent="0">
              <a:buNone/>
            </a:pPr>
            <a:r>
              <a:rPr lang="en-US" sz="2400" b="1" dirty="0"/>
              <a:t>else {</a:t>
            </a:r>
          </a:p>
          <a:p>
            <a:pPr marL="0" indent="0">
              <a:buNone/>
            </a:pPr>
            <a:r>
              <a:rPr lang="en-US" sz="2400" b="1" dirty="0"/>
              <a:t>	// never executes</a:t>
            </a:r>
          </a:p>
          <a:p>
            <a:pPr marL="0" indent="0">
              <a:buNone/>
            </a:pPr>
            <a:r>
              <a:rPr lang="en-US" sz="2400" b="1" dirty="0"/>
              <a:t>}</a:t>
            </a:r>
            <a:endParaRPr lang="en-US" sz="2400" dirty="0"/>
          </a:p>
        </p:txBody>
      </p:sp>
      <p:sp>
        <p:nvSpPr>
          <p:cNvPr id="4" name="TextBox 3"/>
          <p:cNvSpPr txBox="1"/>
          <p:nvPr/>
        </p:nvSpPr>
        <p:spPr>
          <a:xfrm>
            <a:off x="1981200" y="5267980"/>
            <a:ext cx="4902304" cy="523220"/>
          </a:xfrm>
          <a:prstGeom prst="rect">
            <a:avLst/>
          </a:prstGeom>
          <a:noFill/>
        </p:spPr>
        <p:txBody>
          <a:bodyPr wrap="none" rtlCol="0">
            <a:spAutoFit/>
          </a:bodyPr>
          <a:lstStyle/>
          <a:p>
            <a:r>
              <a:rPr lang="en-US" sz="2800" dirty="0"/>
              <a:t>Incorrect use of </a:t>
            </a:r>
            <a:r>
              <a:rPr lang="en-US" sz="2800" b="1" i="1" dirty="0"/>
              <a:t>new</a:t>
            </a:r>
            <a:r>
              <a:rPr lang="en-US" sz="2800" b="1" dirty="0"/>
              <a:t> </a:t>
            </a:r>
            <a:r>
              <a:rPr lang="en-US" sz="2800" dirty="0"/>
              <a:t>operator</a:t>
            </a:r>
          </a:p>
        </p:txBody>
      </p:sp>
      <p:grpSp>
        <p:nvGrpSpPr>
          <p:cNvPr id="7" name="Group 6"/>
          <p:cNvGrpSpPr/>
          <p:nvPr/>
        </p:nvGrpSpPr>
        <p:grpSpPr>
          <a:xfrm>
            <a:off x="6091451" y="2804082"/>
            <a:ext cx="3048000" cy="646331"/>
            <a:chOff x="6096000" y="2497758"/>
            <a:chExt cx="3048000" cy="646331"/>
          </a:xfrm>
        </p:grpSpPr>
        <p:sp>
          <p:nvSpPr>
            <p:cNvPr id="6" name="Rectangular Callout 5"/>
            <p:cNvSpPr/>
            <p:nvPr/>
          </p:nvSpPr>
          <p:spPr>
            <a:xfrm>
              <a:off x="6172200" y="2514600"/>
              <a:ext cx="2819400" cy="612648"/>
            </a:xfrm>
            <a:prstGeom prst="wedgeRectCallout">
              <a:avLst>
                <a:gd name="adj1" fmla="val -152983"/>
                <a:gd name="adj2" fmla="val -9566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p:cNvSpPr txBox="1"/>
            <p:nvPr/>
          </p:nvSpPr>
          <p:spPr>
            <a:xfrm>
              <a:off x="6096000" y="2497758"/>
              <a:ext cx="3048000" cy="646331"/>
            </a:xfrm>
            <a:prstGeom prst="rect">
              <a:avLst/>
            </a:prstGeom>
            <a:noFill/>
          </p:spPr>
          <p:txBody>
            <a:bodyPr wrap="square" rtlCol="0">
              <a:spAutoFit/>
            </a:bodyPr>
            <a:lstStyle/>
            <a:p>
              <a:r>
                <a:rPr lang="en-US" b="1" dirty="0">
                  <a:solidFill>
                    <a:srgbClr val="FFFFFF"/>
                  </a:solidFill>
                </a:rPr>
                <a:t>If code gets here it means that allocation succeeded</a:t>
              </a:r>
            </a:p>
          </p:txBody>
        </p:sp>
      </p:grpSp>
    </p:spTree>
    <p:extLst>
      <p:ext uri="{BB962C8B-B14F-4D97-AF65-F5344CB8AC3E}">
        <p14:creationId xmlns:p14="http://schemas.microsoft.com/office/powerpoint/2010/main" val="3752436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19490"/>
            <a:ext cx="8229600" cy="523220"/>
          </a:xfrm>
        </p:spPr>
        <p:txBody>
          <a:bodyPr/>
          <a:lstStyle/>
          <a:p>
            <a:r>
              <a:rPr lang="en-US" dirty="0"/>
              <a:t>What happens when…</a:t>
            </a:r>
          </a:p>
        </p:txBody>
      </p:sp>
      <p:sp>
        <p:nvSpPr>
          <p:cNvPr id="3" name="Content Placeholder 2"/>
          <p:cNvSpPr>
            <a:spLocks noGrp="1"/>
          </p:cNvSpPr>
          <p:nvPr>
            <p:ph idx="1"/>
          </p:nvPr>
        </p:nvSpPr>
        <p:spPr/>
        <p:txBody>
          <a:bodyPr/>
          <a:lstStyle/>
          <a:p>
            <a:r>
              <a:rPr lang="en-US" dirty="0"/>
              <a:t>An exception is thrown?</a:t>
            </a:r>
          </a:p>
          <a:p>
            <a:r>
              <a:rPr lang="en-US" dirty="0"/>
              <a:t>Runtime mechanism first searches for an appropriate handler in the current scope</a:t>
            </a:r>
          </a:p>
          <a:p>
            <a:r>
              <a:rPr lang="en-US" dirty="0"/>
              <a:t>What if no such handler exists?</a:t>
            </a:r>
          </a:p>
          <a:p>
            <a:pPr lvl="1"/>
            <a:r>
              <a:rPr lang="en-US" dirty="0"/>
              <a:t>Control is transferred from the current scope to a higher block in the calling chain. </a:t>
            </a:r>
          </a:p>
          <a:p>
            <a:pPr lvl="1"/>
            <a:r>
              <a:rPr lang="en-US" dirty="0"/>
              <a:t>Process continues until an appropriate handler has been found.</a:t>
            </a:r>
          </a:p>
          <a:p>
            <a:pPr lvl="1"/>
            <a:r>
              <a:rPr lang="en-US" dirty="0"/>
              <a:t>If no appropriate handler is available, the program terminates.</a:t>
            </a:r>
          </a:p>
        </p:txBody>
      </p:sp>
    </p:spTree>
    <p:extLst>
      <p:ext uri="{BB962C8B-B14F-4D97-AF65-F5344CB8AC3E}">
        <p14:creationId xmlns:p14="http://schemas.microsoft.com/office/powerpoint/2010/main" val="192673102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19490"/>
            <a:ext cx="8229600" cy="523220"/>
          </a:xfrm>
        </p:spPr>
        <p:txBody>
          <a:bodyPr/>
          <a:lstStyle/>
          <a:p>
            <a:r>
              <a:rPr lang="en-US" dirty="0"/>
              <a:t>Operating systems</a:t>
            </a:r>
          </a:p>
        </p:txBody>
      </p:sp>
      <p:sp>
        <p:nvSpPr>
          <p:cNvPr id="3" name="Content Placeholder 2"/>
          <p:cNvSpPr>
            <a:spLocks noGrp="1"/>
          </p:cNvSpPr>
          <p:nvPr>
            <p:ph idx="1"/>
          </p:nvPr>
        </p:nvSpPr>
        <p:spPr/>
        <p:txBody>
          <a:bodyPr/>
          <a:lstStyle/>
          <a:p>
            <a:r>
              <a:rPr lang="en-US" dirty="0"/>
              <a:t>General architecture</a:t>
            </a:r>
          </a:p>
          <a:p>
            <a:pPr lvl="1"/>
            <a:r>
              <a:rPr lang="en-US" dirty="0"/>
              <a:t>Kernel</a:t>
            </a:r>
          </a:p>
          <a:p>
            <a:pPr lvl="1"/>
            <a:r>
              <a:rPr lang="en-US" dirty="0"/>
              <a:t>Daemons/Services</a:t>
            </a:r>
          </a:p>
          <a:p>
            <a:pPr lvl="1"/>
            <a:r>
              <a:rPr lang="en-US" dirty="0"/>
              <a:t>Shell</a:t>
            </a:r>
          </a:p>
          <a:p>
            <a:pPr lvl="1"/>
            <a:r>
              <a:rPr lang="en-US" dirty="0"/>
              <a:t>Utilities</a:t>
            </a:r>
          </a:p>
          <a:p>
            <a:r>
              <a:rPr lang="en-US" dirty="0"/>
              <a:t>Operating systems are typically written in C</a:t>
            </a:r>
          </a:p>
          <a:p>
            <a:pPr lvl="1"/>
            <a:r>
              <a:rPr lang="en-US" dirty="0"/>
              <a:t>Why?</a:t>
            </a:r>
          </a:p>
          <a:p>
            <a:pPr lvl="2"/>
            <a:r>
              <a:rPr lang="en-US" dirty="0"/>
              <a:t>C is close to the machine</a:t>
            </a:r>
          </a:p>
          <a:p>
            <a:pPr lvl="2"/>
            <a:r>
              <a:rPr lang="en-US" dirty="0"/>
              <a:t>Well known</a:t>
            </a:r>
          </a:p>
          <a:p>
            <a:pPr lvl="2"/>
            <a:r>
              <a:rPr lang="en-US" dirty="0"/>
              <a:t>Lots of programmers</a:t>
            </a:r>
          </a:p>
          <a:p>
            <a:pPr lvl="2"/>
            <a:r>
              <a:rPr lang="en-US" dirty="0"/>
              <a:t>Requires </a:t>
            </a:r>
            <a:r>
              <a:rPr lang="en-US" i="1" dirty="0"/>
              <a:t>some </a:t>
            </a:r>
            <a:r>
              <a:rPr lang="en-US" dirty="0"/>
              <a:t>assembler (interrupt masks, mode words, setting initial register values, etc.)</a:t>
            </a:r>
          </a:p>
        </p:txBody>
      </p:sp>
    </p:spTree>
    <p:extLst>
      <p:ext uri="{BB962C8B-B14F-4D97-AF65-F5344CB8AC3E}">
        <p14:creationId xmlns:p14="http://schemas.microsoft.com/office/powerpoint/2010/main" val="143838188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19490"/>
            <a:ext cx="8229600" cy="523220"/>
          </a:xfrm>
        </p:spPr>
        <p:txBody>
          <a:bodyPr/>
          <a:lstStyle/>
          <a:p>
            <a:r>
              <a:rPr lang="en-US" dirty="0"/>
              <a:t>Better</a:t>
            </a:r>
          </a:p>
        </p:txBody>
      </p:sp>
      <p:sp>
        <p:nvSpPr>
          <p:cNvPr id="3" name="Content Placeholder 2"/>
          <p:cNvSpPr>
            <a:spLocks noGrp="1"/>
          </p:cNvSpPr>
          <p:nvPr>
            <p:ph idx="1"/>
          </p:nvPr>
        </p:nvSpPr>
        <p:spPr>
          <a:xfrm>
            <a:off x="1828800" y="1905000"/>
            <a:ext cx="5105400" cy="3657600"/>
          </a:xfrm>
        </p:spPr>
        <p:txBody>
          <a:bodyPr>
            <a:normAutofit/>
          </a:bodyPr>
          <a:lstStyle/>
          <a:p>
            <a:pPr marL="0" indent="0">
              <a:buNone/>
            </a:pPr>
            <a:r>
              <a:rPr lang="en-US" sz="2800" b="1" dirty="0"/>
              <a:t>try {</a:t>
            </a:r>
          </a:p>
          <a:p>
            <a:pPr marL="0" indent="0">
              <a:buNone/>
            </a:pPr>
            <a:r>
              <a:rPr lang="en-US" sz="2800" b="1" dirty="0"/>
              <a:t>	</a:t>
            </a:r>
            <a:r>
              <a:rPr lang="en-US" sz="2800" b="1" dirty="0" err="1"/>
              <a:t>int</a:t>
            </a:r>
            <a:r>
              <a:rPr lang="en-US" sz="2800" b="1" dirty="0"/>
              <a:t> *</a:t>
            </a:r>
            <a:r>
              <a:rPr lang="en-US" sz="2800" b="1" dirty="0" err="1"/>
              <a:t>ip</a:t>
            </a:r>
            <a:r>
              <a:rPr lang="en-US" sz="2800" b="1" dirty="0"/>
              <a:t> = new </a:t>
            </a:r>
            <a:r>
              <a:rPr lang="en-US" sz="2800" b="1" dirty="0" err="1"/>
              <a:t>int</a:t>
            </a:r>
            <a:r>
              <a:rPr lang="en-US" sz="2800" b="1" dirty="0"/>
              <a:t>;</a:t>
            </a:r>
          </a:p>
          <a:p>
            <a:pPr marL="0" indent="0">
              <a:buNone/>
            </a:pPr>
            <a:r>
              <a:rPr lang="en-US" sz="2800" b="1" dirty="0"/>
              <a:t>	. . .</a:t>
            </a:r>
          </a:p>
          <a:p>
            <a:pPr marL="0" indent="0">
              <a:buNone/>
            </a:pPr>
            <a:r>
              <a:rPr lang="en-US" sz="2800" b="1" dirty="0"/>
              <a:t>}</a:t>
            </a:r>
          </a:p>
          <a:p>
            <a:pPr marL="0" indent="0">
              <a:buNone/>
            </a:pPr>
            <a:r>
              <a:rPr lang="en-US" sz="2800" b="1" dirty="0"/>
              <a:t>catch (</a:t>
            </a:r>
            <a:r>
              <a:rPr lang="en-US" sz="2800" b="1" dirty="0" err="1"/>
              <a:t>bad_alloc</a:t>
            </a:r>
            <a:r>
              <a:rPr lang="en-US" sz="2800" b="1" dirty="0"/>
              <a:t>) {</a:t>
            </a:r>
          </a:p>
          <a:p>
            <a:pPr marL="0" indent="0">
              <a:buNone/>
            </a:pPr>
            <a:r>
              <a:rPr lang="en-US" sz="2800" b="1" dirty="0"/>
              <a:t>	// handle failure from new</a:t>
            </a:r>
          </a:p>
          <a:p>
            <a:pPr marL="0" indent="0">
              <a:buNone/>
            </a:pPr>
            <a:r>
              <a:rPr lang="en-US" sz="2800" b="1" dirty="0"/>
              <a:t>}</a:t>
            </a:r>
          </a:p>
        </p:txBody>
      </p:sp>
    </p:spTree>
    <p:extLst>
      <p:ext uri="{BB962C8B-B14F-4D97-AF65-F5344CB8AC3E}">
        <p14:creationId xmlns:p14="http://schemas.microsoft.com/office/powerpoint/2010/main" val="134687379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19490"/>
            <a:ext cx="8229600" cy="523220"/>
          </a:xfrm>
        </p:spPr>
        <p:txBody>
          <a:bodyPr/>
          <a:lstStyle/>
          <a:p>
            <a:r>
              <a:rPr lang="en-US" dirty="0"/>
              <a:t>Code injection attack</a:t>
            </a:r>
          </a:p>
        </p:txBody>
      </p:sp>
      <p:sp>
        <p:nvSpPr>
          <p:cNvPr id="3" name="Content Placeholder 2"/>
          <p:cNvSpPr>
            <a:spLocks noGrp="1"/>
          </p:cNvSpPr>
          <p:nvPr>
            <p:ph idx="1"/>
          </p:nvPr>
        </p:nvSpPr>
        <p:spPr/>
        <p:txBody>
          <a:bodyPr/>
          <a:lstStyle/>
          <a:p>
            <a:r>
              <a:rPr lang="en-US" dirty="0"/>
              <a:t>To exploit a vulnerability and execute a code injection attack an attacker must</a:t>
            </a:r>
          </a:p>
          <a:p>
            <a:pPr lvl="1"/>
            <a:r>
              <a:rPr lang="en-US" dirty="0"/>
              <a:t>Find a bug that can allow the attacker to overwrite interesting memory locations</a:t>
            </a:r>
          </a:p>
          <a:p>
            <a:pPr lvl="1"/>
            <a:r>
              <a:rPr lang="en-US" dirty="0"/>
              <a:t>Find said interesting memory location</a:t>
            </a:r>
          </a:p>
          <a:p>
            <a:pPr lvl="1"/>
            <a:r>
              <a:rPr lang="en-US" dirty="0"/>
              <a:t>Copy target code </a:t>
            </a:r>
            <a:r>
              <a:rPr lang="en-US" i="1" dirty="0"/>
              <a:t>in binary form</a:t>
            </a:r>
            <a:r>
              <a:rPr lang="en-US" dirty="0"/>
              <a:t> into the memory of a program</a:t>
            </a:r>
          </a:p>
          <a:p>
            <a:pPr lvl="2"/>
            <a:r>
              <a:rPr lang="en-US" dirty="0"/>
              <a:t>Can be done easily by giving it as input to the program</a:t>
            </a:r>
          </a:p>
          <a:p>
            <a:pPr lvl="1"/>
            <a:r>
              <a:rPr lang="en-US" dirty="0"/>
              <a:t>Use the vulnerability to modify the location so that the program will execute the injected code</a:t>
            </a:r>
          </a:p>
        </p:txBody>
      </p:sp>
    </p:spTree>
    <p:extLst>
      <p:ext uri="{BB962C8B-B14F-4D97-AF65-F5344CB8AC3E}">
        <p14:creationId xmlns:p14="http://schemas.microsoft.com/office/powerpoint/2010/main" val="193634725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a:solidFill>
                  <a:srgbClr val="FF0000"/>
                </a:solidFill>
              </a:rPr>
              <a:t>Operating system threats</a:t>
            </a:r>
          </a:p>
        </p:txBody>
      </p:sp>
      <p:sp>
        <p:nvSpPr>
          <p:cNvPr id="2" name="Content Placeholder 1"/>
          <p:cNvSpPr>
            <a:spLocks noGrp="1"/>
          </p:cNvSpPr>
          <p:nvPr>
            <p:ph sz="quarter" idx="10"/>
          </p:nvPr>
        </p:nvSpPr>
        <p:spPr/>
        <p:txBody>
          <a:bodyPr/>
          <a:lstStyle/>
          <a:p>
            <a:r>
              <a:rPr lang="en-US" b="1" dirty="0">
                <a:solidFill>
                  <a:srgbClr val="FF0000"/>
                </a:solidFill>
              </a:rPr>
              <a:t>Buffer Overflows</a:t>
            </a:r>
          </a:p>
        </p:txBody>
      </p:sp>
    </p:spTree>
    <p:extLst>
      <p:ext uri="{BB962C8B-B14F-4D97-AF65-F5344CB8AC3E}">
        <p14:creationId xmlns:p14="http://schemas.microsoft.com/office/powerpoint/2010/main" val="162702097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919490"/>
            <a:ext cx="8229600" cy="523220"/>
          </a:xfrm>
        </p:spPr>
        <p:txBody>
          <a:bodyPr/>
          <a:lstStyle/>
          <a:p>
            <a:r>
              <a:rPr lang="en-US" dirty="0"/>
              <a:t>Buffer overflows – public enemy #1</a:t>
            </a: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971800" y="2055681"/>
            <a:ext cx="3276600" cy="3857101"/>
          </a:xfrm>
        </p:spPr>
      </p:pic>
    </p:spTree>
    <p:extLst>
      <p:ext uri="{BB962C8B-B14F-4D97-AF65-F5344CB8AC3E}">
        <p14:creationId xmlns:p14="http://schemas.microsoft.com/office/powerpoint/2010/main" val="167720372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19490"/>
            <a:ext cx="8229600" cy="523220"/>
          </a:xfrm>
        </p:spPr>
        <p:txBody>
          <a:bodyPr/>
          <a:lstStyle/>
          <a:p>
            <a:r>
              <a:rPr lang="en-US" dirty="0"/>
              <a:t>Type of buffer overflows</a:t>
            </a:r>
          </a:p>
        </p:txBody>
      </p:sp>
      <p:sp>
        <p:nvSpPr>
          <p:cNvPr id="3" name="Content Placeholder 2"/>
          <p:cNvSpPr>
            <a:spLocks noGrp="1"/>
          </p:cNvSpPr>
          <p:nvPr>
            <p:ph idx="1"/>
          </p:nvPr>
        </p:nvSpPr>
        <p:spPr/>
        <p:txBody>
          <a:bodyPr/>
          <a:lstStyle/>
          <a:p>
            <a:r>
              <a:rPr lang="en-US" dirty="0"/>
              <a:t>Stack-based buffer overflows</a:t>
            </a:r>
          </a:p>
          <a:p>
            <a:r>
              <a:rPr lang="en-US" dirty="0"/>
              <a:t>Indirect pointer overwrite</a:t>
            </a:r>
          </a:p>
          <a:p>
            <a:r>
              <a:rPr lang="en-US" dirty="0"/>
              <a:t>Heap-based buffer overflows and double-free</a:t>
            </a:r>
          </a:p>
          <a:p>
            <a:r>
              <a:rPr lang="en-US" dirty="0"/>
              <a:t>Overflows in other memory segments</a:t>
            </a:r>
          </a:p>
        </p:txBody>
      </p:sp>
    </p:spTree>
    <p:extLst>
      <p:ext uri="{BB962C8B-B14F-4D97-AF65-F5344CB8AC3E}">
        <p14:creationId xmlns:p14="http://schemas.microsoft.com/office/powerpoint/2010/main" val="412362605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19490"/>
            <a:ext cx="8229600" cy="523220"/>
          </a:xfrm>
        </p:spPr>
        <p:txBody>
          <a:bodyPr/>
          <a:lstStyle/>
          <a:p>
            <a:r>
              <a:rPr lang="en-US" dirty="0"/>
              <a:t>General buffer overflow information</a:t>
            </a:r>
          </a:p>
        </p:txBody>
      </p:sp>
      <p:sp>
        <p:nvSpPr>
          <p:cNvPr id="3" name="Content Placeholder 2"/>
          <p:cNvSpPr>
            <a:spLocks noGrp="1"/>
          </p:cNvSpPr>
          <p:nvPr>
            <p:ph idx="1"/>
          </p:nvPr>
        </p:nvSpPr>
        <p:spPr/>
        <p:txBody>
          <a:bodyPr/>
          <a:lstStyle/>
          <a:p>
            <a:r>
              <a:rPr lang="en-US" dirty="0"/>
              <a:t>Dynamically allocated memory is vulnerable to buffer overflows</a:t>
            </a:r>
          </a:p>
          <a:p>
            <a:r>
              <a:rPr lang="en-US" dirty="0"/>
              <a:t>Exploiting a buffer overflow in the heap is generally considered to be much more difficult than smashing the stack</a:t>
            </a:r>
          </a:p>
          <a:p>
            <a:r>
              <a:rPr lang="en-US" dirty="0"/>
              <a:t>Buffer overflows can be used to corrupt data structured used by the memory manager to execute arbitrary code</a:t>
            </a:r>
          </a:p>
        </p:txBody>
      </p:sp>
    </p:spTree>
    <p:extLst>
      <p:ext uri="{BB962C8B-B14F-4D97-AF65-F5344CB8AC3E}">
        <p14:creationId xmlns:p14="http://schemas.microsoft.com/office/powerpoint/2010/main" val="679603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1"/>
          <p:cNvSpPr>
            <a:spLocks noGrp="1" noChangeArrowheads="1"/>
          </p:cNvSpPr>
          <p:nvPr>
            <p:ph type="title"/>
          </p:nvPr>
        </p:nvSpPr>
        <p:spPr>
          <a:xfrm>
            <a:off x="456625" y="584843"/>
            <a:ext cx="8229311" cy="523220"/>
          </a:xfrm>
        </p:spPr>
        <p:txBody>
          <a:bodyPr/>
          <a:lstStyle/>
          <a:p>
            <a:pP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GB" dirty="0"/>
              <a:t>Stack Buffer Overflow</a:t>
            </a:r>
          </a:p>
        </p:txBody>
      </p:sp>
      <p:sp>
        <p:nvSpPr>
          <p:cNvPr id="14339" name="Rectangle 2"/>
          <p:cNvSpPr>
            <a:spLocks noGrp="1" noChangeArrowheads="1"/>
          </p:cNvSpPr>
          <p:nvPr>
            <p:ph type="body" idx="1"/>
          </p:nvPr>
        </p:nvSpPr>
        <p:spPr>
          <a:xfrm>
            <a:off x="456625" y="1605095"/>
            <a:ext cx="8229311" cy="2186671"/>
          </a:xfrm>
        </p:spPr>
        <p:txBody>
          <a:bodyPr>
            <a:normAutofit/>
          </a:bodyPr>
          <a:lstStyle/>
          <a:p>
            <a:pP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GB" dirty="0"/>
              <a:t>A buffer overflow occurs when too much data is put into the buffer;</a:t>
            </a:r>
          </a:p>
          <a:p>
            <a:pP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GB" dirty="0"/>
              <a:t>C language and its derivatives(C++) offer many ways to put more data than anticipated into a buffer</a:t>
            </a:r>
          </a:p>
          <a:p>
            <a:pP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endParaRPr lang="en-GB" sz="2400" dirty="0"/>
          </a:p>
        </p:txBody>
      </p:sp>
    </p:spTree>
    <p:extLst>
      <p:ext uri="{BB962C8B-B14F-4D97-AF65-F5344CB8AC3E}">
        <p14:creationId xmlns:p14="http://schemas.microsoft.com/office/powerpoint/2010/main" val="1844835615"/>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19490"/>
            <a:ext cx="8229600" cy="523220"/>
          </a:xfrm>
        </p:spPr>
        <p:txBody>
          <a:bodyPr/>
          <a:lstStyle/>
          <a:p>
            <a:r>
              <a:rPr lang="en-US" dirty="0"/>
              <a:t>(In)Famous Buffer overflows</a:t>
            </a:r>
          </a:p>
        </p:txBody>
      </p:sp>
      <p:sp>
        <p:nvSpPr>
          <p:cNvPr id="3" name="Content Placeholder 2"/>
          <p:cNvSpPr>
            <a:spLocks noGrp="1"/>
          </p:cNvSpPr>
          <p:nvPr>
            <p:ph idx="1"/>
          </p:nvPr>
        </p:nvSpPr>
        <p:spPr/>
        <p:txBody>
          <a:bodyPr/>
          <a:lstStyle/>
          <a:p>
            <a:r>
              <a:rPr lang="en-US" dirty="0"/>
              <a:t>Code Red</a:t>
            </a:r>
          </a:p>
          <a:p>
            <a:r>
              <a:rPr lang="en-US" dirty="0" err="1"/>
              <a:t>Sasser</a:t>
            </a:r>
            <a:endParaRPr lang="en-US" dirty="0"/>
          </a:p>
          <a:p>
            <a:r>
              <a:rPr lang="en-US" dirty="0" err="1"/>
              <a:t>Zotob</a:t>
            </a:r>
            <a:endParaRPr lang="en-US" dirty="0"/>
          </a:p>
          <a:p>
            <a:r>
              <a:rPr lang="en-US" dirty="0" err="1"/>
              <a:t>Stuxnet</a:t>
            </a:r>
            <a:endParaRPr lang="en-US" dirty="0"/>
          </a:p>
        </p:txBody>
      </p:sp>
    </p:spTree>
    <p:extLst>
      <p:ext uri="{BB962C8B-B14F-4D97-AF65-F5344CB8AC3E}">
        <p14:creationId xmlns:p14="http://schemas.microsoft.com/office/powerpoint/2010/main" val="386884806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19490"/>
            <a:ext cx="8229600" cy="523220"/>
          </a:xfrm>
        </p:spPr>
        <p:txBody>
          <a:bodyPr/>
          <a:lstStyle/>
          <a:p>
            <a:r>
              <a:rPr lang="en-US" dirty="0"/>
              <a:t>Buffer overflow statistics - 2012</a:t>
            </a:r>
          </a:p>
        </p:txBody>
      </p:sp>
      <p:sp>
        <p:nvSpPr>
          <p:cNvPr id="3" name="Content Placeholder 2"/>
          <p:cNvSpPr>
            <a:spLocks noGrp="1"/>
          </p:cNvSpPr>
          <p:nvPr>
            <p:ph idx="1"/>
          </p:nvPr>
        </p:nvSpPr>
        <p:spPr/>
        <p:txBody>
          <a:bodyPr/>
          <a:lstStyle/>
          <a:p>
            <a:r>
              <a:rPr lang="en-US" dirty="0"/>
              <a:t>NIST National Vulnerability Database (NVD)</a:t>
            </a:r>
          </a:p>
          <a:p>
            <a:r>
              <a:rPr lang="en-US" dirty="0"/>
              <a:t>5289 total vulnerabilities reported</a:t>
            </a:r>
          </a:p>
          <a:p>
            <a:pPr lvl="1"/>
            <a:r>
              <a:rPr lang="en-US" dirty="0"/>
              <a:t>724 buffer overflow vulnerabilities reported</a:t>
            </a:r>
          </a:p>
          <a:p>
            <a:pPr lvl="2"/>
            <a:r>
              <a:rPr lang="en-US" dirty="0"/>
              <a:t>13.69% of total vulnerabilities reported</a:t>
            </a:r>
          </a:p>
          <a:p>
            <a:pPr lvl="1"/>
            <a:r>
              <a:rPr lang="en-US" dirty="0"/>
              <a:t>1772 vulnerabilities categorized as “High”</a:t>
            </a:r>
          </a:p>
          <a:p>
            <a:pPr lvl="2"/>
            <a:r>
              <a:rPr lang="en-US" dirty="0"/>
              <a:t>500 buffer overflow vulnerabilities had a severity of “High”</a:t>
            </a:r>
          </a:p>
          <a:p>
            <a:pPr lvl="2"/>
            <a:r>
              <a:rPr lang="en-US" dirty="0"/>
              <a:t>28.22% of all “High” severity vulnerabilities</a:t>
            </a:r>
          </a:p>
          <a:p>
            <a:pPr lvl="1"/>
            <a:r>
              <a:rPr lang="en-US" dirty="0"/>
              <a:t>Of the remaining buffer overflow vulnerabilities, 209 were categorized as “Medium”</a:t>
            </a:r>
          </a:p>
        </p:txBody>
      </p:sp>
    </p:spTree>
    <p:extLst>
      <p:ext uri="{BB962C8B-B14F-4D97-AF65-F5344CB8AC3E}">
        <p14:creationId xmlns:p14="http://schemas.microsoft.com/office/powerpoint/2010/main" val="1225393531"/>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19490"/>
            <a:ext cx="8229600" cy="523220"/>
          </a:xfrm>
        </p:spPr>
        <p:txBody>
          <a:bodyPr/>
          <a:lstStyle/>
          <a:p>
            <a:r>
              <a:rPr lang="en-US" dirty="0"/>
              <a:t>What is a buffer overflow?</a:t>
            </a:r>
          </a:p>
        </p:txBody>
      </p:sp>
      <p:sp>
        <p:nvSpPr>
          <p:cNvPr id="3" name="Content Placeholder 2"/>
          <p:cNvSpPr>
            <a:spLocks noGrp="1"/>
          </p:cNvSpPr>
          <p:nvPr>
            <p:ph idx="1"/>
          </p:nvPr>
        </p:nvSpPr>
        <p:spPr>
          <a:xfrm>
            <a:off x="457200" y="1524000"/>
            <a:ext cx="8229600" cy="4754563"/>
          </a:xfrm>
        </p:spPr>
        <p:txBody>
          <a:bodyPr>
            <a:normAutofit lnSpcReduction="10000"/>
          </a:bodyPr>
          <a:lstStyle/>
          <a:p>
            <a:r>
              <a:rPr lang="en-US" dirty="0"/>
              <a:t>Write past the bounds of an array</a:t>
            </a:r>
          </a:p>
          <a:p>
            <a:r>
              <a:rPr lang="en-US" dirty="0"/>
              <a:t>Overwrite information stored behind the array</a:t>
            </a:r>
          </a:p>
          <a:p>
            <a:r>
              <a:rPr lang="en-US" dirty="0"/>
              <a:t>Arrays can be accessed through an index or through a pointer to the array</a:t>
            </a:r>
          </a:p>
          <a:p>
            <a:pPr lvl="1"/>
            <a:r>
              <a:rPr lang="en-US" dirty="0"/>
              <a:t>Both can cause an overflow</a:t>
            </a:r>
          </a:p>
          <a:p>
            <a:r>
              <a:rPr lang="en-US" dirty="0"/>
              <a:t>Java is not vulnerable to buffer overflows because it has no pointer arithmetic and does bounds checking on array indexing</a:t>
            </a:r>
          </a:p>
          <a:p>
            <a:pPr lvl="1"/>
            <a:r>
              <a:rPr lang="en-US" dirty="0"/>
              <a:t>So long as native methods or system calls are not invoked</a:t>
            </a:r>
          </a:p>
          <a:p>
            <a:r>
              <a:rPr lang="en-US" dirty="0"/>
              <a:t>.NET can also be immune to buffer overflows so long as the code is managed</a:t>
            </a:r>
          </a:p>
          <a:p>
            <a:pPr lvl="1"/>
            <a:r>
              <a:rPr lang="en-US" dirty="0"/>
              <a:t>Before the code is run, the IL is compiled into native code</a:t>
            </a:r>
          </a:p>
          <a:p>
            <a:pPr lvl="1"/>
            <a:r>
              <a:rPr lang="en-US" dirty="0"/>
              <a:t>The CLR’s own runtime-aware compiler performs the compilation and can therefore guarantee what the code is going to do</a:t>
            </a:r>
          </a:p>
          <a:p>
            <a:endParaRPr lang="en-US" dirty="0"/>
          </a:p>
        </p:txBody>
      </p:sp>
    </p:spTree>
    <p:extLst>
      <p:ext uri="{BB962C8B-B14F-4D97-AF65-F5344CB8AC3E}">
        <p14:creationId xmlns:p14="http://schemas.microsoft.com/office/powerpoint/2010/main" val="403108597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a:xfrm>
            <a:off x="838200" y="1981200"/>
            <a:ext cx="7772400" cy="1773755"/>
          </a:xfrm>
        </p:spPr>
        <p:txBody>
          <a:bodyPr/>
          <a:lstStyle/>
          <a:p>
            <a:pPr>
              <a:lnSpc>
                <a:spcPct val="135000"/>
              </a:lnSpc>
            </a:pPr>
            <a:r>
              <a:rPr lang="en-US" b="0" i="1" cap="none" dirty="0">
                <a:solidFill>
                  <a:schemeClr val="tx1"/>
                </a:solidFill>
              </a:rPr>
              <a:t>“C makes it easy to shoot yourself in the foot; C++ makes it harder, but when you do, it blows away your whole leg” – </a:t>
            </a:r>
            <a:r>
              <a:rPr lang="en-US" b="0" i="1" cap="none" dirty="0" err="1">
                <a:solidFill>
                  <a:schemeClr val="tx1"/>
                </a:solidFill>
              </a:rPr>
              <a:t>Bjarne</a:t>
            </a:r>
            <a:r>
              <a:rPr lang="en-US" b="0" i="1" cap="none" dirty="0">
                <a:solidFill>
                  <a:schemeClr val="tx1"/>
                </a:solidFill>
              </a:rPr>
              <a:t> </a:t>
            </a:r>
            <a:r>
              <a:rPr lang="en-US" b="0" i="1" cap="none" dirty="0" err="1">
                <a:solidFill>
                  <a:schemeClr val="tx1"/>
                </a:solidFill>
              </a:rPr>
              <a:t>Stroustrup</a:t>
            </a:r>
            <a:endParaRPr lang="en-US" b="0" i="1" cap="none" dirty="0">
              <a:solidFill>
                <a:schemeClr val="tx1"/>
              </a:solidFill>
            </a:endParaRPr>
          </a:p>
        </p:txBody>
      </p:sp>
      <p:sp>
        <p:nvSpPr>
          <p:cNvPr id="3075" name="Rectangle 3"/>
          <p:cNvSpPr>
            <a:spLocks noGrp="1" noChangeArrowheads="1"/>
          </p:cNvSpPr>
          <p:nvPr>
            <p:ph type="subTitle" idx="1"/>
          </p:nvPr>
        </p:nvSpPr>
        <p:spPr>
          <a:noFill/>
          <a:ln/>
        </p:spPr>
        <p:txBody>
          <a:bodyPr/>
          <a:lstStyle/>
          <a:p>
            <a:r>
              <a:rPr lang="en-US"/>
              <a:t> </a:t>
            </a:r>
          </a:p>
        </p:txBody>
      </p:sp>
    </p:spTree>
    <p:extLst>
      <p:ext uri="{BB962C8B-B14F-4D97-AF65-F5344CB8AC3E}">
        <p14:creationId xmlns:p14="http://schemas.microsoft.com/office/powerpoint/2010/main" val="1811991758"/>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19490"/>
            <a:ext cx="8229600" cy="523220"/>
          </a:xfrm>
        </p:spPr>
        <p:txBody>
          <a:bodyPr/>
          <a:lstStyle/>
          <a:p>
            <a:r>
              <a:rPr lang="en-US" dirty="0"/>
              <a:t>How do buffer overflows occur</a:t>
            </a:r>
          </a:p>
        </p:txBody>
      </p:sp>
      <p:sp>
        <p:nvSpPr>
          <p:cNvPr id="3" name="Content Placeholder 2"/>
          <p:cNvSpPr>
            <a:spLocks noGrp="1"/>
          </p:cNvSpPr>
          <p:nvPr>
            <p:ph idx="1"/>
          </p:nvPr>
        </p:nvSpPr>
        <p:spPr/>
        <p:txBody>
          <a:bodyPr/>
          <a:lstStyle/>
          <a:p>
            <a:r>
              <a:rPr lang="en-US" dirty="0"/>
              <a:t>How do buffer overflows occur?</a:t>
            </a:r>
          </a:p>
          <a:p>
            <a:pPr lvl="1"/>
            <a:r>
              <a:rPr lang="en-US" dirty="0"/>
              <a:t>Using an unsafe copying function (e.g. </a:t>
            </a:r>
            <a:r>
              <a:rPr lang="en-US" dirty="0" err="1"/>
              <a:t>strcpy</a:t>
            </a:r>
            <a:r>
              <a:rPr lang="en-US" dirty="0"/>
              <a:t>)</a:t>
            </a:r>
          </a:p>
          <a:p>
            <a:pPr lvl="2"/>
            <a:r>
              <a:rPr lang="en-US" dirty="0"/>
              <a:t>Even using </a:t>
            </a:r>
            <a:r>
              <a:rPr lang="en-US" dirty="0" err="1"/>
              <a:t>strncpy</a:t>
            </a:r>
            <a:r>
              <a:rPr lang="en-US" dirty="0"/>
              <a:t> – if you miscalculate the length of the source and the size of the destination</a:t>
            </a:r>
          </a:p>
          <a:p>
            <a:pPr lvl="1"/>
            <a:r>
              <a:rPr lang="en-US" dirty="0"/>
              <a:t>Looping over an array using an index which might be too high</a:t>
            </a:r>
          </a:p>
          <a:p>
            <a:pPr lvl="1"/>
            <a:r>
              <a:rPr lang="en-US" dirty="0"/>
              <a:t>Integer errors</a:t>
            </a:r>
          </a:p>
          <a:p>
            <a:r>
              <a:rPr lang="en-US" dirty="0"/>
              <a:t>How can they be prevented?</a:t>
            </a:r>
          </a:p>
          <a:p>
            <a:pPr lvl="1"/>
            <a:r>
              <a:rPr lang="en-US" dirty="0"/>
              <a:t>Using copy function which allow the programmer to specify the maximum size to copy (e.g. </a:t>
            </a:r>
            <a:r>
              <a:rPr lang="en-US" dirty="0" err="1"/>
              <a:t>strncpy</a:t>
            </a:r>
            <a:r>
              <a:rPr lang="en-US" dirty="0"/>
              <a:t> used correctly)</a:t>
            </a:r>
          </a:p>
          <a:p>
            <a:pPr lvl="1"/>
            <a:r>
              <a:rPr lang="en-US" dirty="0"/>
              <a:t>Checking index values</a:t>
            </a:r>
          </a:p>
          <a:p>
            <a:pPr lvl="1"/>
            <a:r>
              <a:rPr lang="en-US" dirty="0"/>
              <a:t>Better checks on integers</a:t>
            </a:r>
          </a:p>
        </p:txBody>
      </p:sp>
    </p:spTree>
    <p:extLst>
      <p:ext uri="{BB962C8B-B14F-4D97-AF65-F5344CB8AC3E}">
        <p14:creationId xmlns:p14="http://schemas.microsoft.com/office/powerpoint/2010/main" val="78052902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19490"/>
            <a:ext cx="8229600" cy="523220"/>
          </a:xfrm>
        </p:spPr>
        <p:txBody>
          <a:bodyPr/>
          <a:lstStyle/>
          <a:p>
            <a:r>
              <a:rPr lang="en-US" dirty="0"/>
              <a:t>Simple Buffer overflow examples</a:t>
            </a:r>
          </a:p>
        </p:txBody>
      </p:sp>
      <p:sp>
        <p:nvSpPr>
          <p:cNvPr id="3" name="Content Placeholder 2"/>
          <p:cNvSpPr>
            <a:spLocks noGrp="1"/>
          </p:cNvSpPr>
          <p:nvPr>
            <p:ph idx="1"/>
          </p:nvPr>
        </p:nvSpPr>
        <p:spPr>
          <a:xfrm>
            <a:off x="2362200" y="1828800"/>
            <a:ext cx="3810000" cy="3810000"/>
          </a:xfrm>
        </p:spPr>
        <p:txBody>
          <a:bodyPr/>
          <a:lstStyle/>
          <a:p>
            <a:pPr marL="0" indent="0">
              <a:buNone/>
            </a:pPr>
            <a:r>
              <a:rPr lang="en-US" dirty="0"/>
              <a:t>void function(char *input) </a:t>
            </a:r>
          </a:p>
          <a:p>
            <a:pPr marL="0" indent="0">
              <a:buNone/>
            </a:pPr>
            <a:r>
              <a:rPr lang="en-US" dirty="0"/>
              <a:t>{</a:t>
            </a:r>
          </a:p>
          <a:p>
            <a:pPr marL="0" indent="0">
              <a:buNone/>
            </a:pPr>
            <a:r>
              <a:rPr lang="en-US" dirty="0"/>
              <a:t>  char </a:t>
            </a:r>
            <a:r>
              <a:rPr lang="en-US" dirty="0" err="1"/>
              <a:t>str</a:t>
            </a:r>
            <a:r>
              <a:rPr lang="en-US" dirty="0"/>
              <a:t>[80];</a:t>
            </a:r>
          </a:p>
          <a:p>
            <a:pPr marL="0" indent="0">
              <a:buNone/>
            </a:pPr>
            <a:r>
              <a:rPr lang="en-US" dirty="0"/>
              <a:t>  </a:t>
            </a:r>
            <a:r>
              <a:rPr lang="en-US" dirty="0" err="1"/>
              <a:t>strcpy</a:t>
            </a:r>
            <a:r>
              <a:rPr lang="en-US" dirty="0"/>
              <a:t>(</a:t>
            </a:r>
            <a:r>
              <a:rPr lang="en-US" dirty="0" err="1"/>
              <a:t>str</a:t>
            </a:r>
            <a:r>
              <a:rPr lang="en-US" dirty="0"/>
              <a:t>, input);</a:t>
            </a:r>
          </a:p>
          <a:p>
            <a:pPr marL="0" indent="0">
              <a:buNone/>
            </a:pPr>
            <a:r>
              <a:rPr lang="en-US" dirty="0"/>
              <a:t>}</a:t>
            </a:r>
          </a:p>
          <a:p>
            <a:pPr marL="0" indent="0">
              <a:buNone/>
            </a:pPr>
            <a:endParaRPr lang="en-US" dirty="0"/>
          </a:p>
          <a:p>
            <a:pPr marL="0" indent="0">
              <a:buNone/>
            </a:pPr>
            <a:r>
              <a:rPr lang="en-US" dirty="0" err="1"/>
              <a:t>int</a:t>
            </a:r>
            <a:r>
              <a:rPr lang="en-US" dirty="0"/>
              <a:t> main(</a:t>
            </a:r>
            <a:r>
              <a:rPr lang="en-US" dirty="0" err="1"/>
              <a:t>int</a:t>
            </a:r>
            <a:r>
              <a:rPr lang="en-US" dirty="0"/>
              <a:t> </a:t>
            </a:r>
            <a:r>
              <a:rPr lang="en-US" dirty="0" err="1"/>
              <a:t>argc</a:t>
            </a:r>
            <a:r>
              <a:rPr lang="en-US" dirty="0"/>
              <a:t>, char **</a:t>
            </a:r>
            <a:r>
              <a:rPr lang="en-US" dirty="0" err="1"/>
              <a:t>argv</a:t>
            </a:r>
            <a:r>
              <a:rPr lang="en-US" dirty="0"/>
              <a:t>)</a:t>
            </a:r>
          </a:p>
          <a:p>
            <a:pPr marL="0" indent="0">
              <a:buNone/>
            </a:pPr>
            <a:r>
              <a:rPr lang="en-US" dirty="0"/>
              <a:t>{</a:t>
            </a:r>
          </a:p>
          <a:p>
            <a:pPr marL="0" indent="0">
              <a:buNone/>
            </a:pPr>
            <a:r>
              <a:rPr lang="en-US" dirty="0"/>
              <a:t>  function(</a:t>
            </a:r>
            <a:r>
              <a:rPr lang="en-US" dirty="0" err="1"/>
              <a:t>argv</a:t>
            </a:r>
            <a:r>
              <a:rPr lang="en-US" dirty="0"/>
              <a:t>[1];</a:t>
            </a:r>
          </a:p>
          <a:p>
            <a:pPr marL="0" indent="0">
              <a:buNone/>
            </a:pPr>
            <a:r>
              <a:rPr lang="en-US" dirty="0"/>
              <a:t>}</a:t>
            </a:r>
          </a:p>
        </p:txBody>
      </p:sp>
    </p:spTree>
    <p:extLst>
      <p:ext uri="{BB962C8B-B14F-4D97-AF65-F5344CB8AC3E}">
        <p14:creationId xmlns:p14="http://schemas.microsoft.com/office/powerpoint/2010/main" val="2206556162"/>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1"/>
          <p:cNvSpPr>
            <a:spLocks noGrp="1" noChangeArrowheads="1"/>
          </p:cNvSpPr>
          <p:nvPr>
            <p:ph type="title"/>
          </p:nvPr>
        </p:nvSpPr>
        <p:spPr>
          <a:xfrm>
            <a:off x="207426" y="313822"/>
            <a:ext cx="8478510" cy="538609"/>
          </a:xfrm>
        </p:spPr>
        <p:txBody>
          <a:bodyPr/>
          <a:lstStyle/>
          <a:p>
            <a:pP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GB" dirty="0"/>
              <a:t>stack buffer overflow ATTACK</a:t>
            </a:r>
          </a:p>
        </p:txBody>
      </p:sp>
      <p:sp>
        <p:nvSpPr>
          <p:cNvPr id="16387" name="Rectangle 2"/>
          <p:cNvSpPr>
            <a:spLocks noChangeArrowheads="1"/>
          </p:cNvSpPr>
          <p:nvPr/>
        </p:nvSpPr>
        <p:spPr bwMode="auto">
          <a:xfrm>
            <a:off x="1555689" y="1452503"/>
            <a:ext cx="3111380" cy="4353189"/>
          </a:xfrm>
          <a:prstGeom prst="rect">
            <a:avLst/>
          </a:prstGeom>
          <a:solidFill>
            <a:srgbClr val="99CCFF"/>
          </a:solidFill>
          <a:ln w="38100">
            <a:solidFill>
              <a:srgbClr val="FF0000"/>
            </a:solidFill>
            <a:bevel/>
            <a:headEnd/>
            <a:tailEnd/>
          </a:ln>
        </p:spPr>
        <p:txBody>
          <a:bodyPr wrap="none" lIns="82945" tIns="41473" rIns="82945" bIns="41473" anchor="ctr"/>
          <a:lstStyle/>
          <a:p>
            <a:endParaRPr lang="en-US"/>
          </a:p>
        </p:txBody>
      </p:sp>
      <p:sp>
        <p:nvSpPr>
          <p:cNvPr id="16388" name="Line 3"/>
          <p:cNvSpPr>
            <a:spLocks noChangeShapeType="1"/>
          </p:cNvSpPr>
          <p:nvPr/>
        </p:nvSpPr>
        <p:spPr bwMode="auto">
          <a:xfrm flipV="1">
            <a:off x="1140839" y="1658359"/>
            <a:ext cx="1441" cy="3941479"/>
          </a:xfrm>
          <a:prstGeom prst="line">
            <a:avLst/>
          </a:prstGeom>
          <a:noFill/>
          <a:ln w="38100">
            <a:solidFill>
              <a:srgbClr val="FF0000"/>
            </a:solidFill>
            <a:bevel/>
            <a:headEnd/>
            <a:tailEnd type="triangle" w="med" len="me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16389" name="Text Box 4"/>
          <p:cNvSpPr txBox="1">
            <a:spLocks noChangeArrowheads="1"/>
          </p:cNvSpPr>
          <p:nvPr/>
        </p:nvSpPr>
        <p:spPr bwMode="auto">
          <a:xfrm>
            <a:off x="311137" y="2074388"/>
            <a:ext cx="829701" cy="5959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1440">
                <a:solidFill>
                  <a:srgbClr val="000000"/>
                </a:solidFill>
                <a:bevel/>
                <a:headEnd/>
                <a:tailEnd/>
              </a14:hiddenLine>
            </a:ext>
          </a:extLst>
        </p:spPr>
        <p:txBody>
          <a:bodyPr lIns="81639" tIns="40820" rIns="81639" bIns="40820"/>
          <a:lstStyle>
            <a:lvl1pPr eaLnBrk="0">
              <a:tabLst>
                <a:tab pos="723900" algn="l"/>
              </a:tabLst>
              <a:defRPr>
                <a:solidFill>
                  <a:schemeClr val="tx1"/>
                </a:solidFill>
                <a:latin typeface="Arial" charset="0"/>
                <a:ea typeface="Bitstream Vera Sans" charset="0"/>
                <a:cs typeface="Bitstream Vera Sans" charset="0"/>
              </a:defRPr>
            </a:lvl1pPr>
            <a:lvl2pPr marL="742950" indent="-285750" eaLnBrk="0">
              <a:tabLst>
                <a:tab pos="723900" algn="l"/>
              </a:tabLst>
              <a:defRPr>
                <a:solidFill>
                  <a:schemeClr val="tx1"/>
                </a:solidFill>
                <a:latin typeface="Arial" charset="0"/>
                <a:ea typeface="Bitstream Vera Sans" charset="0"/>
                <a:cs typeface="Bitstream Vera Sans" charset="0"/>
              </a:defRPr>
            </a:lvl2pPr>
            <a:lvl3pPr marL="1143000" indent="-228600" eaLnBrk="0">
              <a:tabLst>
                <a:tab pos="723900" algn="l"/>
              </a:tabLst>
              <a:defRPr>
                <a:solidFill>
                  <a:schemeClr val="tx1"/>
                </a:solidFill>
                <a:latin typeface="Arial" charset="0"/>
                <a:ea typeface="Bitstream Vera Sans" charset="0"/>
                <a:cs typeface="Bitstream Vera Sans" charset="0"/>
              </a:defRPr>
            </a:lvl3pPr>
            <a:lvl4pPr marL="1600200" indent="-228600" eaLnBrk="0">
              <a:tabLst>
                <a:tab pos="723900" algn="l"/>
              </a:tabLst>
              <a:defRPr>
                <a:solidFill>
                  <a:schemeClr val="tx1"/>
                </a:solidFill>
                <a:latin typeface="Arial" charset="0"/>
                <a:ea typeface="Bitstream Vera Sans" charset="0"/>
                <a:cs typeface="Bitstream Vera Sans" charset="0"/>
              </a:defRPr>
            </a:lvl4pPr>
            <a:lvl5pPr marL="2057400" indent="-228600" eaLnBrk="0">
              <a:tabLst>
                <a:tab pos="723900" algn="l"/>
              </a:tabLst>
              <a:defRPr>
                <a:solidFill>
                  <a:schemeClr val="tx1"/>
                </a:solidFill>
                <a:latin typeface="Arial" charset="0"/>
                <a:ea typeface="Bitstream Vera Sans" charset="0"/>
                <a:cs typeface="Bitstream Vera Sans" charset="0"/>
              </a:defRPr>
            </a:lvl5pPr>
            <a:lvl6pPr marL="2514600" indent="-228600" defTabSz="457200" eaLnBrk="0" fontAlgn="base" hangingPunct="0">
              <a:lnSpc>
                <a:spcPct val="104000"/>
              </a:lnSpc>
              <a:spcBef>
                <a:spcPct val="0"/>
              </a:spcBef>
              <a:spcAft>
                <a:spcPct val="0"/>
              </a:spcAft>
              <a:buClr>
                <a:srgbClr val="000000"/>
              </a:buClr>
              <a:buSzPct val="45000"/>
              <a:buFont typeface="Wingdings" pitchFamily="2" charset="2"/>
              <a:tabLst>
                <a:tab pos="723900" algn="l"/>
              </a:tabLst>
              <a:defRPr>
                <a:solidFill>
                  <a:schemeClr val="tx1"/>
                </a:solidFill>
                <a:latin typeface="Arial" charset="0"/>
                <a:ea typeface="Bitstream Vera Sans" charset="0"/>
                <a:cs typeface="Bitstream Vera Sans" charset="0"/>
              </a:defRPr>
            </a:lvl6pPr>
            <a:lvl7pPr marL="2971800" indent="-228600" defTabSz="457200" eaLnBrk="0" fontAlgn="base" hangingPunct="0">
              <a:lnSpc>
                <a:spcPct val="104000"/>
              </a:lnSpc>
              <a:spcBef>
                <a:spcPct val="0"/>
              </a:spcBef>
              <a:spcAft>
                <a:spcPct val="0"/>
              </a:spcAft>
              <a:buClr>
                <a:srgbClr val="000000"/>
              </a:buClr>
              <a:buSzPct val="45000"/>
              <a:buFont typeface="Wingdings" pitchFamily="2" charset="2"/>
              <a:tabLst>
                <a:tab pos="723900" algn="l"/>
              </a:tabLst>
              <a:defRPr>
                <a:solidFill>
                  <a:schemeClr val="tx1"/>
                </a:solidFill>
                <a:latin typeface="Arial" charset="0"/>
                <a:ea typeface="Bitstream Vera Sans" charset="0"/>
                <a:cs typeface="Bitstream Vera Sans" charset="0"/>
              </a:defRPr>
            </a:lvl7pPr>
            <a:lvl8pPr marL="3429000" indent="-228600" defTabSz="457200" eaLnBrk="0" fontAlgn="base" hangingPunct="0">
              <a:lnSpc>
                <a:spcPct val="104000"/>
              </a:lnSpc>
              <a:spcBef>
                <a:spcPct val="0"/>
              </a:spcBef>
              <a:spcAft>
                <a:spcPct val="0"/>
              </a:spcAft>
              <a:buClr>
                <a:srgbClr val="000000"/>
              </a:buClr>
              <a:buSzPct val="45000"/>
              <a:buFont typeface="Wingdings" pitchFamily="2" charset="2"/>
              <a:tabLst>
                <a:tab pos="723900" algn="l"/>
              </a:tabLst>
              <a:defRPr>
                <a:solidFill>
                  <a:schemeClr val="tx1"/>
                </a:solidFill>
                <a:latin typeface="Arial" charset="0"/>
                <a:ea typeface="Bitstream Vera Sans" charset="0"/>
                <a:cs typeface="Bitstream Vera Sans" charset="0"/>
              </a:defRPr>
            </a:lvl8pPr>
            <a:lvl9pPr marL="3886200" indent="-228600" defTabSz="457200" eaLnBrk="0" fontAlgn="base" hangingPunct="0">
              <a:lnSpc>
                <a:spcPct val="104000"/>
              </a:lnSpc>
              <a:spcBef>
                <a:spcPct val="0"/>
              </a:spcBef>
              <a:spcAft>
                <a:spcPct val="0"/>
              </a:spcAft>
              <a:buClr>
                <a:srgbClr val="000000"/>
              </a:buClr>
              <a:buSzPct val="45000"/>
              <a:buFont typeface="Wingdings" pitchFamily="2" charset="2"/>
              <a:tabLst>
                <a:tab pos="723900" algn="l"/>
              </a:tabLst>
              <a:defRPr>
                <a:solidFill>
                  <a:schemeClr val="tx1"/>
                </a:solidFill>
                <a:latin typeface="Arial" charset="0"/>
                <a:ea typeface="Bitstream Vera Sans" charset="0"/>
                <a:cs typeface="Bitstream Vera Sans" charset="0"/>
              </a:defRPr>
            </a:lvl9pPr>
          </a:lstStyle>
          <a:p>
            <a:pPr eaLnBrk="1"/>
            <a:r>
              <a:rPr lang="en-GB">
                <a:solidFill>
                  <a:srgbClr val="000000"/>
                </a:solidFill>
              </a:rPr>
              <a:t>Stack grows</a:t>
            </a:r>
          </a:p>
        </p:txBody>
      </p:sp>
      <p:sp>
        <p:nvSpPr>
          <p:cNvPr id="16390" name="Text Box 5"/>
          <p:cNvSpPr txBox="1">
            <a:spLocks noChangeArrowheads="1"/>
          </p:cNvSpPr>
          <p:nvPr/>
        </p:nvSpPr>
        <p:spPr bwMode="auto">
          <a:xfrm>
            <a:off x="311137" y="5417015"/>
            <a:ext cx="1037127" cy="5959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1440">
                <a:solidFill>
                  <a:srgbClr val="000000"/>
                </a:solidFill>
                <a:bevel/>
                <a:headEnd/>
                <a:tailEnd/>
              </a14:hiddenLine>
            </a:ext>
          </a:extLst>
        </p:spPr>
        <p:txBody>
          <a:bodyPr lIns="81639" tIns="40820" rIns="81639" bIns="40820"/>
          <a:lstStyle>
            <a:lvl1pPr eaLnBrk="0">
              <a:tabLst>
                <a:tab pos="723900" algn="l"/>
              </a:tabLst>
              <a:defRPr>
                <a:solidFill>
                  <a:schemeClr val="tx1"/>
                </a:solidFill>
                <a:latin typeface="Arial" charset="0"/>
                <a:ea typeface="Bitstream Vera Sans" charset="0"/>
                <a:cs typeface="Bitstream Vera Sans" charset="0"/>
              </a:defRPr>
            </a:lvl1pPr>
            <a:lvl2pPr marL="742950" indent="-285750" eaLnBrk="0">
              <a:tabLst>
                <a:tab pos="723900" algn="l"/>
              </a:tabLst>
              <a:defRPr>
                <a:solidFill>
                  <a:schemeClr val="tx1"/>
                </a:solidFill>
                <a:latin typeface="Arial" charset="0"/>
                <a:ea typeface="Bitstream Vera Sans" charset="0"/>
                <a:cs typeface="Bitstream Vera Sans" charset="0"/>
              </a:defRPr>
            </a:lvl2pPr>
            <a:lvl3pPr marL="1143000" indent="-228600" eaLnBrk="0">
              <a:tabLst>
                <a:tab pos="723900" algn="l"/>
              </a:tabLst>
              <a:defRPr>
                <a:solidFill>
                  <a:schemeClr val="tx1"/>
                </a:solidFill>
                <a:latin typeface="Arial" charset="0"/>
                <a:ea typeface="Bitstream Vera Sans" charset="0"/>
                <a:cs typeface="Bitstream Vera Sans" charset="0"/>
              </a:defRPr>
            </a:lvl3pPr>
            <a:lvl4pPr marL="1600200" indent="-228600" eaLnBrk="0">
              <a:tabLst>
                <a:tab pos="723900" algn="l"/>
              </a:tabLst>
              <a:defRPr>
                <a:solidFill>
                  <a:schemeClr val="tx1"/>
                </a:solidFill>
                <a:latin typeface="Arial" charset="0"/>
                <a:ea typeface="Bitstream Vera Sans" charset="0"/>
                <a:cs typeface="Bitstream Vera Sans" charset="0"/>
              </a:defRPr>
            </a:lvl4pPr>
            <a:lvl5pPr marL="2057400" indent="-228600" eaLnBrk="0">
              <a:tabLst>
                <a:tab pos="723900" algn="l"/>
              </a:tabLst>
              <a:defRPr>
                <a:solidFill>
                  <a:schemeClr val="tx1"/>
                </a:solidFill>
                <a:latin typeface="Arial" charset="0"/>
                <a:ea typeface="Bitstream Vera Sans" charset="0"/>
                <a:cs typeface="Bitstream Vera Sans" charset="0"/>
              </a:defRPr>
            </a:lvl5pPr>
            <a:lvl6pPr marL="2514600" indent="-228600" defTabSz="457200" eaLnBrk="0" fontAlgn="base" hangingPunct="0">
              <a:lnSpc>
                <a:spcPct val="104000"/>
              </a:lnSpc>
              <a:spcBef>
                <a:spcPct val="0"/>
              </a:spcBef>
              <a:spcAft>
                <a:spcPct val="0"/>
              </a:spcAft>
              <a:buClr>
                <a:srgbClr val="000000"/>
              </a:buClr>
              <a:buSzPct val="45000"/>
              <a:buFont typeface="Wingdings" pitchFamily="2" charset="2"/>
              <a:tabLst>
                <a:tab pos="723900" algn="l"/>
              </a:tabLst>
              <a:defRPr>
                <a:solidFill>
                  <a:schemeClr val="tx1"/>
                </a:solidFill>
                <a:latin typeface="Arial" charset="0"/>
                <a:ea typeface="Bitstream Vera Sans" charset="0"/>
                <a:cs typeface="Bitstream Vera Sans" charset="0"/>
              </a:defRPr>
            </a:lvl6pPr>
            <a:lvl7pPr marL="2971800" indent="-228600" defTabSz="457200" eaLnBrk="0" fontAlgn="base" hangingPunct="0">
              <a:lnSpc>
                <a:spcPct val="104000"/>
              </a:lnSpc>
              <a:spcBef>
                <a:spcPct val="0"/>
              </a:spcBef>
              <a:spcAft>
                <a:spcPct val="0"/>
              </a:spcAft>
              <a:buClr>
                <a:srgbClr val="000000"/>
              </a:buClr>
              <a:buSzPct val="45000"/>
              <a:buFont typeface="Wingdings" pitchFamily="2" charset="2"/>
              <a:tabLst>
                <a:tab pos="723900" algn="l"/>
              </a:tabLst>
              <a:defRPr>
                <a:solidFill>
                  <a:schemeClr val="tx1"/>
                </a:solidFill>
                <a:latin typeface="Arial" charset="0"/>
                <a:ea typeface="Bitstream Vera Sans" charset="0"/>
                <a:cs typeface="Bitstream Vera Sans" charset="0"/>
              </a:defRPr>
            </a:lvl7pPr>
            <a:lvl8pPr marL="3429000" indent="-228600" defTabSz="457200" eaLnBrk="0" fontAlgn="base" hangingPunct="0">
              <a:lnSpc>
                <a:spcPct val="104000"/>
              </a:lnSpc>
              <a:spcBef>
                <a:spcPct val="0"/>
              </a:spcBef>
              <a:spcAft>
                <a:spcPct val="0"/>
              </a:spcAft>
              <a:buClr>
                <a:srgbClr val="000000"/>
              </a:buClr>
              <a:buSzPct val="45000"/>
              <a:buFont typeface="Wingdings" pitchFamily="2" charset="2"/>
              <a:tabLst>
                <a:tab pos="723900" algn="l"/>
              </a:tabLst>
              <a:defRPr>
                <a:solidFill>
                  <a:schemeClr val="tx1"/>
                </a:solidFill>
                <a:latin typeface="Arial" charset="0"/>
                <a:ea typeface="Bitstream Vera Sans" charset="0"/>
                <a:cs typeface="Bitstream Vera Sans" charset="0"/>
              </a:defRPr>
            </a:lvl8pPr>
            <a:lvl9pPr marL="3886200" indent="-228600" defTabSz="457200" eaLnBrk="0" fontAlgn="base" hangingPunct="0">
              <a:lnSpc>
                <a:spcPct val="104000"/>
              </a:lnSpc>
              <a:spcBef>
                <a:spcPct val="0"/>
              </a:spcBef>
              <a:spcAft>
                <a:spcPct val="0"/>
              </a:spcAft>
              <a:buClr>
                <a:srgbClr val="000000"/>
              </a:buClr>
              <a:buSzPct val="45000"/>
              <a:buFont typeface="Wingdings" pitchFamily="2" charset="2"/>
              <a:tabLst>
                <a:tab pos="723900" algn="l"/>
              </a:tabLst>
              <a:defRPr>
                <a:solidFill>
                  <a:schemeClr val="tx1"/>
                </a:solidFill>
                <a:latin typeface="Arial" charset="0"/>
                <a:ea typeface="Bitstream Vera Sans" charset="0"/>
                <a:cs typeface="Bitstream Vera Sans" charset="0"/>
              </a:defRPr>
            </a:lvl9pPr>
          </a:lstStyle>
          <a:p>
            <a:pPr eaLnBrk="1"/>
            <a:r>
              <a:rPr lang="en-GB">
                <a:solidFill>
                  <a:srgbClr val="000000"/>
                </a:solidFill>
              </a:rPr>
              <a:t>High address</a:t>
            </a:r>
          </a:p>
        </p:txBody>
      </p:sp>
      <p:sp>
        <p:nvSpPr>
          <p:cNvPr id="16391" name="Text Box 6"/>
          <p:cNvSpPr txBox="1">
            <a:spLocks noChangeArrowheads="1"/>
          </p:cNvSpPr>
          <p:nvPr/>
        </p:nvSpPr>
        <p:spPr bwMode="auto">
          <a:xfrm>
            <a:off x="518562" y="1037914"/>
            <a:ext cx="1037127" cy="5959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1440">
                <a:solidFill>
                  <a:srgbClr val="000000"/>
                </a:solidFill>
                <a:bevel/>
                <a:headEnd/>
                <a:tailEnd/>
              </a14:hiddenLine>
            </a:ext>
          </a:extLst>
        </p:spPr>
        <p:txBody>
          <a:bodyPr lIns="81639" tIns="40820" rIns="81639" bIns="40820"/>
          <a:lstStyle>
            <a:lvl1pPr eaLnBrk="0">
              <a:tabLst>
                <a:tab pos="723900" algn="l"/>
              </a:tabLst>
              <a:defRPr>
                <a:solidFill>
                  <a:schemeClr val="tx1"/>
                </a:solidFill>
                <a:latin typeface="Arial" charset="0"/>
                <a:ea typeface="Bitstream Vera Sans" charset="0"/>
                <a:cs typeface="Bitstream Vera Sans" charset="0"/>
              </a:defRPr>
            </a:lvl1pPr>
            <a:lvl2pPr marL="742950" indent="-285750" eaLnBrk="0">
              <a:tabLst>
                <a:tab pos="723900" algn="l"/>
              </a:tabLst>
              <a:defRPr>
                <a:solidFill>
                  <a:schemeClr val="tx1"/>
                </a:solidFill>
                <a:latin typeface="Arial" charset="0"/>
                <a:ea typeface="Bitstream Vera Sans" charset="0"/>
                <a:cs typeface="Bitstream Vera Sans" charset="0"/>
              </a:defRPr>
            </a:lvl2pPr>
            <a:lvl3pPr marL="1143000" indent="-228600" eaLnBrk="0">
              <a:tabLst>
                <a:tab pos="723900" algn="l"/>
              </a:tabLst>
              <a:defRPr>
                <a:solidFill>
                  <a:schemeClr val="tx1"/>
                </a:solidFill>
                <a:latin typeface="Arial" charset="0"/>
                <a:ea typeface="Bitstream Vera Sans" charset="0"/>
                <a:cs typeface="Bitstream Vera Sans" charset="0"/>
              </a:defRPr>
            </a:lvl3pPr>
            <a:lvl4pPr marL="1600200" indent="-228600" eaLnBrk="0">
              <a:tabLst>
                <a:tab pos="723900" algn="l"/>
              </a:tabLst>
              <a:defRPr>
                <a:solidFill>
                  <a:schemeClr val="tx1"/>
                </a:solidFill>
                <a:latin typeface="Arial" charset="0"/>
                <a:ea typeface="Bitstream Vera Sans" charset="0"/>
                <a:cs typeface="Bitstream Vera Sans" charset="0"/>
              </a:defRPr>
            </a:lvl4pPr>
            <a:lvl5pPr marL="2057400" indent="-228600" eaLnBrk="0">
              <a:tabLst>
                <a:tab pos="723900" algn="l"/>
              </a:tabLst>
              <a:defRPr>
                <a:solidFill>
                  <a:schemeClr val="tx1"/>
                </a:solidFill>
                <a:latin typeface="Arial" charset="0"/>
                <a:ea typeface="Bitstream Vera Sans" charset="0"/>
                <a:cs typeface="Bitstream Vera Sans" charset="0"/>
              </a:defRPr>
            </a:lvl5pPr>
            <a:lvl6pPr marL="2514600" indent="-228600" defTabSz="457200" eaLnBrk="0" fontAlgn="base" hangingPunct="0">
              <a:lnSpc>
                <a:spcPct val="104000"/>
              </a:lnSpc>
              <a:spcBef>
                <a:spcPct val="0"/>
              </a:spcBef>
              <a:spcAft>
                <a:spcPct val="0"/>
              </a:spcAft>
              <a:buClr>
                <a:srgbClr val="000000"/>
              </a:buClr>
              <a:buSzPct val="45000"/>
              <a:buFont typeface="Wingdings" pitchFamily="2" charset="2"/>
              <a:tabLst>
                <a:tab pos="723900" algn="l"/>
              </a:tabLst>
              <a:defRPr>
                <a:solidFill>
                  <a:schemeClr val="tx1"/>
                </a:solidFill>
                <a:latin typeface="Arial" charset="0"/>
                <a:ea typeface="Bitstream Vera Sans" charset="0"/>
                <a:cs typeface="Bitstream Vera Sans" charset="0"/>
              </a:defRPr>
            </a:lvl6pPr>
            <a:lvl7pPr marL="2971800" indent="-228600" defTabSz="457200" eaLnBrk="0" fontAlgn="base" hangingPunct="0">
              <a:lnSpc>
                <a:spcPct val="104000"/>
              </a:lnSpc>
              <a:spcBef>
                <a:spcPct val="0"/>
              </a:spcBef>
              <a:spcAft>
                <a:spcPct val="0"/>
              </a:spcAft>
              <a:buClr>
                <a:srgbClr val="000000"/>
              </a:buClr>
              <a:buSzPct val="45000"/>
              <a:buFont typeface="Wingdings" pitchFamily="2" charset="2"/>
              <a:tabLst>
                <a:tab pos="723900" algn="l"/>
              </a:tabLst>
              <a:defRPr>
                <a:solidFill>
                  <a:schemeClr val="tx1"/>
                </a:solidFill>
                <a:latin typeface="Arial" charset="0"/>
                <a:ea typeface="Bitstream Vera Sans" charset="0"/>
                <a:cs typeface="Bitstream Vera Sans" charset="0"/>
              </a:defRPr>
            </a:lvl7pPr>
            <a:lvl8pPr marL="3429000" indent="-228600" defTabSz="457200" eaLnBrk="0" fontAlgn="base" hangingPunct="0">
              <a:lnSpc>
                <a:spcPct val="104000"/>
              </a:lnSpc>
              <a:spcBef>
                <a:spcPct val="0"/>
              </a:spcBef>
              <a:spcAft>
                <a:spcPct val="0"/>
              </a:spcAft>
              <a:buClr>
                <a:srgbClr val="000000"/>
              </a:buClr>
              <a:buSzPct val="45000"/>
              <a:buFont typeface="Wingdings" pitchFamily="2" charset="2"/>
              <a:tabLst>
                <a:tab pos="723900" algn="l"/>
              </a:tabLst>
              <a:defRPr>
                <a:solidFill>
                  <a:schemeClr val="tx1"/>
                </a:solidFill>
                <a:latin typeface="Arial" charset="0"/>
                <a:ea typeface="Bitstream Vera Sans" charset="0"/>
                <a:cs typeface="Bitstream Vera Sans" charset="0"/>
              </a:defRPr>
            </a:lvl8pPr>
            <a:lvl9pPr marL="3886200" indent="-228600" defTabSz="457200" eaLnBrk="0" fontAlgn="base" hangingPunct="0">
              <a:lnSpc>
                <a:spcPct val="104000"/>
              </a:lnSpc>
              <a:spcBef>
                <a:spcPct val="0"/>
              </a:spcBef>
              <a:spcAft>
                <a:spcPct val="0"/>
              </a:spcAft>
              <a:buClr>
                <a:srgbClr val="000000"/>
              </a:buClr>
              <a:buSzPct val="45000"/>
              <a:buFont typeface="Wingdings" pitchFamily="2" charset="2"/>
              <a:tabLst>
                <a:tab pos="723900" algn="l"/>
              </a:tabLst>
              <a:defRPr>
                <a:solidFill>
                  <a:schemeClr val="tx1"/>
                </a:solidFill>
                <a:latin typeface="Arial" charset="0"/>
                <a:ea typeface="Bitstream Vera Sans" charset="0"/>
                <a:cs typeface="Bitstream Vera Sans" charset="0"/>
              </a:defRPr>
            </a:lvl9pPr>
          </a:lstStyle>
          <a:p>
            <a:pPr eaLnBrk="1"/>
            <a:r>
              <a:rPr lang="en-GB">
                <a:solidFill>
                  <a:srgbClr val="000000"/>
                </a:solidFill>
              </a:rPr>
              <a:t>Low address</a:t>
            </a:r>
          </a:p>
        </p:txBody>
      </p:sp>
      <p:sp>
        <p:nvSpPr>
          <p:cNvPr id="16392" name="Line 7"/>
          <p:cNvSpPr>
            <a:spLocks noChangeShapeType="1"/>
          </p:cNvSpPr>
          <p:nvPr/>
        </p:nvSpPr>
        <p:spPr bwMode="auto">
          <a:xfrm>
            <a:off x="1555689" y="2281682"/>
            <a:ext cx="3111380" cy="1440"/>
          </a:xfrm>
          <a:prstGeom prst="line">
            <a:avLst/>
          </a:prstGeom>
          <a:noFill/>
          <a:ln w="38100">
            <a:solidFill>
              <a:srgbClr val="FF0000"/>
            </a:solidFill>
            <a:bevel/>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16393" name="Line 8"/>
          <p:cNvSpPr>
            <a:spLocks noChangeShapeType="1"/>
          </p:cNvSpPr>
          <p:nvPr/>
        </p:nvSpPr>
        <p:spPr bwMode="auto">
          <a:xfrm>
            <a:off x="1555689" y="3110861"/>
            <a:ext cx="3111380" cy="1440"/>
          </a:xfrm>
          <a:prstGeom prst="line">
            <a:avLst/>
          </a:prstGeom>
          <a:noFill/>
          <a:ln w="38100">
            <a:solidFill>
              <a:srgbClr val="FF0000"/>
            </a:solidFill>
            <a:bevel/>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16394" name="Line 9"/>
          <p:cNvSpPr>
            <a:spLocks noChangeShapeType="1"/>
          </p:cNvSpPr>
          <p:nvPr/>
        </p:nvSpPr>
        <p:spPr bwMode="auto">
          <a:xfrm>
            <a:off x="1555689" y="5391103"/>
            <a:ext cx="3111380" cy="1440"/>
          </a:xfrm>
          <a:prstGeom prst="line">
            <a:avLst/>
          </a:prstGeom>
          <a:noFill/>
          <a:ln w="38100">
            <a:solidFill>
              <a:srgbClr val="FF0000"/>
            </a:solidFill>
            <a:bevel/>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16395" name="Text Box 10"/>
          <p:cNvSpPr txBox="1">
            <a:spLocks noChangeArrowheads="1"/>
          </p:cNvSpPr>
          <p:nvPr/>
        </p:nvSpPr>
        <p:spPr bwMode="auto">
          <a:xfrm>
            <a:off x="2306057" y="5417015"/>
            <a:ext cx="1610644" cy="3397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1440">
                <a:solidFill>
                  <a:srgbClr val="000000"/>
                </a:solidFill>
                <a:bevel/>
                <a:headEnd/>
                <a:tailEnd/>
              </a14:hiddenLine>
            </a:ext>
          </a:extLst>
        </p:spPr>
        <p:txBody>
          <a:bodyPr lIns="81639" tIns="40820" rIns="81639" bIns="40820"/>
          <a:lstStyle>
            <a:lvl1pPr eaLnBrk="0">
              <a:tabLst>
                <a:tab pos="723900" algn="l"/>
                <a:tab pos="1447800" algn="l"/>
                <a:tab pos="2171700" algn="l"/>
                <a:tab pos="2895600" algn="l"/>
              </a:tabLst>
              <a:defRPr>
                <a:solidFill>
                  <a:schemeClr val="tx1"/>
                </a:solidFill>
                <a:latin typeface="Arial" charset="0"/>
                <a:ea typeface="Bitstream Vera Sans" charset="0"/>
                <a:cs typeface="Bitstream Vera Sans" charset="0"/>
              </a:defRPr>
            </a:lvl1pPr>
            <a:lvl2pPr marL="742950" indent="-285750" eaLnBrk="0">
              <a:tabLst>
                <a:tab pos="723900" algn="l"/>
                <a:tab pos="1447800" algn="l"/>
                <a:tab pos="2171700" algn="l"/>
                <a:tab pos="2895600" algn="l"/>
              </a:tabLst>
              <a:defRPr>
                <a:solidFill>
                  <a:schemeClr val="tx1"/>
                </a:solidFill>
                <a:latin typeface="Arial" charset="0"/>
                <a:ea typeface="Bitstream Vera Sans" charset="0"/>
                <a:cs typeface="Bitstream Vera Sans" charset="0"/>
              </a:defRPr>
            </a:lvl2pPr>
            <a:lvl3pPr marL="1143000" indent="-228600" eaLnBrk="0">
              <a:tabLst>
                <a:tab pos="723900" algn="l"/>
                <a:tab pos="1447800" algn="l"/>
                <a:tab pos="2171700" algn="l"/>
                <a:tab pos="2895600" algn="l"/>
              </a:tabLst>
              <a:defRPr>
                <a:solidFill>
                  <a:schemeClr val="tx1"/>
                </a:solidFill>
                <a:latin typeface="Arial" charset="0"/>
                <a:ea typeface="Bitstream Vera Sans" charset="0"/>
                <a:cs typeface="Bitstream Vera Sans" charset="0"/>
              </a:defRPr>
            </a:lvl3pPr>
            <a:lvl4pPr marL="1600200" indent="-228600" eaLnBrk="0">
              <a:tabLst>
                <a:tab pos="723900" algn="l"/>
                <a:tab pos="1447800" algn="l"/>
                <a:tab pos="2171700" algn="l"/>
                <a:tab pos="2895600" algn="l"/>
              </a:tabLst>
              <a:defRPr>
                <a:solidFill>
                  <a:schemeClr val="tx1"/>
                </a:solidFill>
                <a:latin typeface="Arial" charset="0"/>
                <a:ea typeface="Bitstream Vera Sans" charset="0"/>
                <a:cs typeface="Bitstream Vera Sans" charset="0"/>
              </a:defRPr>
            </a:lvl4pPr>
            <a:lvl5pPr marL="2057400" indent="-228600" eaLnBrk="0">
              <a:tabLst>
                <a:tab pos="723900" algn="l"/>
                <a:tab pos="1447800" algn="l"/>
                <a:tab pos="2171700" algn="l"/>
                <a:tab pos="2895600" algn="l"/>
              </a:tabLst>
              <a:defRPr>
                <a:solidFill>
                  <a:schemeClr val="tx1"/>
                </a:solidFill>
                <a:latin typeface="Arial" charset="0"/>
                <a:ea typeface="Bitstream Vera Sans" charset="0"/>
                <a:cs typeface="Bitstream Vera Sans" charset="0"/>
              </a:defRPr>
            </a:lvl5pPr>
            <a:lvl6pPr marL="2514600" indent="-228600" defTabSz="457200" eaLnBrk="0" fontAlgn="base" hangingPunct="0">
              <a:lnSpc>
                <a:spcPct val="104000"/>
              </a:lnSpc>
              <a:spcBef>
                <a:spcPct val="0"/>
              </a:spcBef>
              <a:spcAft>
                <a:spcPct val="0"/>
              </a:spcAft>
              <a:buClr>
                <a:srgbClr val="000000"/>
              </a:buClr>
              <a:buSzPct val="45000"/>
              <a:buFont typeface="Wingdings" pitchFamily="2" charset="2"/>
              <a:tabLst>
                <a:tab pos="723900" algn="l"/>
                <a:tab pos="1447800" algn="l"/>
                <a:tab pos="2171700" algn="l"/>
                <a:tab pos="2895600" algn="l"/>
              </a:tabLst>
              <a:defRPr>
                <a:solidFill>
                  <a:schemeClr val="tx1"/>
                </a:solidFill>
                <a:latin typeface="Arial" charset="0"/>
                <a:ea typeface="Bitstream Vera Sans" charset="0"/>
                <a:cs typeface="Bitstream Vera Sans" charset="0"/>
              </a:defRPr>
            </a:lvl6pPr>
            <a:lvl7pPr marL="2971800" indent="-228600" defTabSz="457200" eaLnBrk="0" fontAlgn="base" hangingPunct="0">
              <a:lnSpc>
                <a:spcPct val="104000"/>
              </a:lnSpc>
              <a:spcBef>
                <a:spcPct val="0"/>
              </a:spcBef>
              <a:spcAft>
                <a:spcPct val="0"/>
              </a:spcAft>
              <a:buClr>
                <a:srgbClr val="000000"/>
              </a:buClr>
              <a:buSzPct val="45000"/>
              <a:buFont typeface="Wingdings" pitchFamily="2" charset="2"/>
              <a:tabLst>
                <a:tab pos="723900" algn="l"/>
                <a:tab pos="1447800" algn="l"/>
                <a:tab pos="2171700" algn="l"/>
                <a:tab pos="2895600" algn="l"/>
              </a:tabLst>
              <a:defRPr>
                <a:solidFill>
                  <a:schemeClr val="tx1"/>
                </a:solidFill>
                <a:latin typeface="Arial" charset="0"/>
                <a:ea typeface="Bitstream Vera Sans" charset="0"/>
                <a:cs typeface="Bitstream Vera Sans" charset="0"/>
              </a:defRPr>
            </a:lvl7pPr>
            <a:lvl8pPr marL="3429000" indent="-228600" defTabSz="457200" eaLnBrk="0" fontAlgn="base" hangingPunct="0">
              <a:lnSpc>
                <a:spcPct val="104000"/>
              </a:lnSpc>
              <a:spcBef>
                <a:spcPct val="0"/>
              </a:spcBef>
              <a:spcAft>
                <a:spcPct val="0"/>
              </a:spcAft>
              <a:buClr>
                <a:srgbClr val="000000"/>
              </a:buClr>
              <a:buSzPct val="45000"/>
              <a:buFont typeface="Wingdings" pitchFamily="2" charset="2"/>
              <a:tabLst>
                <a:tab pos="723900" algn="l"/>
                <a:tab pos="1447800" algn="l"/>
                <a:tab pos="2171700" algn="l"/>
                <a:tab pos="2895600" algn="l"/>
              </a:tabLst>
              <a:defRPr>
                <a:solidFill>
                  <a:schemeClr val="tx1"/>
                </a:solidFill>
                <a:latin typeface="Arial" charset="0"/>
                <a:ea typeface="Bitstream Vera Sans" charset="0"/>
                <a:cs typeface="Bitstream Vera Sans" charset="0"/>
              </a:defRPr>
            </a:lvl8pPr>
            <a:lvl9pPr marL="3886200" indent="-228600" defTabSz="457200" eaLnBrk="0" fontAlgn="base" hangingPunct="0">
              <a:lnSpc>
                <a:spcPct val="104000"/>
              </a:lnSpc>
              <a:spcBef>
                <a:spcPct val="0"/>
              </a:spcBef>
              <a:spcAft>
                <a:spcPct val="0"/>
              </a:spcAft>
              <a:buClr>
                <a:srgbClr val="000000"/>
              </a:buClr>
              <a:buSzPct val="45000"/>
              <a:buFont typeface="Wingdings" pitchFamily="2" charset="2"/>
              <a:tabLst>
                <a:tab pos="723900" algn="l"/>
                <a:tab pos="1447800" algn="l"/>
                <a:tab pos="2171700" algn="l"/>
                <a:tab pos="2895600" algn="l"/>
              </a:tabLst>
              <a:defRPr>
                <a:solidFill>
                  <a:schemeClr val="tx1"/>
                </a:solidFill>
                <a:latin typeface="Arial" charset="0"/>
                <a:ea typeface="Bitstream Vera Sans" charset="0"/>
                <a:cs typeface="Bitstream Vera Sans" charset="0"/>
              </a:defRPr>
            </a:lvl9pPr>
          </a:lstStyle>
          <a:p>
            <a:pPr algn="ctr" eaLnBrk="1"/>
            <a:r>
              <a:rPr lang="en-GB" dirty="0">
                <a:solidFill>
                  <a:srgbClr val="000000"/>
                </a:solidFill>
              </a:rPr>
              <a:t>Top of Stack</a:t>
            </a:r>
          </a:p>
        </p:txBody>
      </p:sp>
      <p:sp>
        <p:nvSpPr>
          <p:cNvPr id="16396" name="Text Box 11"/>
          <p:cNvSpPr txBox="1">
            <a:spLocks noChangeArrowheads="1"/>
          </p:cNvSpPr>
          <p:nvPr/>
        </p:nvSpPr>
        <p:spPr bwMode="auto">
          <a:xfrm>
            <a:off x="4044794" y="4337355"/>
            <a:ext cx="164212" cy="4160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1440">
                <a:solidFill>
                  <a:srgbClr val="000000"/>
                </a:solidFill>
                <a:bevel/>
                <a:headEnd/>
                <a:tailEnd/>
              </a14:hiddenLine>
            </a:ext>
          </a:extLst>
        </p:spPr>
        <p:txBody>
          <a:bodyPr wrap="none" lIns="82945" tIns="41473" rIns="82945" bIns="41473" anchor="ctr"/>
          <a:lstStyle>
            <a:lvl1pPr eaLnBrk="0">
              <a:defRPr>
                <a:solidFill>
                  <a:schemeClr val="tx1"/>
                </a:solidFill>
                <a:latin typeface="Arial" charset="0"/>
                <a:ea typeface="Bitstream Vera Sans" charset="0"/>
                <a:cs typeface="Bitstream Vera Sans" charset="0"/>
              </a:defRPr>
            </a:lvl1pPr>
            <a:lvl2pPr marL="742950" indent="-285750" eaLnBrk="0">
              <a:defRPr>
                <a:solidFill>
                  <a:schemeClr val="tx1"/>
                </a:solidFill>
                <a:latin typeface="Arial" charset="0"/>
                <a:ea typeface="Bitstream Vera Sans" charset="0"/>
                <a:cs typeface="Bitstream Vera Sans" charset="0"/>
              </a:defRPr>
            </a:lvl2pPr>
            <a:lvl3pPr marL="1143000" indent="-228600" eaLnBrk="0">
              <a:defRPr>
                <a:solidFill>
                  <a:schemeClr val="tx1"/>
                </a:solidFill>
                <a:latin typeface="Arial" charset="0"/>
                <a:ea typeface="Bitstream Vera Sans" charset="0"/>
                <a:cs typeface="Bitstream Vera Sans" charset="0"/>
              </a:defRPr>
            </a:lvl3pPr>
            <a:lvl4pPr marL="1600200" indent="-228600" eaLnBrk="0">
              <a:defRPr>
                <a:solidFill>
                  <a:schemeClr val="tx1"/>
                </a:solidFill>
                <a:latin typeface="Arial" charset="0"/>
                <a:ea typeface="Bitstream Vera Sans" charset="0"/>
                <a:cs typeface="Bitstream Vera Sans" charset="0"/>
              </a:defRPr>
            </a:lvl4pPr>
            <a:lvl5pPr marL="2057400" indent="-228600" eaLnBrk="0">
              <a:defRPr>
                <a:solidFill>
                  <a:schemeClr val="tx1"/>
                </a:solidFill>
                <a:latin typeface="Arial" charset="0"/>
                <a:ea typeface="Bitstream Vera Sans" charset="0"/>
                <a:cs typeface="Bitstream Vera Sans" charset="0"/>
              </a:defRPr>
            </a:lvl5pPr>
            <a:lvl6pPr marL="2514600" indent="-228600" defTabSz="457200" eaLnBrk="0" fontAlgn="base" hangingPunct="0">
              <a:lnSpc>
                <a:spcPct val="104000"/>
              </a:lnSpc>
              <a:spcBef>
                <a:spcPct val="0"/>
              </a:spcBef>
              <a:spcAft>
                <a:spcPct val="0"/>
              </a:spcAft>
              <a:buClr>
                <a:srgbClr val="000000"/>
              </a:buClr>
              <a:buSzPct val="45000"/>
              <a:buFont typeface="Wingdings" pitchFamily="2" charset="2"/>
              <a:defRPr>
                <a:solidFill>
                  <a:schemeClr val="tx1"/>
                </a:solidFill>
                <a:latin typeface="Arial" charset="0"/>
                <a:ea typeface="Bitstream Vera Sans" charset="0"/>
                <a:cs typeface="Bitstream Vera Sans" charset="0"/>
              </a:defRPr>
            </a:lvl6pPr>
            <a:lvl7pPr marL="2971800" indent="-228600" defTabSz="457200" eaLnBrk="0" fontAlgn="base" hangingPunct="0">
              <a:lnSpc>
                <a:spcPct val="104000"/>
              </a:lnSpc>
              <a:spcBef>
                <a:spcPct val="0"/>
              </a:spcBef>
              <a:spcAft>
                <a:spcPct val="0"/>
              </a:spcAft>
              <a:buClr>
                <a:srgbClr val="000000"/>
              </a:buClr>
              <a:buSzPct val="45000"/>
              <a:buFont typeface="Wingdings" pitchFamily="2" charset="2"/>
              <a:defRPr>
                <a:solidFill>
                  <a:schemeClr val="tx1"/>
                </a:solidFill>
                <a:latin typeface="Arial" charset="0"/>
                <a:ea typeface="Bitstream Vera Sans" charset="0"/>
                <a:cs typeface="Bitstream Vera Sans" charset="0"/>
              </a:defRPr>
            </a:lvl7pPr>
            <a:lvl8pPr marL="3429000" indent="-228600" defTabSz="457200" eaLnBrk="0" fontAlgn="base" hangingPunct="0">
              <a:lnSpc>
                <a:spcPct val="104000"/>
              </a:lnSpc>
              <a:spcBef>
                <a:spcPct val="0"/>
              </a:spcBef>
              <a:spcAft>
                <a:spcPct val="0"/>
              </a:spcAft>
              <a:buClr>
                <a:srgbClr val="000000"/>
              </a:buClr>
              <a:buSzPct val="45000"/>
              <a:buFont typeface="Wingdings" pitchFamily="2" charset="2"/>
              <a:defRPr>
                <a:solidFill>
                  <a:schemeClr val="tx1"/>
                </a:solidFill>
                <a:latin typeface="Arial" charset="0"/>
                <a:ea typeface="Bitstream Vera Sans" charset="0"/>
                <a:cs typeface="Bitstream Vera Sans" charset="0"/>
              </a:defRPr>
            </a:lvl8pPr>
            <a:lvl9pPr marL="3886200" indent="-228600" defTabSz="457200" eaLnBrk="0" fontAlgn="base" hangingPunct="0">
              <a:lnSpc>
                <a:spcPct val="104000"/>
              </a:lnSpc>
              <a:spcBef>
                <a:spcPct val="0"/>
              </a:spcBef>
              <a:spcAft>
                <a:spcPct val="0"/>
              </a:spcAft>
              <a:buClr>
                <a:srgbClr val="000000"/>
              </a:buClr>
              <a:buSzPct val="45000"/>
              <a:buFont typeface="Wingdings" pitchFamily="2" charset="2"/>
              <a:defRPr>
                <a:solidFill>
                  <a:schemeClr val="tx1"/>
                </a:solidFill>
                <a:latin typeface="Arial" charset="0"/>
                <a:ea typeface="Bitstream Vera Sans" charset="0"/>
                <a:cs typeface="Bitstream Vera Sans" charset="0"/>
              </a:defRPr>
            </a:lvl9pPr>
          </a:lstStyle>
          <a:p>
            <a:pPr eaLnBrk="1"/>
            <a:endParaRPr lang="en-US"/>
          </a:p>
        </p:txBody>
      </p:sp>
      <p:sp>
        <p:nvSpPr>
          <p:cNvPr id="16397" name="Line 12"/>
          <p:cNvSpPr>
            <a:spLocks noChangeShapeType="1"/>
          </p:cNvSpPr>
          <p:nvPr/>
        </p:nvSpPr>
        <p:spPr bwMode="auto">
          <a:xfrm>
            <a:off x="1555689" y="4561924"/>
            <a:ext cx="3111380" cy="1440"/>
          </a:xfrm>
          <a:prstGeom prst="line">
            <a:avLst/>
          </a:prstGeom>
          <a:noFill/>
          <a:ln w="38100">
            <a:solidFill>
              <a:srgbClr val="FF0000"/>
            </a:solidFill>
            <a:bevel/>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16398" name="Text Box 13"/>
          <p:cNvSpPr txBox="1">
            <a:spLocks noChangeArrowheads="1"/>
          </p:cNvSpPr>
          <p:nvPr/>
        </p:nvSpPr>
        <p:spPr bwMode="auto">
          <a:xfrm>
            <a:off x="2406998" y="4753384"/>
            <a:ext cx="1292087" cy="3397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1440">
                <a:solidFill>
                  <a:srgbClr val="000000"/>
                </a:solidFill>
                <a:bevel/>
                <a:headEnd/>
                <a:tailEnd/>
              </a14:hiddenLine>
            </a:ext>
          </a:extLst>
        </p:spPr>
        <p:txBody>
          <a:bodyPr wrap="none" lIns="81639" tIns="40820" rIns="81639" bIns="40820"/>
          <a:lstStyle>
            <a:lvl1pPr eaLnBrk="0">
              <a:tabLst>
                <a:tab pos="723900" algn="l"/>
              </a:tabLst>
              <a:defRPr>
                <a:solidFill>
                  <a:schemeClr val="tx1"/>
                </a:solidFill>
                <a:latin typeface="Arial" charset="0"/>
                <a:ea typeface="Bitstream Vera Sans" charset="0"/>
                <a:cs typeface="Bitstream Vera Sans" charset="0"/>
              </a:defRPr>
            </a:lvl1pPr>
            <a:lvl2pPr marL="742950" indent="-285750" eaLnBrk="0">
              <a:tabLst>
                <a:tab pos="723900" algn="l"/>
              </a:tabLst>
              <a:defRPr>
                <a:solidFill>
                  <a:schemeClr val="tx1"/>
                </a:solidFill>
                <a:latin typeface="Arial" charset="0"/>
                <a:ea typeface="Bitstream Vera Sans" charset="0"/>
                <a:cs typeface="Bitstream Vera Sans" charset="0"/>
              </a:defRPr>
            </a:lvl2pPr>
            <a:lvl3pPr marL="1143000" indent="-228600" eaLnBrk="0">
              <a:tabLst>
                <a:tab pos="723900" algn="l"/>
              </a:tabLst>
              <a:defRPr>
                <a:solidFill>
                  <a:schemeClr val="tx1"/>
                </a:solidFill>
                <a:latin typeface="Arial" charset="0"/>
                <a:ea typeface="Bitstream Vera Sans" charset="0"/>
                <a:cs typeface="Bitstream Vera Sans" charset="0"/>
              </a:defRPr>
            </a:lvl3pPr>
            <a:lvl4pPr marL="1600200" indent="-228600" eaLnBrk="0">
              <a:tabLst>
                <a:tab pos="723900" algn="l"/>
              </a:tabLst>
              <a:defRPr>
                <a:solidFill>
                  <a:schemeClr val="tx1"/>
                </a:solidFill>
                <a:latin typeface="Arial" charset="0"/>
                <a:ea typeface="Bitstream Vera Sans" charset="0"/>
                <a:cs typeface="Bitstream Vera Sans" charset="0"/>
              </a:defRPr>
            </a:lvl4pPr>
            <a:lvl5pPr marL="2057400" indent="-228600" eaLnBrk="0">
              <a:tabLst>
                <a:tab pos="723900" algn="l"/>
              </a:tabLst>
              <a:defRPr>
                <a:solidFill>
                  <a:schemeClr val="tx1"/>
                </a:solidFill>
                <a:latin typeface="Arial" charset="0"/>
                <a:ea typeface="Bitstream Vera Sans" charset="0"/>
                <a:cs typeface="Bitstream Vera Sans" charset="0"/>
              </a:defRPr>
            </a:lvl5pPr>
            <a:lvl6pPr marL="2514600" indent="-228600" defTabSz="457200" eaLnBrk="0" fontAlgn="base" hangingPunct="0">
              <a:lnSpc>
                <a:spcPct val="104000"/>
              </a:lnSpc>
              <a:spcBef>
                <a:spcPct val="0"/>
              </a:spcBef>
              <a:spcAft>
                <a:spcPct val="0"/>
              </a:spcAft>
              <a:buClr>
                <a:srgbClr val="000000"/>
              </a:buClr>
              <a:buSzPct val="45000"/>
              <a:buFont typeface="Wingdings" pitchFamily="2" charset="2"/>
              <a:tabLst>
                <a:tab pos="723900" algn="l"/>
              </a:tabLst>
              <a:defRPr>
                <a:solidFill>
                  <a:schemeClr val="tx1"/>
                </a:solidFill>
                <a:latin typeface="Arial" charset="0"/>
                <a:ea typeface="Bitstream Vera Sans" charset="0"/>
                <a:cs typeface="Bitstream Vera Sans" charset="0"/>
              </a:defRPr>
            </a:lvl6pPr>
            <a:lvl7pPr marL="2971800" indent="-228600" defTabSz="457200" eaLnBrk="0" fontAlgn="base" hangingPunct="0">
              <a:lnSpc>
                <a:spcPct val="104000"/>
              </a:lnSpc>
              <a:spcBef>
                <a:spcPct val="0"/>
              </a:spcBef>
              <a:spcAft>
                <a:spcPct val="0"/>
              </a:spcAft>
              <a:buClr>
                <a:srgbClr val="000000"/>
              </a:buClr>
              <a:buSzPct val="45000"/>
              <a:buFont typeface="Wingdings" pitchFamily="2" charset="2"/>
              <a:tabLst>
                <a:tab pos="723900" algn="l"/>
              </a:tabLst>
              <a:defRPr>
                <a:solidFill>
                  <a:schemeClr val="tx1"/>
                </a:solidFill>
                <a:latin typeface="Arial" charset="0"/>
                <a:ea typeface="Bitstream Vera Sans" charset="0"/>
                <a:cs typeface="Bitstream Vera Sans" charset="0"/>
              </a:defRPr>
            </a:lvl7pPr>
            <a:lvl8pPr marL="3429000" indent="-228600" defTabSz="457200" eaLnBrk="0" fontAlgn="base" hangingPunct="0">
              <a:lnSpc>
                <a:spcPct val="104000"/>
              </a:lnSpc>
              <a:spcBef>
                <a:spcPct val="0"/>
              </a:spcBef>
              <a:spcAft>
                <a:spcPct val="0"/>
              </a:spcAft>
              <a:buClr>
                <a:srgbClr val="000000"/>
              </a:buClr>
              <a:buSzPct val="45000"/>
              <a:buFont typeface="Wingdings" pitchFamily="2" charset="2"/>
              <a:tabLst>
                <a:tab pos="723900" algn="l"/>
              </a:tabLst>
              <a:defRPr>
                <a:solidFill>
                  <a:schemeClr val="tx1"/>
                </a:solidFill>
                <a:latin typeface="Arial" charset="0"/>
                <a:ea typeface="Bitstream Vera Sans" charset="0"/>
                <a:cs typeface="Bitstream Vera Sans" charset="0"/>
              </a:defRPr>
            </a:lvl8pPr>
            <a:lvl9pPr marL="3886200" indent="-228600" defTabSz="457200" eaLnBrk="0" fontAlgn="base" hangingPunct="0">
              <a:lnSpc>
                <a:spcPct val="104000"/>
              </a:lnSpc>
              <a:spcBef>
                <a:spcPct val="0"/>
              </a:spcBef>
              <a:spcAft>
                <a:spcPct val="0"/>
              </a:spcAft>
              <a:buClr>
                <a:srgbClr val="000000"/>
              </a:buClr>
              <a:buSzPct val="45000"/>
              <a:buFont typeface="Wingdings" pitchFamily="2" charset="2"/>
              <a:tabLst>
                <a:tab pos="723900" algn="l"/>
              </a:tabLst>
              <a:defRPr>
                <a:solidFill>
                  <a:schemeClr val="tx1"/>
                </a:solidFill>
                <a:latin typeface="Arial" charset="0"/>
                <a:ea typeface="Bitstream Vera Sans" charset="0"/>
                <a:cs typeface="Bitstream Vera Sans" charset="0"/>
              </a:defRPr>
            </a:lvl9pPr>
          </a:lstStyle>
          <a:p>
            <a:pPr eaLnBrk="1"/>
            <a:r>
              <a:rPr lang="en-GB" dirty="0">
                <a:solidFill>
                  <a:srgbClr val="000080"/>
                </a:solidFill>
              </a:rPr>
              <a:t>Attack Code</a:t>
            </a:r>
          </a:p>
        </p:txBody>
      </p:sp>
      <p:sp>
        <p:nvSpPr>
          <p:cNvPr id="16399" name="Text Box 14"/>
          <p:cNvSpPr txBox="1">
            <a:spLocks noChangeArrowheads="1"/>
          </p:cNvSpPr>
          <p:nvPr/>
        </p:nvSpPr>
        <p:spPr bwMode="auto">
          <a:xfrm>
            <a:off x="1970541" y="1839742"/>
            <a:ext cx="2165002" cy="3397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1440">
                <a:solidFill>
                  <a:srgbClr val="000000"/>
                </a:solidFill>
                <a:bevel/>
                <a:headEnd/>
                <a:tailEnd/>
              </a14:hiddenLine>
            </a:ext>
          </a:extLst>
        </p:spPr>
        <p:txBody>
          <a:bodyPr wrap="none" lIns="81639" tIns="40820" rIns="81639" bIns="40820"/>
          <a:lstStyle>
            <a:lvl1pPr eaLnBrk="0">
              <a:tabLst>
                <a:tab pos="723900" algn="l"/>
                <a:tab pos="1447800" algn="l"/>
                <a:tab pos="2171700" algn="l"/>
              </a:tabLst>
              <a:defRPr>
                <a:solidFill>
                  <a:schemeClr val="tx1"/>
                </a:solidFill>
                <a:latin typeface="Arial" charset="0"/>
                <a:ea typeface="Bitstream Vera Sans" charset="0"/>
                <a:cs typeface="Bitstream Vera Sans" charset="0"/>
              </a:defRPr>
            </a:lvl1pPr>
            <a:lvl2pPr marL="742950" indent="-285750" eaLnBrk="0">
              <a:tabLst>
                <a:tab pos="723900" algn="l"/>
                <a:tab pos="1447800" algn="l"/>
                <a:tab pos="2171700" algn="l"/>
              </a:tabLst>
              <a:defRPr>
                <a:solidFill>
                  <a:schemeClr val="tx1"/>
                </a:solidFill>
                <a:latin typeface="Arial" charset="0"/>
                <a:ea typeface="Bitstream Vera Sans" charset="0"/>
                <a:cs typeface="Bitstream Vera Sans" charset="0"/>
              </a:defRPr>
            </a:lvl2pPr>
            <a:lvl3pPr marL="1143000" indent="-228600" eaLnBrk="0">
              <a:tabLst>
                <a:tab pos="723900" algn="l"/>
                <a:tab pos="1447800" algn="l"/>
                <a:tab pos="2171700" algn="l"/>
              </a:tabLst>
              <a:defRPr>
                <a:solidFill>
                  <a:schemeClr val="tx1"/>
                </a:solidFill>
                <a:latin typeface="Arial" charset="0"/>
                <a:ea typeface="Bitstream Vera Sans" charset="0"/>
                <a:cs typeface="Bitstream Vera Sans" charset="0"/>
              </a:defRPr>
            </a:lvl3pPr>
            <a:lvl4pPr marL="1600200" indent="-228600" eaLnBrk="0">
              <a:tabLst>
                <a:tab pos="723900" algn="l"/>
                <a:tab pos="1447800" algn="l"/>
                <a:tab pos="2171700" algn="l"/>
              </a:tabLst>
              <a:defRPr>
                <a:solidFill>
                  <a:schemeClr val="tx1"/>
                </a:solidFill>
                <a:latin typeface="Arial" charset="0"/>
                <a:ea typeface="Bitstream Vera Sans" charset="0"/>
                <a:cs typeface="Bitstream Vera Sans" charset="0"/>
              </a:defRPr>
            </a:lvl4pPr>
            <a:lvl5pPr marL="2057400" indent="-228600" eaLnBrk="0">
              <a:tabLst>
                <a:tab pos="723900" algn="l"/>
                <a:tab pos="1447800" algn="l"/>
                <a:tab pos="2171700" algn="l"/>
              </a:tabLst>
              <a:defRPr>
                <a:solidFill>
                  <a:schemeClr val="tx1"/>
                </a:solidFill>
                <a:latin typeface="Arial" charset="0"/>
                <a:ea typeface="Bitstream Vera Sans" charset="0"/>
                <a:cs typeface="Bitstream Vera Sans" charset="0"/>
              </a:defRPr>
            </a:lvl5pPr>
            <a:lvl6pPr marL="2514600" indent="-228600" defTabSz="457200" eaLnBrk="0" fontAlgn="base" hangingPunct="0">
              <a:lnSpc>
                <a:spcPct val="104000"/>
              </a:lnSpc>
              <a:spcBef>
                <a:spcPct val="0"/>
              </a:spcBef>
              <a:spcAft>
                <a:spcPct val="0"/>
              </a:spcAft>
              <a:buClr>
                <a:srgbClr val="000000"/>
              </a:buClr>
              <a:buSzPct val="45000"/>
              <a:buFont typeface="Wingdings" pitchFamily="2" charset="2"/>
              <a:tabLst>
                <a:tab pos="723900" algn="l"/>
                <a:tab pos="1447800" algn="l"/>
                <a:tab pos="2171700" algn="l"/>
              </a:tabLst>
              <a:defRPr>
                <a:solidFill>
                  <a:schemeClr val="tx1"/>
                </a:solidFill>
                <a:latin typeface="Arial" charset="0"/>
                <a:ea typeface="Bitstream Vera Sans" charset="0"/>
                <a:cs typeface="Bitstream Vera Sans" charset="0"/>
              </a:defRPr>
            </a:lvl6pPr>
            <a:lvl7pPr marL="2971800" indent="-228600" defTabSz="457200" eaLnBrk="0" fontAlgn="base" hangingPunct="0">
              <a:lnSpc>
                <a:spcPct val="104000"/>
              </a:lnSpc>
              <a:spcBef>
                <a:spcPct val="0"/>
              </a:spcBef>
              <a:spcAft>
                <a:spcPct val="0"/>
              </a:spcAft>
              <a:buClr>
                <a:srgbClr val="000000"/>
              </a:buClr>
              <a:buSzPct val="45000"/>
              <a:buFont typeface="Wingdings" pitchFamily="2" charset="2"/>
              <a:tabLst>
                <a:tab pos="723900" algn="l"/>
                <a:tab pos="1447800" algn="l"/>
                <a:tab pos="2171700" algn="l"/>
              </a:tabLst>
              <a:defRPr>
                <a:solidFill>
                  <a:schemeClr val="tx1"/>
                </a:solidFill>
                <a:latin typeface="Arial" charset="0"/>
                <a:ea typeface="Bitstream Vera Sans" charset="0"/>
                <a:cs typeface="Bitstream Vera Sans" charset="0"/>
              </a:defRPr>
            </a:lvl7pPr>
            <a:lvl8pPr marL="3429000" indent="-228600" defTabSz="457200" eaLnBrk="0" fontAlgn="base" hangingPunct="0">
              <a:lnSpc>
                <a:spcPct val="104000"/>
              </a:lnSpc>
              <a:spcBef>
                <a:spcPct val="0"/>
              </a:spcBef>
              <a:spcAft>
                <a:spcPct val="0"/>
              </a:spcAft>
              <a:buClr>
                <a:srgbClr val="000000"/>
              </a:buClr>
              <a:buSzPct val="45000"/>
              <a:buFont typeface="Wingdings" pitchFamily="2" charset="2"/>
              <a:tabLst>
                <a:tab pos="723900" algn="l"/>
                <a:tab pos="1447800" algn="l"/>
                <a:tab pos="2171700" algn="l"/>
              </a:tabLst>
              <a:defRPr>
                <a:solidFill>
                  <a:schemeClr val="tx1"/>
                </a:solidFill>
                <a:latin typeface="Arial" charset="0"/>
                <a:ea typeface="Bitstream Vera Sans" charset="0"/>
                <a:cs typeface="Bitstream Vera Sans" charset="0"/>
              </a:defRPr>
            </a:lvl8pPr>
            <a:lvl9pPr marL="3886200" indent="-228600" defTabSz="457200" eaLnBrk="0" fontAlgn="base" hangingPunct="0">
              <a:lnSpc>
                <a:spcPct val="104000"/>
              </a:lnSpc>
              <a:spcBef>
                <a:spcPct val="0"/>
              </a:spcBef>
              <a:spcAft>
                <a:spcPct val="0"/>
              </a:spcAft>
              <a:buClr>
                <a:srgbClr val="000000"/>
              </a:buClr>
              <a:buSzPct val="45000"/>
              <a:buFont typeface="Wingdings" pitchFamily="2" charset="2"/>
              <a:tabLst>
                <a:tab pos="723900" algn="l"/>
                <a:tab pos="1447800" algn="l"/>
                <a:tab pos="2171700" algn="l"/>
              </a:tabLst>
              <a:defRPr>
                <a:solidFill>
                  <a:schemeClr val="tx1"/>
                </a:solidFill>
                <a:latin typeface="Arial" charset="0"/>
                <a:ea typeface="Bitstream Vera Sans" charset="0"/>
                <a:cs typeface="Bitstream Vera Sans" charset="0"/>
              </a:defRPr>
            </a:lvl9pPr>
          </a:lstStyle>
          <a:p>
            <a:pPr eaLnBrk="1"/>
            <a:r>
              <a:rPr lang="en-GB">
                <a:solidFill>
                  <a:srgbClr val="000000"/>
                </a:solidFill>
              </a:rPr>
              <a:t>Local variable (buffer)</a:t>
            </a:r>
            <a:r>
              <a:rPr lang="ar-SA">
                <a:solidFill>
                  <a:srgbClr val="000000"/>
                </a:solidFill>
                <a:cs typeface="Arial" charset="0"/>
              </a:rPr>
              <a:t>‏</a:t>
            </a:r>
            <a:endParaRPr lang="en-GB">
              <a:solidFill>
                <a:srgbClr val="000000"/>
              </a:solidFill>
            </a:endParaRPr>
          </a:p>
        </p:txBody>
      </p:sp>
      <p:sp>
        <p:nvSpPr>
          <p:cNvPr id="16400" name="Line 15"/>
          <p:cNvSpPr>
            <a:spLocks noChangeShapeType="1"/>
          </p:cNvSpPr>
          <p:nvPr/>
        </p:nvSpPr>
        <p:spPr bwMode="auto">
          <a:xfrm>
            <a:off x="1555689" y="3732745"/>
            <a:ext cx="3111380" cy="1440"/>
          </a:xfrm>
          <a:prstGeom prst="line">
            <a:avLst/>
          </a:prstGeom>
          <a:noFill/>
          <a:ln w="38100">
            <a:solidFill>
              <a:srgbClr val="FF0000"/>
            </a:solidFill>
            <a:bevel/>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16401" name="Text Box 16"/>
          <p:cNvSpPr txBox="1">
            <a:spLocks noChangeArrowheads="1"/>
          </p:cNvSpPr>
          <p:nvPr/>
        </p:nvSpPr>
        <p:spPr bwMode="auto">
          <a:xfrm>
            <a:off x="2732324" y="3280727"/>
            <a:ext cx="641435" cy="3397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1440">
                <a:solidFill>
                  <a:srgbClr val="000000"/>
                </a:solidFill>
                <a:bevel/>
                <a:headEnd/>
                <a:tailEnd/>
              </a14:hiddenLine>
            </a:ext>
          </a:extLst>
        </p:spPr>
        <p:txBody>
          <a:bodyPr lIns="81639" tIns="40820" rIns="81639" bIns="40820"/>
          <a:lstStyle>
            <a:lvl1pPr eaLnBrk="0">
              <a:tabLst>
                <a:tab pos="723900" algn="l"/>
                <a:tab pos="1447800" algn="l"/>
                <a:tab pos="2171700" algn="l"/>
              </a:tabLst>
              <a:defRPr>
                <a:solidFill>
                  <a:schemeClr val="tx1"/>
                </a:solidFill>
                <a:latin typeface="Arial" charset="0"/>
                <a:ea typeface="Bitstream Vera Sans" charset="0"/>
                <a:cs typeface="Bitstream Vera Sans" charset="0"/>
              </a:defRPr>
            </a:lvl1pPr>
            <a:lvl2pPr marL="742950" indent="-285750" eaLnBrk="0">
              <a:tabLst>
                <a:tab pos="723900" algn="l"/>
                <a:tab pos="1447800" algn="l"/>
                <a:tab pos="2171700" algn="l"/>
              </a:tabLst>
              <a:defRPr>
                <a:solidFill>
                  <a:schemeClr val="tx1"/>
                </a:solidFill>
                <a:latin typeface="Arial" charset="0"/>
                <a:ea typeface="Bitstream Vera Sans" charset="0"/>
                <a:cs typeface="Bitstream Vera Sans" charset="0"/>
              </a:defRPr>
            </a:lvl2pPr>
            <a:lvl3pPr marL="1143000" indent="-228600" eaLnBrk="0">
              <a:tabLst>
                <a:tab pos="723900" algn="l"/>
                <a:tab pos="1447800" algn="l"/>
                <a:tab pos="2171700" algn="l"/>
              </a:tabLst>
              <a:defRPr>
                <a:solidFill>
                  <a:schemeClr val="tx1"/>
                </a:solidFill>
                <a:latin typeface="Arial" charset="0"/>
                <a:ea typeface="Bitstream Vera Sans" charset="0"/>
                <a:cs typeface="Bitstream Vera Sans" charset="0"/>
              </a:defRPr>
            </a:lvl3pPr>
            <a:lvl4pPr marL="1600200" indent="-228600" eaLnBrk="0">
              <a:tabLst>
                <a:tab pos="723900" algn="l"/>
                <a:tab pos="1447800" algn="l"/>
                <a:tab pos="2171700" algn="l"/>
              </a:tabLst>
              <a:defRPr>
                <a:solidFill>
                  <a:schemeClr val="tx1"/>
                </a:solidFill>
                <a:latin typeface="Arial" charset="0"/>
                <a:ea typeface="Bitstream Vera Sans" charset="0"/>
                <a:cs typeface="Bitstream Vera Sans" charset="0"/>
              </a:defRPr>
            </a:lvl4pPr>
            <a:lvl5pPr marL="2057400" indent="-228600" eaLnBrk="0">
              <a:tabLst>
                <a:tab pos="723900" algn="l"/>
                <a:tab pos="1447800" algn="l"/>
                <a:tab pos="2171700" algn="l"/>
              </a:tabLst>
              <a:defRPr>
                <a:solidFill>
                  <a:schemeClr val="tx1"/>
                </a:solidFill>
                <a:latin typeface="Arial" charset="0"/>
                <a:ea typeface="Bitstream Vera Sans" charset="0"/>
                <a:cs typeface="Bitstream Vera Sans" charset="0"/>
              </a:defRPr>
            </a:lvl5pPr>
            <a:lvl6pPr marL="2514600" indent="-228600" defTabSz="457200" eaLnBrk="0" fontAlgn="base" hangingPunct="0">
              <a:lnSpc>
                <a:spcPct val="104000"/>
              </a:lnSpc>
              <a:spcBef>
                <a:spcPct val="0"/>
              </a:spcBef>
              <a:spcAft>
                <a:spcPct val="0"/>
              </a:spcAft>
              <a:buClr>
                <a:srgbClr val="000000"/>
              </a:buClr>
              <a:buSzPct val="45000"/>
              <a:buFont typeface="Wingdings" pitchFamily="2" charset="2"/>
              <a:tabLst>
                <a:tab pos="723900" algn="l"/>
                <a:tab pos="1447800" algn="l"/>
                <a:tab pos="2171700" algn="l"/>
              </a:tabLst>
              <a:defRPr>
                <a:solidFill>
                  <a:schemeClr val="tx1"/>
                </a:solidFill>
                <a:latin typeface="Arial" charset="0"/>
                <a:ea typeface="Bitstream Vera Sans" charset="0"/>
                <a:cs typeface="Bitstream Vera Sans" charset="0"/>
              </a:defRPr>
            </a:lvl6pPr>
            <a:lvl7pPr marL="2971800" indent="-228600" defTabSz="457200" eaLnBrk="0" fontAlgn="base" hangingPunct="0">
              <a:lnSpc>
                <a:spcPct val="104000"/>
              </a:lnSpc>
              <a:spcBef>
                <a:spcPct val="0"/>
              </a:spcBef>
              <a:spcAft>
                <a:spcPct val="0"/>
              </a:spcAft>
              <a:buClr>
                <a:srgbClr val="000000"/>
              </a:buClr>
              <a:buSzPct val="45000"/>
              <a:buFont typeface="Wingdings" pitchFamily="2" charset="2"/>
              <a:tabLst>
                <a:tab pos="723900" algn="l"/>
                <a:tab pos="1447800" algn="l"/>
                <a:tab pos="2171700" algn="l"/>
              </a:tabLst>
              <a:defRPr>
                <a:solidFill>
                  <a:schemeClr val="tx1"/>
                </a:solidFill>
                <a:latin typeface="Arial" charset="0"/>
                <a:ea typeface="Bitstream Vera Sans" charset="0"/>
                <a:cs typeface="Bitstream Vera Sans" charset="0"/>
              </a:defRPr>
            </a:lvl7pPr>
            <a:lvl8pPr marL="3429000" indent="-228600" defTabSz="457200" eaLnBrk="0" fontAlgn="base" hangingPunct="0">
              <a:lnSpc>
                <a:spcPct val="104000"/>
              </a:lnSpc>
              <a:spcBef>
                <a:spcPct val="0"/>
              </a:spcBef>
              <a:spcAft>
                <a:spcPct val="0"/>
              </a:spcAft>
              <a:buClr>
                <a:srgbClr val="000000"/>
              </a:buClr>
              <a:buSzPct val="45000"/>
              <a:buFont typeface="Wingdings" pitchFamily="2" charset="2"/>
              <a:tabLst>
                <a:tab pos="723900" algn="l"/>
                <a:tab pos="1447800" algn="l"/>
                <a:tab pos="2171700" algn="l"/>
              </a:tabLst>
              <a:defRPr>
                <a:solidFill>
                  <a:schemeClr val="tx1"/>
                </a:solidFill>
                <a:latin typeface="Arial" charset="0"/>
                <a:ea typeface="Bitstream Vera Sans" charset="0"/>
                <a:cs typeface="Bitstream Vera Sans" charset="0"/>
              </a:defRPr>
            </a:lvl8pPr>
            <a:lvl9pPr marL="3886200" indent="-228600" defTabSz="457200" eaLnBrk="0" fontAlgn="base" hangingPunct="0">
              <a:lnSpc>
                <a:spcPct val="104000"/>
              </a:lnSpc>
              <a:spcBef>
                <a:spcPct val="0"/>
              </a:spcBef>
              <a:spcAft>
                <a:spcPct val="0"/>
              </a:spcAft>
              <a:buClr>
                <a:srgbClr val="000000"/>
              </a:buClr>
              <a:buSzPct val="45000"/>
              <a:buFont typeface="Wingdings" pitchFamily="2" charset="2"/>
              <a:tabLst>
                <a:tab pos="723900" algn="l"/>
                <a:tab pos="1447800" algn="l"/>
                <a:tab pos="2171700" algn="l"/>
              </a:tabLst>
              <a:defRPr>
                <a:solidFill>
                  <a:schemeClr val="tx1"/>
                </a:solidFill>
                <a:latin typeface="Arial" charset="0"/>
                <a:ea typeface="Bitstream Vera Sans" charset="0"/>
                <a:cs typeface="Bitstream Vera Sans" charset="0"/>
              </a:defRPr>
            </a:lvl9pPr>
          </a:lstStyle>
          <a:p>
            <a:pPr eaLnBrk="1"/>
            <a:r>
              <a:rPr lang="en-GB" dirty="0">
                <a:solidFill>
                  <a:srgbClr val="000000"/>
                </a:solidFill>
              </a:rPr>
              <a:t>RET</a:t>
            </a:r>
          </a:p>
        </p:txBody>
      </p:sp>
      <p:grpSp>
        <p:nvGrpSpPr>
          <p:cNvPr id="2" name="Group 1"/>
          <p:cNvGrpSpPr/>
          <p:nvPr/>
        </p:nvGrpSpPr>
        <p:grpSpPr>
          <a:xfrm>
            <a:off x="4665629" y="3318154"/>
            <a:ext cx="418162" cy="1704221"/>
            <a:chOff x="4665629" y="3318154"/>
            <a:chExt cx="418162" cy="1704221"/>
          </a:xfrm>
        </p:grpSpPr>
        <p:sp>
          <p:nvSpPr>
            <p:cNvPr id="16402" name="Line 17"/>
            <p:cNvSpPr>
              <a:spLocks noChangeShapeType="1"/>
            </p:cNvSpPr>
            <p:nvPr/>
          </p:nvSpPr>
          <p:spPr bwMode="auto">
            <a:xfrm>
              <a:off x="4667069" y="3338627"/>
              <a:ext cx="414851" cy="1440"/>
            </a:xfrm>
            <a:prstGeom prst="line">
              <a:avLst/>
            </a:prstGeom>
            <a:noFill/>
            <a:ln w="38100">
              <a:solidFill>
                <a:srgbClr val="800000"/>
              </a:solidFill>
              <a:bevel/>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16403" name="Line 18"/>
            <p:cNvSpPr>
              <a:spLocks noChangeShapeType="1"/>
            </p:cNvSpPr>
            <p:nvPr/>
          </p:nvSpPr>
          <p:spPr bwMode="auto">
            <a:xfrm>
              <a:off x="5081920" y="3318154"/>
              <a:ext cx="1871" cy="1704221"/>
            </a:xfrm>
            <a:prstGeom prst="line">
              <a:avLst/>
            </a:prstGeom>
            <a:noFill/>
            <a:ln w="38100">
              <a:solidFill>
                <a:srgbClr val="800000"/>
              </a:solidFill>
              <a:bevel/>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16404" name="Line 19"/>
            <p:cNvSpPr>
              <a:spLocks noChangeShapeType="1"/>
            </p:cNvSpPr>
            <p:nvPr/>
          </p:nvSpPr>
          <p:spPr bwMode="auto">
            <a:xfrm flipH="1">
              <a:off x="4665629" y="5003808"/>
              <a:ext cx="417732" cy="1440"/>
            </a:xfrm>
            <a:prstGeom prst="line">
              <a:avLst/>
            </a:prstGeom>
            <a:noFill/>
            <a:ln w="38100">
              <a:solidFill>
                <a:srgbClr val="800000"/>
              </a:solidFill>
              <a:bevel/>
              <a:headEnd/>
              <a:tailEnd type="arrow" w="med" len="med"/>
            </a:ln>
            <a:extLst>
              <a:ext uri="{909E8E84-426E-40DD-AFC4-6F175D3DCCD1}">
                <a14:hiddenFill xmlns:a14="http://schemas.microsoft.com/office/drawing/2010/main">
                  <a:noFill/>
                </a14:hiddenFill>
              </a:ext>
            </a:extLst>
          </p:spPr>
          <p:txBody>
            <a:bodyPr lIns="82945" tIns="41473" rIns="82945" bIns="41473"/>
            <a:lstStyle/>
            <a:p>
              <a:endParaRPr lang="en-US"/>
            </a:p>
          </p:txBody>
        </p:sp>
      </p:grpSp>
      <p:sp>
        <p:nvSpPr>
          <p:cNvPr id="16405" name="Line 20"/>
          <p:cNvSpPr>
            <a:spLocks noChangeShapeType="1"/>
          </p:cNvSpPr>
          <p:nvPr/>
        </p:nvSpPr>
        <p:spPr bwMode="auto">
          <a:xfrm>
            <a:off x="4874495" y="1452503"/>
            <a:ext cx="1441" cy="1658358"/>
          </a:xfrm>
          <a:prstGeom prst="line">
            <a:avLst/>
          </a:prstGeom>
          <a:noFill/>
          <a:ln w="28575">
            <a:solidFill>
              <a:srgbClr val="FF0000"/>
            </a:solidFill>
            <a:bevel/>
            <a:headEnd/>
            <a:tailEnd type="triangle" w="med" len="me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16406" name="Text Box 21"/>
          <p:cNvSpPr txBox="1">
            <a:spLocks noChangeArrowheads="1"/>
          </p:cNvSpPr>
          <p:nvPr/>
        </p:nvSpPr>
        <p:spPr bwMode="auto">
          <a:xfrm>
            <a:off x="4874495" y="1685710"/>
            <a:ext cx="829701" cy="5959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1440">
                <a:solidFill>
                  <a:srgbClr val="000000"/>
                </a:solidFill>
                <a:bevel/>
                <a:headEnd/>
                <a:tailEnd/>
              </a14:hiddenLine>
            </a:ext>
          </a:extLst>
        </p:spPr>
        <p:txBody>
          <a:bodyPr lIns="81639" tIns="40820" rIns="81639" bIns="40820"/>
          <a:lstStyle>
            <a:lvl1pPr eaLnBrk="0">
              <a:tabLst>
                <a:tab pos="723900" algn="l"/>
              </a:tabLst>
              <a:defRPr>
                <a:solidFill>
                  <a:schemeClr val="tx1"/>
                </a:solidFill>
                <a:latin typeface="Arial" charset="0"/>
                <a:ea typeface="Bitstream Vera Sans" charset="0"/>
                <a:cs typeface="Bitstream Vera Sans" charset="0"/>
              </a:defRPr>
            </a:lvl1pPr>
            <a:lvl2pPr marL="742950" indent="-285750" eaLnBrk="0">
              <a:tabLst>
                <a:tab pos="723900" algn="l"/>
              </a:tabLst>
              <a:defRPr>
                <a:solidFill>
                  <a:schemeClr val="tx1"/>
                </a:solidFill>
                <a:latin typeface="Arial" charset="0"/>
                <a:ea typeface="Bitstream Vera Sans" charset="0"/>
                <a:cs typeface="Bitstream Vera Sans" charset="0"/>
              </a:defRPr>
            </a:lvl2pPr>
            <a:lvl3pPr marL="1143000" indent="-228600" eaLnBrk="0">
              <a:tabLst>
                <a:tab pos="723900" algn="l"/>
              </a:tabLst>
              <a:defRPr>
                <a:solidFill>
                  <a:schemeClr val="tx1"/>
                </a:solidFill>
                <a:latin typeface="Arial" charset="0"/>
                <a:ea typeface="Bitstream Vera Sans" charset="0"/>
                <a:cs typeface="Bitstream Vera Sans" charset="0"/>
              </a:defRPr>
            </a:lvl3pPr>
            <a:lvl4pPr marL="1600200" indent="-228600" eaLnBrk="0">
              <a:tabLst>
                <a:tab pos="723900" algn="l"/>
              </a:tabLst>
              <a:defRPr>
                <a:solidFill>
                  <a:schemeClr val="tx1"/>
                </a:solidFill>
                <a:latin typeface="Arial" charset="0"/>
                <a:ea typeface="Bitstream Vera Sans" charset="0"/>
                <a:cs typeface="Bitstream Vera Sans" charset="0"/>
              </a:defRPr>
            </a:lvl4pPr>
            <a:lvl5pPr marL="2057400" indent="-228600" eaLnBrk="0">
              <a:tabLst>
                <a:tab pos="723900" algn="l"/>
              </a:tabLst>
              <a:defRPr>
                <a:solidFill>
                  <a:schemeClr val="tx1"/>
                </a:solidFill>
                <a:latin typeface="Arial" charset="0"/>
                <a:ea typeface="Bitstream Vera Sans" charset="0"/>
                <a:cs typeface="Bitstream Vera Sans" charset="0"/>
              </a:defRPr>
            </a:lvl5pPr>
            <a:lvl6pPr marL="2514600" indent="-228600" defTabSz="457200" eaLnBrk="0" fontAlgn="base" hangingPunct="0">
              <a:lnSpc>
                <a:spcPct val="104000"/>
              </a:lnSpc>
              <a:spcBef>
                <a:spcPct val="0"/>
              </a:spcBef>
              <a:spcAft>
                <a:spcPct val="0"/>
              </a:spcAft>
              <a:buClr>
                <a:srgbClr val="000000"/>
              </a:buClr>
              <a:buSzPct val="45000"/>
              <a:buFont typeface="Wingdings" pitchFamily="2" charset="2"/>
              <a:tabLst>
                <a:tab pos="723900" algn="l"/>
              </a:tabLst>
              <a:defRPr>
                <a:solidFill>
                  <a:schemeClr val="tx1"/>
                </a:solidFill>
                <a:latin typeface="Arial" charset="0"/>
                <a:ea typeface="Bitstream Vera Sans" charset="0"/>
                <a:cs typeface="Bitstream Vera Sans" charset="0"/>
              </a:defRPr>
            </a:lvl6pPr>
            <a:lvl7pPr marL="2971800" indent="-228600" defTabSz="457200" eaLnBrk="0" fontAlgn="base" hangingPunct="0">
              <a:lnSpc>
                <a:spcPct val="104000"/>
              </a:lnSpc>
              <a:spcBef>
                <a:spcPct val="0"/>
              </a:spcBef>
              <a:spcAft>
                <a:spcPct val="0"/>
              </a:spcAft>
              <a:buClr>
                <a:srgbClr val="000000"/>
              </a:buClr>
              <a:buSzPct val="45000"/>
              <a:buFont typeface="Wingdings" pitchFamily="2" charset="2"/>
              <a:tabLst>
                <a:tab pos="723900" algn="l"/>
              </a:tabLst>
              <a:defRPr>
                <a:solidFill>
                  <a:schemeClr val="tx1"/>
                </a:solidFill>
                <a:latin typeface="Arial" charset="0"/>
                <a:ea typeface="Bitstream Vera Sans" charset="0"/>
                <a:cs typeface="Bitstream Vera Sans" charset="0"/>
              </a:defRPr>
            </a:lvl7pPr>
            <a:lvl8pPr marL="3429000" indent="-228600" defTabSz="457200" eaLnBrk="0" fontAlgn="base" hangingPunct="0">
              <a:lnSpc>
                <a:spcPct val="104000"/>
              </a:lnSpc>
              <a:spcBef>
                <a:spcPct val="0"/>
              </a:spcBef>
              <a:spcAft>
                <a:spcPct val="0"/>
              </a:spcAft>
              <a:buClr>
                <a:srgbClr val="000000"/>
              </a:buClr>
              <a:buSzPct val="45000"/>
              <a:buFont typeface="Wingdings" pitchFamily="2" charset="2"/>
              <a:tabLst>
                <a:tab pos="723900" algn="l"/>
              </a:tabLst>
              <a:defRPr>
                <a:solidFill>
                  <a:schemeClr val="tx1"/>
                </a:solidFill>
                <a:latin typeface="Arial" charset="0"/>
                <a:ea typeface="Bitstream Vera Sans" charset="0"/>
                <a:cs typeface="Bitstream Vera Sans" charset="0"/>
              </a:defRPr>
            </a:lvl8pPr>
            <a:lvl9pPr marL="3886200" indent="-228600" defTabSz="457200" eaLnBrk="0" fontAlgn="base" hangingPunct="0">
              <a:lnSpc>
                <a:spcPct val="104000"/>
              </a:lnSpc>
              <a:spcBef>
                <a:spcPct val="0"/>
              </a:spcBef>
              <a:spcAft>
                <a:spcPct val="0"/>
              </a:spcAft>
              <a:buClr>
                <a:srgbClr val="000000"/>
              </a:buClr>
              <a:buSzPct val="45000"/>
              <a:buFont typeface="Wingdings" pitchFamily="2" charset="2"/>
              <a:tabLst>
                <a:tab pos="723900" algn="l"/>
              </a:tabLst>
              <a:defRPr>
                <a:solidFill>
                  <a:schemeClr val="tx1"/>
                </a:solidFill>
                <a:latin typeface="Arial" charset="0"/>
                <a:ea typeface="Bitstream Vera Sans" charset="0"/>
                <a:cs typeface="Bitstream Vera Sans" charset="0"/>
              </a:defRPr>
            </a:lvl9pPr>
          </a:lstStyle>
          <a:p>
            <a:pPr eaLnBrk="1"/>
            <a:r>
              <a:rPr lang="en-GB" dirty="0">
                <a:solidFill>
                  <a:srgbClr val="000000"/>
                </a:solidFill>
              </a:rPr>
              <a:t>string grows</a:t>
            </a:r>
          </a:p>
        </p:txBody>
      </p:sp>
      <p:sp>
        <p:nvSpPr>
          <p:cNvPr id="16407" name="Text Box 22"/>
          <p:cNvSpPr txBox="1">
            <a:spLocks noChangeArrowheads="1"/>
          </p:cNvSpPr>
          <p:nvPr/>
        </p:nvSpPr>
        <p:spPr bwMode="auto">
          <a:xfrm>
            <a:off x="5704196" y="2280242"/>
            <a:ext cx="3215093" cy="18670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1440">
                <a:solidFill>
                  <a:srgbClr val="000000"/>
                </a:solidFill>
                <a:bevel/>
                <a:headEnd/>
                <a:tailEnd/>
              </a14:hiddenLine>
            </a:ext>
          </a:extLst>
        </p:spPr>
        <p:txBody>
          <a:bodyPr lIns="81639" tIns="40820" rIns="81639" bIns="40820"/>
          <a:lstStyle>
            <a:lvl1pPr eaLnBrk="0">
              <a:tabLst>
                <a:tab pos="723900" algn="l"/>
                <a:tab pos="1447800" algn="l"/>
                <a:tab pos="2171700" algn="l"/>
                <a:tab pos="2895600" algn="l"/>
              </a:tabLst>
              <a:defRPr>
                <a:solidFill>
                  <a:schemeClr val="tx1"/>
                </a:solidFill>
                <a:latin typeface="Arial" charset="0"/>
                <a:ea typeface="Bitstream Vera Sans" charset="0"/>
                <a:cs typeface="Bitstream Vera Sans" charset="0"/>
              </a:defRPr>
            </a:lvl1pPr>
            <a:lvl2pPr marL="742950" indent="-285750" eaLnBrk="0">
              <a:tabLst>
                <a:tab pos="723900" algn="l"/>
                <a:tab pos="1447800" algn="l"/>
                <a:tab pos="2171700" algn="l"/>
                <a:tab pos="2895600" algn="l"/>
              </a:tabLst>
              <a:defRPr>
                <a:solidFill>
                  <a:schemeClr val="tx1"/>
                </a:solidFill>
                <a:latin typeface="Arial" charset="0"/>
                <a:ea typeface="Bitstream Vera Sans" charset="0"/>
                <a:cs typeface="Bitstream Vera Sans" charset="0"/>
              </a:defRPr>
            </a:lvl2pPr>
            <a:lvl3pPr marL="1143000" indent="-228600" eaLnBrk="0">
              <a:tabLst>
                <a:tab pos="723900" algn="l"/>
                <a:tab pos="1447800" algn="l"/>
                <a:tab pos="2171700" algn="l"/>
                <a:tab pos="2895600" algn="l"/>
              </a:tabLst>
              <a:defRPr>
                <a:solidFill>
                  <a:schemeClr val="tx1"/>
                </a:solidFill>
                <a:latin typeface="Arial" charset="0"/>
                <a:ea typeface="Bitstream Vera Sans" charset="0"/>
                <a:cs typeface="Bitstream Vera Sans" charset="0"/>
              </a:defRPr>
            </a:lvl3pPr>
            <a:lvl4pPr marL="1600200" indent="-228600" eaLnBrk="0">
              <a:tabLst>
                <a:tab pos="723900" algn="l"/>
                <a:tab pos="1447800" algn="l"/>
                <a:tab pos="2171700" algn="l"/>
                <a:tab pos="2895600" algn="l"/>
              </a:tabLst>
              <a:defRPr>
                <a:solidFill>
                  <a:schemeClr val="tx1"/>
                </a:solidFill>
                <a:latin typeface="Arial" charset="0"/>
                <a:ea typeface="Bitstream Vera Sans" charset="0"/>
                <a:cs typeface="Bitstream Vera Sans" charset="0"/>
              </a:defRPr>
            </a:lvl4pPr>
            <a:lvl5pPr marL="2057400" indent="-228600" eaLnBrk="0">
              <a:tabLst>
                <a:tab pos="723900" algn="l"/>
                <a:tab pos="1447800" algn="l"/>
                <a:tab pos="2171700" algn="l"/>
                <a:tab pos="2895600" algn="l"/>
              </a:tabLst>
              <a:defRPr>
                <a:solidFill>
                  <a:schemeClr val="tx1"/>
                </a:solidFill>
                <a:latin typeface="Arial" charset="0"/>
                <a:ea typeface="Bitstream Vera Sans" charset="0"/>
                <a:cs typeface="Bitstream Vera Sans" charset="0"/>
              </a:defRPr>
            </a:lvl5pPr>
            <a:lvl6pPr marL="2514600" indent="-228600" defTabSz="457200" eaLnBrk="0" fontAlgn="base" hangingPunct="0">
              <a:lnSpc>
                <a:spcPct val="104000"/>
              </a:lnSpc>
              <a:spcBef>
                <a:spcPct val="0"/>
              </a:spcBef>
              <a:spcAft>
                <a:spcPct val="0"/>
              </a:spcAft>
              <a:buClr>
                <a:srgbClr val="000000"/>
              </a:buClr>
              <a:buSzPct val="45000"/>
              <a:buFont typeface="Wingdings" pitchFamily="2" charset="2"/>
              <a:tabLst>
                <a:tab pos="723900" algn="l"/>
                <a:tab pos="1447800" algn="l"/>
                <a:tab pos="2171700" algn="l"/>
                <a:tab pos="2895600" algn="l"/>
              </a:tabLst>
              <a:defRPr>
                <a:solidFill>
                  <a:schemeClr val="tx1"/>
                </a:solidFill>
                <a:latin typeface="Arial" charset="0"/>
                <a:ea typeface="Bitstream Vera Sans" charset="0"/>
                <a:cs typeface="Bitstream Vera Sans" charset="0"/>
              </a:defRPr>
            </a:lvl6pPr>
            <a:lvl7pPr marL="2971800" indent="-228600" defTabSz="457200" eaLnBrk="0" fontAlgn="base" hangingPunct="0">
              <a:lnSpc>
                <a:spcPct val="104000"/>
              </a:lnSpc>
              <a:spcBef>
                <a:spcPct val="0"/>
              </a:spcBef>
              <a:spcAft>
                <a:spcPct val="0"/>
              </a:spcAft>
              <a:buClr>
                <a:srgbClr val="000000"/>
              </a:buClr>
              <a:buSzPct val="45000"/>
              <a:buFont typeface="Wingdings" pitchFamily="2" charset="2"/>
              <a:tabLst>
                <a:tab pos="723900" algn="l"/>
                <a:tab pos="1447800" algn="l"/>
                <a:tab pos="2171700" algn="l"/>
                <a:tab pos="2895600" algn="l"/>
              </a:tabLst>
              <a:defRPr>
                <a:solidFill>
                  <a:schemeClr val="tx1"/>
                </a:solidFill>
                <a:latin typeface="Arial" charset="0"/>
                <a:ea typeface="Bitstream Vera Sans" charset="0"/>
                <a:cs typeface="Bitstream Vera Sans" charset="0"/>
              </a:defRPr>
            </a:lvl7pPr>
            <a:lvl8pPr marL="3429000" indent="-228600" defTabSz="457200" eaLnBrk="0" fontAlgn="base" hangingPunct="0">
              <a:lnSpc>
                <a:spcPct val="104000"/>
              </a:lnSpc>
              <a:spcBef>
                <a:spcPct val="0"/>
              </a:spcBef>
              <a:spcAft>
                <a:spcPct val="0"/>
              </a:spcAft>
              <a:buClr>
                <a:srgbClr val="000000"/>
              </a:buClr>
              <a:buSzPct val="45000"/>
              <a:buFont typeface="Wingdings" pitchFamily="2" charset="2"/>
              <a:tabLst>
                <a:tab pos="723900" algn="l"/>
                <a:tab pos="1447800" algn="l"/>
                <a:tab pos="2171700" algn="l"/>
                <a:tab pos="2895600" algn="l"/>
              </a:tabLst>
              <a:defRPr>
                <a:solidFill>
                  <a:schemeClr val="tx1"/>
                </a:solidFill>
                <a:latin typeface="Arial" charset="0"/>
                <a:ea typeface="Bitstream Vera Sans" charset="0"/>
                <a:cs typeface="Bitstream Vera Sans" charset="0"/>
              </a:defRPr>
            </a:lvl8pPr>
            <a:lvl9pPr marL="3886200" indent="-228600" defTabSz="457200" eaLnBrk="0" fontAlgn="base" hangingPunct="0">
              <a:lnSpc>
                <a:spcPct val="104000"/>
              </a:lnSpc>
              <a:spcBef>
                <a:spcPct val="0"/>
              </a:spcBef>
              <a:spcAft>
                <a:spcPct val="0"/>
              </a:spcAft>
              <a:buClr>
                <a:srgbClr val="000000"/>
              </a:buClr>
              <a:buSzPct val="45000"/>
              <a:buFont typeface="Wingdings" pitchFamily="2" charset="2"/>
              <a:tabLst>
                <a:tab pos="723900" algn="l"/>
                <a:tab pos="1447800" algn="l"/>
                <a:tab pos="2171700" algn="l"/>
                <a:tab pos="2895600" algn="l"/>
              </a:tabLst>
              <a:defRPr>
                <a:solidFill>
                  <a:schemeClr val="tx1"/>
                </a:solidFill>
                <a:latin typeface="Arial" charset="0"/>
                <a:ea typeface="Bitstream Vera Sans" charset="0"/>
                <a:cs typeface="Bitstream Vera Sans" charset="0"/>
              </a:defRPr>
            </a:lvl9pPr>
          </a:lstStyle>
          <a:p>
            <a:pPr marL="285750" indent="-285750" eaLnBrk="1">
              <a:buFont typeface="Arial" pitchFamily="34" charset="0"/>
              <a:buChar char="•"/>
            </a:pPr>
            <a:r>
              <a:rPr lang="en-GB" dirty="0">
                <a:solidFill>
                  <a:srgbClr val="FF0000"/>
                </a:solidFill>
              </a:rPr>
              <a:t>Inject malicious code into the virtual space of a process;</a:t>
            </a:r>
          </a:p>
          <a:p>
            <a:pPr marL="285750" indent="-285750" eaLnBrk="1">
              <a:buFont typeface="Arial" pitchFamily="34" charset="0"/>
              <a:buChar char="•"/>
            </a:pPr>
            <a:r>
              <a:rPr lang="en-GB" dirty="0">
                <a:solidFill>
                  <a:srgbClr val="FF0000"/>
                </a:solidFill>
              </a:rPr>
              <a:t>Modify the content of RET to redirect the execution flow to the malicious code.</a:t>
            </a:r>
          </a:p>
        </p:txBody>
      </p:sp>
    </p:spTree>
    <p:extLst>
      <p:ext uri="{BB962C8B-B14F-4D97-AF65-F5344CB8AC3E}">
        <p14:creationId xmlns:p14="http://schemas.microsoft.com/office/powerpoint/2010/main" val="1398889813"/>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1"/>
          <p:cNvSpPr>
            <a:spLocks noGrp="1" noChangeArrowheads="1"/>
          </p:cNvSpPr>
          <p:nvPr>
            <p:ph type="title"/>
          </p:nvPr>
        </p:nvSpPr>
        <p:spPr>
          <a:xfrm>
            <a:off x="456625" y="273514"/>
            <a:ext cx="8229311" cy="523220"/>
          </a:xfrm>
        </p:spPr>
        <p:txBody>
          <a:bodyPr/>
          <a:lstStyle/>
          <a:p>
            <a:pP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GB" dirty="0"/>
              <a:t>Example </a:t>
            </a:r>
          </a:p>
        </p:txBody>
      </p:sp>
      <p:sp>
        <p:nvSpPr>
          <p:cNvPr id="15363" name="Text Box 2"/>
          <p:cNvSpPr txBox="1">
            <a:spLocks noChangeArrowheads="1"/>
          </p:cNvSpPr>
          <p:nvPr/>
        </p:nvSpPr>
        <p:spPr bwMode="auto">
          <a:xfrm>
            <a:off x="207423" y="909074"/>
            <a:ext cx="5964777" cy="419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1440">
                <a:solidFill>
                  <a:srgbClr val="000000"/>
                </a:solidFill>
                <a:bevel/>
                <a:headEnd/>
                <a:tailEnd/>
              </a14:hiddenLine>
            </a:ext>
          </a:extLst>
        </p:spPr>
        <p:txBody>
          <a:bodyPr lIns="81639" tIns="40820" rIns="81639" bIns="40820"/>
          <a:lstStyle>
            <a:lvl1pPr eaLnBrk="0">
              <a:tabLst>
                <a:tab pos="723900" algn="l"/>
                <a:tab pos="1447800" algn="l"/>
                <a:tab pos="2171700" algn="l"/>
                <a:tab pos="2895600" algn="l"/>
                <a:tab pos="3619500" algn="l"/>
                <a:tab pos="4343400" algn="l"/>
                <a:tab pos="5067300" algn="l"/>
                <a:tab pos="5791200" algn="l"/>
                <a:tab pos="6515100" algn="l"/>
              </a:tabLst>
              <a:defRPr>
                <a:solidFill>
                  <a:schemeClr val="tx1"/>
                </a:solidFill>
                <a:latin typeface="Arial" charset="0"/>
                <a:ea typeface="Bitstream Vera Sans" charset="0"/>
                <a:cs typeface="Bitstream Vera Sans" charset="0"/>
              </a:defRPr>
            </a:lvl1pPr>
            <a:lvl2pPr marL="742950" indent="-285750" eaLnBrk="0">
              <a:tabLst>
                <a:tab pos="723900" algn="l"/>
                <a:tab pos="1447800" algn="l"/>
                <a:tab pos="2171700" algn="l"/>
                <a:tab pos="2895600" algn="l"/>
                <a:tab pos="3619500" algn="l"/>
                <a:tab pos="4343400" algn="l"/>
                <a:tab pos="5067300" algn="l"/>
                <a:tab pos="5791200" algn="l"/>
                <a:tab pos="6515100" algn="l"/>
              </a:tabLst>
              <a:defRPr>
                <a:solidFill>
                  <a:schemeClr val="tx1"/>
                </a:solidFill>
                <a:latin typeface="Arial" charset="0"/>
                <a:ea typeface="Bitstream Vera Sans" charset="0"/>
                <a:cs typeface="Bitstream Vera Sans" charset="0"/>
              </a:defRPr>
            </a:lvl2pPr>
            <a:lvl3pPr marL="1143000" indent="-228600" eaLnBrk="0">
              <a:tabLst>
                <a:tab pos="723900" algn="l"/>
                <a:tab pos="1447800" algn="l"/>
                <a:tab pos="2171700" algn="l"/>
                <a:tab pos="2895600" algn="l"/>
                <a:tab pos="3619500" algn="l"/>
                <a:tab pos="4343400" algn="l"/>
                <a:tab pos="5067300" algn="l"/>
                <a:tab pos="5791200" algn="l"/>
                <a:tab pos="6515100" algn="l"/>
              </a:tabLst>
              <a:defRPr>
                <a:solidFill>
                  <a:schemeClr val="tx1"/>
                </a:solidFill>
                <a:latin typeface="Arial" charset="0"/>
                <a:ea typeface="Bitstream Vera Sans" charset="0"/>
                <a:cs typeface="Bitstream Vera Sans" charset="0"/>
              </a:defRPr>
            </a:lvl3pPr>
            <a:lvl4pPr marL="1600200" indent="-228600" eaLnBrk="0">
              <a:tabLst>
                <a:tab pos="723900" algn="l"/>
                <a:tab pos="1447800" algn="l"/>
                <a:tab pos="2171700" algn="l"/>
                <a:tab pos="2895600" algn="l"/>
                <a:tab pos="3619500" algn="l"/>
                <a:tab pos="4343400" algn="l"/>
                <a:tab pos="5067300" algn="l"/>
                <a:tab pos="5791200" algn="l"/>
                <a:tab pos="6515100" algn="l"/>
              </a:tabLst>
              <a:defRPr>
                <a:solidFill>
                  <a:schemeClr val="tx1"/>
                </a:solidFill>
                <a:latin typeface="Arial" charset="0"/>
                <a:ea typeface="Bitstream Vera Sans" charset="0"/>
                <a:cs typeface="Bitstream Vera Sans" charset="0"/>
              </a:defRPr>
            </a:lvl4pPr>
            <a:lvl5pPr marL="2057400" indent="-228600" eaLnBrk="0">
              <a:tabLst>
                <a:tab pos="723900" algn="l"/>
                <a:tab pos="1447800" algn="l"/>
                <a:tab pos="2171700" algn="l"/>
                <a:tab pos="2895600" algn="l"/>
                <a:tab pos="3619500" algn="l"/>
                <a:tab pos="4343400" algn="l"/>
                <a:tab pos="5067300" algn="l"/>
                <a:tab pos="5791200" algn="l"/>
                <a:tab pos="6515100" algn="l"/>
              </a:tabLst>
              <a:defRPr>
                <a:solidFill>
                  <a:schemeClr val="tx1"/>
                </a:solidFill>
                <a:latin typeface="Arial" charset="0"/>
                <a:ea typeface="Bitstream Vera Sans" charset="0"/>
                <a:cs typeface="Bitstream Vera Sans" charset="0"/>
              </a:defRPr>
            </a:lvl5pPr>
            <a:lvl6pPr marL="2514600" indent="-228600" defTabSz="457200" eaLnBrk="0" fontAlgn="base" hangingPunct="0">
              <a:lnSpc>
                <a:spcPct val="104000"/>
              </a:lnSpc>
              <a:spcBef>
                <a:spcPct val="0"/>
              </a:spcBef>
              <a:spcAft>
                <a:spcPct val="0"/>
              </a:spcAft>
              <a:buClr>
                <a:srgbClr val="000000"/>
              </a:buClr>
              <a:buSzPct val="45000"/>
              <a:buFont typeface="Wingdings" pitchFamily="2" charset="2"/>
              <a:tabLst>
                <a:tab pos="723900" algn="l"/>
                <a:tab pos="1447800" algn="l"/>
                <a:tab pos="2171700" algn="l"/>
                <a:tab pos="2895600" algn="l"/>
                <a:tab pos="3619500" algn="l"/>
                <a:tab pos="4343400" algn="l"/>
                <a:tab pos="5067300" algn="l"/>
                <a:tab pos="5791200" algn="l"/>
                <a:tab pos="6515100" algn="l"/>
              </a:tabLst>
              <a:defRPr>
                <a:solidFill>
                  <a:schemeClr val="tx1"/>
                </a:solidFill>
                <a:latin typeface="Arial" charset="0"/>
                <a:ea typeface="Bitstream Vera Sans" charset="0"/>
                <a:cs typeface="Bitstream Vera Sans" charset="0"/>
              </a:defRPr>
            </a:lvl6pPr>
            <a:lvl7pPr marL="2971800" indent="-228600" defTabSz="457200" eaLnBrk="0" fontAlgn="base" hangingPunct="0">
              <a:lnSpc>
                <a:spcPct val="104000"/>
              </a:lnSpc>
              <a:spcBef>
                <a:spcPct val="0"/>
              </a:spcBef>
              <a:spcAft>
                <a:spcPct val="0"/>
              </a:spcAft>
              <a:buClr>
                <a:srgbClr val="000000"/>
              </a:buClr>
              <a:buSzPct val="45000"/>
              <a:buFont typeface="Wingdings" pitchFamily="2" charset="2"/>
              <a:tabLst>
                <a:tab pos="723900" algn="l"/>
                <a:tab pos="1447800" algn="l"/>
                <a:tab pos="2171700" algn="l"/>
                <a:tab pos="2895600" algn="l"/>
                <a:tab pos="3619500" algn="l"/>
                <a:tab pos="4343400" algn="l"/>
                <a:tab pos="5067300" algn="l"/>
                <a:tab pos="5791200" algn="l"/>
                <a:tab pos="6515100" algn="l"/>
              </a:tabLst>
              <a:defRPr>
                <a:solidFill>
                  <a:schemeClr val="tx1"/>
                </a:solidFill>
                <a:latin typeface="Arial" charset="0"/>
                <a:ea typeface="Bitstream Vera Sans" charset="0"/>
                <a:cs typeface="Bitstream Vera Sans" charset="0"/>
              </a:defRPr>
            </a:lvl7pPr>
            <a:lvl8pPr marL="3429000" indent="-228600" defTabSz="457200" eaLnBrk="0" fontAlgn="base" hangingPunct="0">
              <a:lnSpc>
                <a:spcPct val="104000"/>
              </a:lnSpc>
              <a:spcBef>
                <a:spcPct val="0"/>
              </a:spcBef>
              <a:spcAft>
                <a:spcPct val="0"/>
              </a:spcAft>
              <a:buClr>
                <a:srgbClr val="000000"/>
              </a:buClr>
              <a:buSzPct val="45000"/>
              <a:buFont typeface="Wingdings" pitchFamily="2" charset="2"/>
              <a:tabLst>
                <a:tab pos="723900" algn="l"/>
                <a:tab pos="1447800" algn="l"/>
                <a:tab pos="2171700" algn="l"/>
                <a:tab pos="2895600" algn="l"/>
                <a:tab pos="3619500" algn="l"/>
                <a:tab pos="4343400" algn="l"/>
                <a:tab pos="5067300" algn="l"/>
                <a:tab pos="5791200" algn="l"/>
                <a:tab pos="6515100" algn="l"/>
              </a:tabLst>
              <a:defRPr>
                <a:solidFill>
                  <a:schemeClr val="tx1"/>
                </a:solidFill>
                <a:latin typeface="Arial" charset="0"/>
                <a:ea typeface="Bitstream Vera Sans" charset="0"/>
                <a:cs typeface="Bitstream Vera Sans" charset="0"/>
              </a:defRPr>
            </a:lvl8pPr>
            <a:lvl9pPr marL="3886200" indent="-228600" defTabSz="457200" eaLnBrk="0" fontAlgn="base" hangingPunct="0">
              <a:lnSpc>
                <a:spcPct val="104000"/>
              </a:lnSpc>
              <a:spcBef>
                <a:spcPct val="0"/>
              </a:spcBef>
              <a:spcAft>
                <a:spcPct val="0"/>
              </a:spcAft>
              <a:buClr>
                <a:srgbClr val="000000"/>
              </a:buClr>
              <a:buSzPct val="45000"/>
              <a:buFont typeface="Wingdings" pitchFamily="2" charset="2"/>
              <a:tabLst>
                <a:tab pos="723900" algn="l"/>
                <a:tab pos="1447800" algn="l"/>
                <a:tab pos="2171700" algn="l"/>
                <a:tab pos="2895600" algn="l"/>
                <a:tab pos="3619500" algn="l"/>
                <a:tab pos="4343400" algn="l"/>
                <a:tab pos="5067300" algn="l"/>
                <a:tab pos="5791200" algn="l"/>
                <a:tab pos="6515100" algn="l"/>
              </a:tabLst>
              <a:defRPr>
                <a:solidFill>
                  <a:schemeClr val="tx1"/>
                </a:solidFill>
                <a:latin typeface="Arial" charset="0"/>
                <a:ea typeface="Bitstream Vera Sans" charset="0"/>
                <a:cs typeface="Bitstream Vera Sans" charset="0"/>
              </a:defRPr>
            </a:lvl9pPr>
          </a:lstStyle>
          <a:p>
            <a:pPr eaLnBrk="1"/>
            <a:r>
              <a:rPr lang="en-GB" dirty="0" err="1">
                <a:solidFill>
                  <a:srgbClr val="000000"/>
                </a:solidFill>
              </a:rPr>
              <a:t>int</a:t>
            </a:r>
            <a:r>
              <a:rPr lang="en-GB" dirty="0">
                <a:solidFill>
                  <a:srgbClr val="000000"/>
                </a:solidFill>
              </a:rPr>
              <a:t> </a:t>
            </a:r>
            <a:r>
              <a:rPr lang="en-GB" dirty="0" err="1">
                <a:solidFill>
                  <a:srgbClr val="000000"/>
                </a:solidFill>
              </a:rPr>
              <a:t>bof</a:t>
            </a:r>
            <a:r>
              <a:rPr lang="en-GB" dirty="0">
                <a:solidFill>
                  <a:srgbClr val="000000"/>
                </a:solidFill>
              </a:rPr>
              <a:t>()</a:t>
            </a:r>
            <a:r>
              <a:rPr lang="ar-SA" dirty="0">
                <a:solidFill>
                  <a:srgbClr val="000000"/>
                </a:solidFill>
                <a:cs typeface="Arial" charset="0"/>
              </a:rPr>
              <a:t>‏</a:t>
            </a:r>
            <a:endParaRPr lang="en-GB" dirty="0">
              <a:solidFill>
                <a:srgbClr val="000000"/>
              </a:solidFill>
            </a:endParaRPr>
          </a:p>
          <a:p>
            <a:pPr eaLnBrk="1"/>
            <a:r>
              <a:rPr lang="en-GB" dirty="0">
                <a:solidFill>
                  <a:srgbClr val="000000"/>
                </a:solidFill>
              </a:rPr>
              <a:t>{</a:t>
            </a:r>
          </a:p>
          <a:p>
            <a:pPr eaLnBrk="1"/>
            <a:r>
              <a:rPr lang="en-GB" dirty="0">
                <a:solidFill>
                  <a:srgbClr val="800000"/>
                </a:solidFill>
              </a:rPr>
              <a:t>  // an 8 byte buffer which is in the stack</a:t>
            </a:r>
            <a:endParaRPr lang="en-GB" dirty="0">
              <a:solidFill>
                <a:srgbClr val="000000"/>
              </a:solidFill>
            </a:endParaRPr>
          </a:p>
          <a:p>
            <a:pPr eaLnBrk="1"/>
            <a:r>
              <a:rPr lang="en-GB" dirty="0">
                <a:solidFill>
                  <a:srgbClr val="000000"/>
                </a:solidFill>
              </a:rPr>
              <a:t>     char </a:t>
            </a:r>
            <a:r>
              <a:rPr lang="en-GB" dirty="0" err="1">
                <a:solidFill>
                  <a:srgbClr val="000000"/>
                </a:solidFill>
              </a:rPr>
              <a:t>buf</a:t>
            </a:r>
            <a:r>
              <a:rPr lang="en-GB" dirty="0">
                <a:solidFill>
                  <a:srgbClr val="000000"/>
                </a:solidFill>
              </a:rPr>
              <a:t> [8]; </a:t>
            </a:r>
            <a:endParaRPr lang="en-GB" dirty="0">
              <a:solidFill>
                <a:srgbClr val="800000"/>
              </a:solidFill>
            </a:endParaRPr>
          </a:p>
          <a:p>
            <a:pPr eaLnBrk="1"/>
            <a:r>
              <a:rPr lang="en-GB" dirty="0">
                <a:solidFill>
                  <a:srgbClr val="800000"/>
                </a:solidFill>
              </a:rPr>
              <a:t>  // copy 20 bytes into </a:t>
            </a:r>
            <a:r>
              <a:rPr lang="en-GB" dirty="0" err="1">
                <a:solidFill>
                  <a:srgbClr val="800000"/>
                </a:solidFill>
              </a:rPr>
              <a:t>buf</a:t>
            </a:r>
            <a:r>
              <a:rPr lang="en-GB" dirty="0">
                <a:solidFill>
                  <a:srgbClr val="800000"/>
                </a:solidFill>
              </a:rPr>
              <a:t> </a:t>
            </a:r>
          </a:p>
          <a:p>
            <a:pPr eaLnBrk="1"/>
            <a:r>
              <a:rPr lang="en-GB" dirty="0">
                <a:solidFill>
                  <a:srgbClr val="800000"/>
                </a:solidFill>
              </a:rPr>
              <a:t>  // this will cause the contents of “ret” to be overwritten;</a:t>
            </a:r>
          </a:p>
          <a:p>
            <a:pPr eaLnBrk="1"/>
            <a:r>
              <a:rPr lang="en-GB" dirty="0">
                <a:solidFill>
                  <a:srgbClr val="800000"/>
                </a:solidFill>
              </a:rPr>
              <a:t>  // namely, the return address will be 0x41414141(AAAA)</a:t>
            </a:r>
          </a:p>
          <a:p>
            <a:pPr eaLnBrk="1"/>
            <a:r>
              <a:rPr lang="en-GB" dirty="0">
                <a:solidFill>
                  <a:srgbClr val="000000"/>
                </a:solidFill>
              </a:rPr>
              <a:t>     </a:t>
            </a:r>
            <a:r>
              <a:rPr lang="en-GB" dirty="0" err="1">
                <a:solidFill>
                  <a:srgbClr val="000000"/>
                </a:solidFill>
              </a:rPr>
              <a:t>strcpy</a:t>
            </a:r>
            <a:r>
              <a:rPr lang="en-GB" dirty="0">
                <a:solidFill>
                  <a:srgbClr val="000000"/>
                </a:solidFill>
              </a:rPr>
              <a:t>(</a:t>
            </a:r>
            <a:r>
              <a:rPr lang="en-GB" dirty="0" err="1">
                <a:solidFill>
                  <a:srgbClr val="000000"/>
                </a:solidFill>
              </a:rPr>
              <a:t>buf</a:t>
            </a:r>
            <a:r>
              <a:rPr lang="en-GB" dirty="0">
                <a:solidFill>
                  <a:srgbClr val="000000"/>
                </a:solidFill>
              </a:rPr>
              <a:t>, “AAAAAAAAAAAAAAAAAAA”); </a:t>
            </a:r>
            <a:r>
              <a:rPr lang="ar-SA" dirty="0">
                <a:solidFill>
                  <a:srgbClr val="800000"/>
                </a:solidFill>
                <a:cs typeface="Arial" charset="0"/>
              </a:rPr>
              <a:t>‏</a:t>
            </a:r>
            <a:endParaRPr lang="en-GB" dirty="0">
              <a:solidFill>
                <a:srgbClr val="800000"/>
              </a:solidFill>
            </a:endParaRPr>
          </a:p>
          <a:p>
            <a:pPr eaLnBrk="1"/>
            <a:r>
              <a:rPr lang="en-GB" dirty="0">
                <a:solidFill>
                  <a:srgbClr val="000000"/>
                </a:solidFill>
              </a:rPr>
              <a:t>     return 1;</a:t>
            </a:r>
          </a:p>
          <a:p>
            <a:pPr eaLnBrk="1"/>
            <a:r>
              <a:rPr lang="en-GB" dirty="0">
                <a:solidFill>
                  <a:srgbClr val="000000"/>
                </a:solidFill>
              </a:rPr>
              <a:t>}</a:t>
            </a:r>
          </a:p>
          <a:p>
            <a:pPr eaLnBrk="1"/>
            <a:endParaRPr lang="en-GB" dirty="0">
              <a:solidFill>
                <a:srgbClr val="000000"/>
              </a:solidFill>
            </a:endParaRPr>
          </a:p>
          <a:p>
            <a:pPr eaLnBrk="1"/>
            <a:r>
              <a:rPr lang="en-GB" dirty="0" err="1">
                <a:solidFill>
                  <a:srgbClr val="000000"/>
                </a:solidFill>
              </a:rPr>
              <a:t>int</a:t>
            </a:r>
            <a:r>
              <a:rPr lang="en-GB" dirty="0">
                <a:solidFill>
                  <a:srgbClr val="000000"/>
                </a:solidFill>
              </a:rPr>
              <a:t> main ()</a:t>
            </a:r>
            <a:r>
              <a:rPr lang="ar-SA" dirty="0">
                <a:solidFill>
                  <a:srgbClr val="000000"/>
                </a:solidFill>
                <a:cs typeface="Arial" charset="0"/>
              </a:rPr>
              <a:t>‏</a:t>
            </a:r>
            <a:endParaRPr lang="en-GB" dirty="0">
              <a:solidFill>
                <a:srgbClr val="000000"/>
              </a:solidFill>
            </a:endParaRPr>
          </a:p>
          <a:p>
            <a:pPr eaLnBrk="1"/>
            <a:r>
              <a:rPr lang="en-GB" dirty="0">
                <a:solidFill>
                  <a:srgbClr val="000000"/>
                </a:solidFill>
              </a:rPr>
              <a:t>{</a:t>
            </a:r>
          </a:p>
          <a:p>
            <a:pPr eaLnBrk="1"/>
            <a:r>
              <a:rPr lang="en-GB" dirty="0">
                <a:solidFill>
                  <a:srgbClr val="000000"/>
                </a:solidFill>
              </a:rPr>
              <a:t>	</a:t>
            </a:r>
            <a:r>
              <a:rPr lang="en-GB" dirty="0" err="1">
                <a:solidFill>
                  <a:srgbClr val="000000"/>
                </a:solidFill>
              </a:rPr>
              <a:t>bof</a:t>
            </a:r>
            <a:r>
              <a:rPr lang="en-GB" dirty="0">
                <a:solidFill>
                  <a:srgbClr val="000000"/>
                </a:solidFill>
              </a:rPr>
              <a:t>(); // call </a:t>
            </a:r>
            <a:r>
              <a:rPr lang="en-GB" dirty="0" err="1">
                <a:solidFill>
                  <a:srgbClr val="000000"/>
                </a:solidFill>
              </a:rPr>
              <a:t>bof</a:t>
            </a:r>
            <a:endParaRPr lang="en-GB" dirty="0">
              <a:solidFill>
                <a:srgbClr val="000000"/>
              </a:solidFill>
            </a:endParaRPr>
          </a:p>
          <a:p>
            <a:pPr eaLnBrk="1"/>
            <a:r>
              <a:rPr lang="en-GB" dirty="0">
                <a:solidFill>
                  <a:srgbClr val="000000"/>
                </a:solidFill>
              </a:rPr>
              <a:t>	</a:t>
            </a:r>
            <a:r>
              <a:rPr lang="en-GB" dirty="0" err="1">
                <a:solidFill>
                  <a:srgbClr val="000000"/>
                </a:solidFill>
              </a:rPr>
              <a:t>printf</a:t>
            </a:r>
            <a:r>
              <a:rPr lang="en-GB" dirty="0">
                <a:solidFill>
                  <a:srgbClr val="000000"/>
                </a:solidFill>
              </a:rPr>
              <a:t>(“end\n”); </a:t>
            </a:r>
            <a:r>
              <a:rPr lang="en-GB" dirty="0">
                <a:solidFill>
                  <a:srgbClr val="800080"/>
                </a:solidFill>
              </a:rPr>
              <a:t>// will never be executed;</a:t>
            </a:r>
          </a:p>
          <a:p>
            <a:pPr eaLnBrk="1"/>
            <a:r>
              <a:rPr lang="en-GB" dirty="0">
                <a:solidFill>
                  <a:srgbClr val="000000"/>
                </a:solidFill>
              </a:rPr>
              <a:t>	return 1;</a:t>
            </a:r>
          </a:p>
          <a:p>
            <a:pPr eaLnBrk="1"/>
            <a:r>
              <a:rPr lang="en-GB" dirty="0">
                <a:solidFill>
                  <a:srgbClr val="000000"/>
                </a:solidFill>
              </a:rPr>
              <a:t>}</a:t>
            </a:r>
          </a:p>
        </p:txBody>
      </p:sp>
      <p:sp>
        <p:nvSpPr>
          <p:cNvPr id="15364" name="Rectangle 3"/>
          <p:cNvSpPr>
            <a:spLocks noChangeArrowheads="1"/>
          </p:cNvSpPr>
          <p:nvPr/>
        </p:nvSpPr>
        <p:spPr bwMode="auto">
          <a:xfrm>
            <a:off x="6430185" y="1658357"/>
            <a:ext cx="2489104" cy="4560484"/>
          </a:xfrm>
          <a:prstGeom prst="rect">
            <a:avLst/>
          </a:prstGeom>
          <a:solidFill>
            <a:srgbClr val="99CCFF"/>
          </a:solidFill>
          <a:ln w="28575">
            <a:solidFill>
              <a:srgbClr val="FF0000"/>
            </a:solidFill>
            <a:bevel/>
            <a:headEnd/>
            <a:tailEnd/>
          </a:ln>
        </p:spPr>
        <p:txBody>
          <a:bodyPr wrap="none" lIns="82945" tIns="41473" rIns="82945" bIns="41473" anchor="ctr"/>
          <a:lstStyle/>
          <a:p>
            <a:endParaRPr lang="en-US"/>
          </a:p>
        </p:txBody>
      </p:sp>
      <p:sp>
        <p:nvSpPr>
          <p:cNvPr id="15365" name="Line 4"/>
          <p:cNvSpPr>
            <a:spLocks noChangeShapeType="1"/>
          </p:cNvSpPr>
          <p:nvPr/>
        </p:nvSpPr>
        <p:spPr bwMode="auto">
          <a:xfrm>
            <a:off x="6430185" y="2280242"/>
            <a:ext cx="2489104" cy="1440"/>
          </a:xfrm>
          <a:prstGeom prst="line">
            <a:avLst/>
          </a:prstGeom>
          <a:noFill/>
          <a:ln w="28575">
            <a:solidFill>
              <a:srgbClr val="FF0000"/>
            </a:solidFill>
            <a:bevel/>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15366" name="Text Box 5"/>
          <p:cNvSpPr txBox="1">
            <a:spLocks noChangeArrowheads="1"/>
          </p:cNvSpPr>
          <p:nvPr/>
        </p:nvSpPr>
        <p:spPr bwMode="auto">
          <a:xfrm>
            <a:off x="7128266" y="1835015"/>
            <a:ext cx="1037126" cy="3397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1440">
                <a:solidFill>
                  <a:srgbClr val="000000"/>
                </a:solidFill>
                <a:bevel/>
                <a:headEnd/>
                <a:tailEnd/>
              </a14:hiddenLine>
            </a:ext>
          </a:extLst>
        </p:spPr>
        <p:txBody>
          <a:bodyPr lIns="81639" tIns="40820" rIns="81639" bIns="40820"/>
          <a:lstStyle>
            <a:lvl1pPr eaLnBrk="0">
              <a:tabLst>
                <a:tab pos="723900" algn="l"/>
                <a:tab pos="1447800" algn="l"/>
                <a:tab pos="2171700" algn="l"/>
              </a:tabLst>
              <a:defRPr>
                <a:solidFill>
                  <a:schemeClr val="tx1"/>
                </a:solidFill>
                <a:latin typeface="Arial" charset="0"/>
                <a:ea typeface="Bitstream Vera Sans" charset="0"/>
                <a:cs typeface="Bitstream Vera Sans" charset="0"/>
              </a:defRPr>
            </a:lvl1pPr>
            <a:lvl2pPr marL="742950" indent="-285750" eaLnBrk="0">
              <a:tabLst>
                <a:tab pos="723900" algn="l"/>
                <a:tab pos="1447800" algn="l"/>
                <a:tab pos="2171700" algn="l"/>
              </a:tabLst>
              <a:defRPr>
                <a:solidFill>
                  <a:schemeClr val="tx1"/>
                </a:solidFill>
                <a:latin typeface="Arial" charset="0"/>
                <a:ea typeface="Bitstream Vera Sans" charset="0"/>
                <a:cs typeface="Bitstream Vera Sans" charset="0"/>
              </a:defRPr>
            </a:lvl2pPr>
            <a:lvl3pPr marL="1143000" indent="-228600" eaLnBrk="0">
              <a:tabLst>
                <a:tab pos="723900" algn="l"/>
                <a:tab pos="1447800" algn="l"/>
                <a:tab pos="2171700" algn="l"/>
              </a:tabLst>
              <a:defRPr>
                <a:solidFill>
                  <a:schemeClr val="tx1"/>
                </a:solidFill>
                <a:latin typeface="Arial" charset="0"/>
                <a:ea typeface="Bitstream Vera Sans" charset="0"/>
                <a:cs typeface="Bitstream Vera Sans" charset="0"/>
              </a:defRPr>
            </a:lvl3pPr>
            <a:lvl4pPr marL="1600200" indent="-228600" eaLnBrk="0">
              <a:tabLst>
                <a:tab pos="723900" algn="l"/>
                <a:tab pos="1447800" algn="l"/>
                <a:tab pos="2171700" algn="l"/>
              </a:tabLst>
              <a:defRPr>
                <a:solidFill>
                  <a:schemeClr val="tx1"/>
                </a:solidFill>
                <a:latin typeface="Arial" charset="0"/>
                <a:ea typeface="Bitstream Vera Sans" charset="0"/>
                <a:cs typeface="Bitstream Vera Sans" charset="0"/>
              </a:defRPr>
            </a:lvl4pPr>
            <a:lvl5pPr marL="2057400" indent="-228600" eaLnBrk="0">
              <a:tabLst>
                <a:tab pos="723900" algn="l"/>
                <a:tab pos="1447800" algn="l"/>
                <a:tab pos="2171700" algn="l"/>
              </a:tabLst>
              <a:defRPr>
                <a:solidFill>
                  <a:schemeClr val="tx1"/>
                </a:solidFill>
                <a:latin typeface="Arial" charset="0"/>
                <a:ea typeface="Bitstream Vera Sans" charset="0"/>
                <a:cs typeface="Bitstream Vera Sans" charset="0"/>
              </a:defRPr>
            </a:lvl5pPr>
            <a:lvl6pPr marL="2514600" indent="-228600" defTabSz="457200" eaLnBrk="0" fontAlgn="base" hangingPunct="0">
              <a:lnSpc>
                <a:spcPct val="104000"/>
              </a:lnSpc>
              <a:spcBef>
                <a:spcPct val="0"/>
              </a:spcBef>
              <a:spcAft>
                <a:spcPct val="0"/>
              </a:spcAft>
              <a:buClr>
                <a:srgbClr val="000000"/>
              </a:buClr>
              <a:buSzPct val="45000"/>
              <a:buFont typeface="Wingdings" pitchFamily="2" charset="2"/>
              <a:tabLst>
                <a:tab pos="723900" algn="l"/>
                <a:tab pos="1447800" algn="l"/>
                <a:tab pos="2171700" algn="l"/>
              </a:tabLst>
              <a:defRPr>
                <a:solidFill>
                  <a:schemeClr val="tx1"/>
                </a:solidFill>
                <a:latin typeface="Arial" charset="0"/>
                <a:ea typeface="Bitstream Vera Sans" charset="0"/>
                <a:cs typeface="Bitstream Vera Sans" charset="0"/>
              </a:defRPr>
            </a:lvl6pPr>
            <a:lvl7pPr marL="2971800" indent="-228600" defTabSz="457200" eaLnBrk="0" fontAlgn="base" hangingPunct="0">
              <a:lnSpc>
                <a:spcPct val="104000"/>
              </a:lnSpc>
              <a:spcBef>
                <a:spcPct val="0"/>
              </a:spcBef>
              <a:spcAft>
                <a:spcPct val="0"/>
              </a:spcAft>
              <a:buClr>
                <a:srgbClr val="000000"/>
              </a:buClr>
              <a:buSzPct val="45000"/>
              <a:buFont typeface="Wingdings" pitchFamily="2" charset="2"/>
              <a:tabLst>
                <a:tab pos="723900" algn="l"/>
                <a:tab pos="1447800" algn="l"/>
                <a:tab pos="2171700" algn="l"/>
              </a:tabLst>
              <a:defRPr>
                <a:solidFill>
                  <a:schemeClr val="tx1"/>
                </a:solidFill>
                <a:latin typeface="Arial" charset="0"/>
                <a:ea typeface="Bitstream Vera Sans" charset="0"/>
                <a:cs typeface="Bitstream Vera Sans" charset="0"/>
              </a:defRPr>
            </a:lvl7pPr>
            <a:lvl8pPr marL="3429000" indent="-228600" defTabSz="457200" eaLnBrk="0" fontAlgn="base" hangingPunct="0">
              <a:lnSpc>
                <a:spcPct val="104000"/>
              </a:lnSpc>
              <a:spcBef>
                <a:spcPct val="0"/>
              </a:spcBef>
              <a:spcAft>
                <a:spcPct val="0"/>
              </a:spcAft>
              <a:buClr>
                <a:srgbClr val="000000"/>
              </a:buClr>
              <a:buSzPct val="45000"/>
              <a:buFont typeface="Wingdings" pitchFamily="2" charset="2"/>
              <a:tabLst>
                <a:tab pos="723900" algn="l"/>
                <a:tab pos="1447800" algn="l"/>
                <a:tab pos="2171700" algn="l"/>
              </a:tabLst>
              <a:defRPr>
                <a:solidFill>
                  <a:schemeClr val="tx1"/>
                </a:solidFill>
                <a:latin typeface="Arial" charset="0"/>
                <a:ea typeface="Bitstream Vera Sans" charset="0"/>
                <a:cs typeface="Bitstream Vera Sans" charset="0"/>
              </a:defRPr>
            </a:lvl8pPr>
            <a:lvl9pPr marL="3886200" indent="-228600" defTabSz="457200" eaLnBrk="0" fontAlgn="base" hangingPunct="0">
              <a:lnSpc>
                <a:spcPct val="104000"/>
              </a:lnSpc>
              <a:spcBef>
                <a:spcPct val="0"/>
              </a:spcBef>
              <a:spcAft>
                <a:spcPct val="0"/>
              </a:spcAft>
              <a:buClr>
                <a:srgbClr val="000000"/>
              </a:buClr>
              <a:buSzPct val="45000"/>
              <a:buFont typeface="Wingdings" pitchFamily="2" charset="2"/>
              <a:tabLst>
                <a:tab pos="723900" algn="l"/>
                <a:tab pos="1447800" algn="l"/>
                <a:tab pos="2171700" algn="l"/>
              </a:tabLst>
              <a:defRPr>
                <a:solidFill>
                  <a:schemeClr val="tx1"/>
                </a:solidFill>
                <a:latin typeface="Arial" charset="0"/>
                <a:ea typeface="Bitstream Vera Sans" charset="0"/>
                <a:cs typeface="Bitstream Vera Sans" charset="0"/>
              </a:defRPr>
            </a:lvl9pPr>
          </a:lstStyle>
          <a:p>
            <a:pPr algn="ctr" eaLnBrk="1"/>
            <a:r>
              <a:rPr lang="en-GB" dirty="0">
                <a:solidFill>
                  <a:srgbClr val="000000"/>
                </a:solidFill>
              </a:rPr>
              <a:t>AAAA</a:t>
            </a:r>
          </a:p>
        </p:txBody>
      </p:sp>
      <p:sp>
        <p:nvSpPr>
          <p:cNvPr id="15367" name="Line 6"/>
          <p:cNvSpPr>
            <a:spLocks noChangeShapeType="1"/>
          </p:cNvSpPr>
          <p:nvPr/>
        </p:nvSpPr>
        <p:spPr bwMode="auto">
          <a:xfrm>
            <a:off x="6430185" y="2902126"/>
            <a:ext cx="2489104" cy="1440"/>
          </a:xfrm>
          <a:prstGeom prst="line">
            <a:avLst/>
          </a:prstGeom>
          <a:noFill/>
          <a:ln w="28575">
            <a:solidFill>
              <a:srgbClr val="FF0000"/>
            </a:solidFill>
            <a:bevel/>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15368" name="Text Box 7"/>
          <p:cNvSpPr txBox="1">
            <a:spLocks noChangeArrowheads="1"/>
          </p:cNvSpPr>
          <p:nvPr/>
        </p:nvSpPr>
        <p:spPr bwMode="auto">
          <a:xfrm>
            <a:off x="7175126" y="2458661"/>
            <a:ext cx="948538" cy="3397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1440">
                <a:solidFill>
                  <a:srgbClr val="000000"/>
                </a:solidFill>
                <a:bevel/>
                <a:headEnd/>
                <a:tailEnd/>
              </a14:hiddenLine>
            </a:ext>
          </a:extLst>
        </p:spPr>
        <p:txBody>
          <a:bodyPr lIns="81639" tIns="40820" rIns="81639" bIns="40820"/>
          <a:lstStyle>
            <a:lvl1pPr eaLnBrk="0">
              <a:tabLst>
                <a:tab pos="723900" algn="l"/>
                <a:tab pos="1447800" algn="l"/>
              </a:tabLst>
              <a:defRPr>
                <a:solidFill>
                  <a:schemeClr val="tx1"/>
                </a:solidFill>
                <a:latin typeface="Arial" charset="0"/>
                <a:ea typeface="Bitstream Vera Sans" charset="0"/>
                <a:cs typeface="Bitstream Vera Sans" charset="0"/>
              </a:defRPr>
            </a:lvl1pPr>
            <a:lvl2pPr marL="742950" indent="-285750" eaLnBrk="0">
              <a:tabLst>
                <a:tab pos="723900" algn="l"/>
                <a:tab pos="1447800" algn="l"/>
              </a:tabLst>
              <a:defRPr>
                <a:solidFill>
                  <a:schemeClr val="tx1"/>
                </a:solidFill>
                <a:latin typeface="Arial" charset="0"/>
                <a:ea typeface="Bitstream Vera Sans" charset="0"/>
                <a:cs typeface="Bitstream Vera Sans" charset="0"/>
              </a:defRPr>
            </a:lvl2pPr>
            <a:lvl3pPr marL="1143000" indent="-228600" eaLnBrk="0">
              <a:tabLst>
                <a:tab pos="723900" algn="l"/>
                <a:tab pos="1447800" algn="l"/>
              </a:tabLst>
              <a:defRPr>
                <a:solidFill>
                  <a:schemeClr val="tx1"/>
                </a:solidFill>
                <a:latin typeface="Arial" charset="0"/>
                <a:ea typeface="Bitstream Vera Sans" charset="0"/>
                <a:cs typeface="Bitstream Vera Sans" charset="0"/>
              </a:defRPr>
            </a:lvl3pPr>
            <a:lvl4pPr marL="1600200" indent="-228600" eaLnBrk="0">
              <a:tabLst>
                <a:tab pos="723900" algn="l"/>
                <a:tab pos="1447800" algn="l"/>
              </a:tabLst>
              <a:defRPr>
                <a:solidFill>
                  <a:schemeClr val="tx1"/>
                </a:solidFill>
                <a:latin typeface="Arial" charset="0"/>
                <a:ea typeface="Bitstream Vera Sans" charset="0"/>
                <a:cs typeface="Bitstream Vera Sans" charset="0"/>
              </a:defRPr>
            </a:lvl4pPr>
            <a:lvl5pPr marL="2057400" indent="-228600" eaLnBrk="0">
              <a:tabLst>
                <a:tab pos="723900" algn="l"/>
                <a:tab pos="1447800" algn="l"/>
              </a:tabLst>
              <a:defRPr>
                <a:solidFill>
                  <a:schemeClr val="tx1"/>
                </a:solidFill>
                <a:latin typeface="Arial" charset="0"/>
                <a:ea typeface="Bitstream Vera Sans" charset="0"/>
                <a:cs typeface="Bitstream Vera Sans" charset="0"/>
              </a:defRPr>
            </a:lvl5pPr>
            <a:lvl6pPr marL="2514600" indent="-228600" defTabSz="457200" eaLnBrk="0" fontAlgn="base" hangingPunct="0">
              <a:lnSpc>
                <a:spcPct val="104000"/>
              </a:lnSpc>
              <a:spcBef>
                <a:spcPct val="0"/>
              </a:spcBef>
              <a:spcAft>
                <a:spcPct val="0"/>
              </a:spcAft>
              <a:buClr>
                <a:srgbClr val="000000"/>
              </a:buClr>
              <a:buSzPct val="45000"/>
              <a:buFont typeface="Wingdings" pitchFamily="2" charset="2"/>
              <a:tabLst>
                <a:tab pos="723900" algn="l"/>
                <a:tab pos="1447800" algn="l"/>
              </a:tabLst>
              <a:defRPr>
                <a:solidFill>
                  <a:schemeClr val="tx1"/>
                </a:solidFill>
                <a:latin typeface="Arial" charset="0"/>
                <a:ea typeface="Bitstream Vera Sans" charset="0"/>
                <a:cs typeface="Bitstream Vera Sans" charset="0"/>
              </a:defRPr>
            </a:lvl6pPr>
            <a:lvl7pPr marL="2971800" indent="-228600" defTabSz="457200" eaLnBrk="0" fontAlgn="base" hangingPunct="0">
              <a:lnSpc>
                <a:spcPct val="104000"/>
              </a:lnSpc>
              <a:spcBef>
                <a:spcPct val="0"/>
              </a:spcBef>
              <a:spcAft>
                <a:spcPct val="0"/>
              </a:spcAft>
              <a:buClr>
                <a:srgbClr val="000000"/>
              </a:buClr>
              <a:buSzPct val="45000"/>
              <a:buFont typeface="Wingdings" pitchFamily="2" charset="2"/>
              <a:tabLst>
                <a:tab pos="723900" algn="l"/>
                <a:tab pos="1447800" algn="l"/>
              </a:tabLst>
              <a:defRPr>
                <a:solidFill>
                  <a:schemeClr val="tx1"/>
                </a:solidFill>
                <a:latin typeface="Arial" charset="0"/>
                <a:ea typeface="Bitstream Vera Sans" charset="0"/>
                <a:cs typeface="Bitstream Vera Sans" charset="0"/>
              </a:defRPr>
            </a:lvl7pPr>
            <a:lvl8pPr marL="3429000" indent="-228600" defTabSz="457200" eaLnBrk="0" fontAlgn="base" hangingPunct="0">
              <a:lnSpc>
                <a:spcPct val="104000"/>
              </a:lnSpc>
              <a:spcBef>
                <a:spcPct val="0"/>
              </a:spcBef>
              <a:spcAft>
                <a:spcPct val="0"/>
              </a:spcAft>
              <a:buClr>
                <a:srgbClr val="000000"/>
              </a:buClr>
              <a:buSzPct val="45000"/>
              <a:buFont typeface="Wingdings" pitchFamily="2" charset="2"/>
              <a:tabLst>
                <a:tab pos="723900" algn="l"/>
                <a:tab pos="1447800" algn="l"/>
              </a:tabLst>
              <a:defRPr>
                <a:solidFill>
                  <a:schemeClr val="tx1"/>
                </a:solidFill>
                <a:latin typeface="Arial" charset="0"/>
                <a:ea typeface="Bitstream Vera Sans" charset="0"/>
                <a:cs typeface="Bitstream Vera Sans" charset="0"/>
              </a:defRPr>
            </a:lvl8pPr>
            <a:lvl9pPr marL="3886200" indent="-228600" defTabSz="457200" eaLnBrk="0" fontAlgn="base" hangingPunct="0">
              <a:lnSpc>
                <a:spcPct val="104000"/>
              </a:lnSpc>
              <a:spcBef>
                <a:spcPct val="0"/>
              </a:spcBef>
              <a:spcAft>
                <a:spcPct val="0"/>
              </a:spcAft>
              <a:buClr>
                <a:srgbClr val="000000"/>
              </a:buClr>
              <a:buSzPct val="45000"/>
              <a:buFont typeface="Wingdings" pitchFamily="2" charset="2"/>
              <a:tabLst>
                <a:tab pos="723900" algn="l"/>
                <a:tab pos="1447800" algn="l"/>
              </a:tabLst>
              <a:defRPr>
                <a:solidFill>
                  <a:schemeClr val="tx1"/>
                </a:solidFill>
                <a:latin typeface="Arial" charset="0"/>
                <a:ea typeface="Bitstream Vera Sans" charset="0"/>
                <a:cs typeface="Bitstream Vera Sans" charset="0"/>
              </a:defRPr>
            </a:lvl9pPr>
          </a:lstStyle>
          <a:p>
            <a:pPr algn="ctr" eaLnBrk="1"/>
            <a:r>
              <a:rPr lang="en-GB" dirty="0">
                <a:solidFill>
                  <a:srgbClr val="000000"/>
                </a:solidFill>
              </a:rPr>
              <a:t>AAAA</a:t>
            </a:r>
          </a:p>
        </p:txBody>
      </p:sp>
      <p:sp>
        <p:nvSpPr>
          <p:cNvPr id="15369" name="Line 8"/>
          <p:cNvSpPr>
            <a:spLocks noChangeShapeType="1"/>
          </p:cNvSpPr>
          <p:nvPr/>
        </p:nvSpPr>
        <p:spPr bwMode="auto">
          <a:xfrm>
            <a:off x="6430185" y="3524010"/>
            <a:ext cx="2489104" cy="1440"/>
          </a:xfrm>
          <a:prstGeom prst="line">
            <a:avLst/>
          </a:prstGeom>
          <a:noFill/>
          <a:ln w="28575">
            <a:solidFill>
              <a:srgbClr val="FF0000"/>
            </a:solidFill>
            <a:bevel/>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15370" name="Text Box 9"/>
          <p:cNvSpPr txBox="1">
            <a:spLocks noChangeArrowheads="1"/>
          </p:cNvSpPr>
          <p:nvPr/>
        </p:nvSpPr>
        <p:spPr bwMode="auto">
          <a:xfrm>
            <a:off x="6491692" y="2998872"/>
            <a:ext cx="2366089" cy="414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1440">
                <a:solidFill>
                  <a:srgbClr val="000000"/>
                </a:solidFill>
                <a:bevel/>
                <a:headEnd/>
                <a:tailEnd/>
              </a14:hiddenLine>
            </a:ext>
          </a:extLst>
        </p:spPr>
        <p:txBody>
          <a:bodyPr lIns="81639" tIns="40820" rIns="81639" bIns="40820"/>
          <a:lstStyle>
            <a:lvl1pPr eaLnBrk="0">
              <a:tabLst>
                <a:tab pos="723900" algn="l"/>
                <a:tab pos="1447800" algn="l"/>
              </a:tabLst>
              <a:defRPr>
                <a:solidFill>
                  <a:schemeClr val="tx1"/>
                </a:solidFill>
                <a:latin typeface="Arial" charset="0"/>
                <a:ea typeface="Bitstream Vera Sans" charset="0"/>
                <a:cs typeface="Bitstream Vera Sans" charset="0"/>
              </a:defRPr>
            </a:lvl1pPr>
            <a:lvl2pPr marL="742950" indent="-285750" eaLnBrk="0">
              <a:tabLst>
                <a:tab pos="723900" algn="l"/>
                <a:tab pos="1447800" algn="l"/>
              </a:tabLst>
              <a:defRPr>
                <a:solidFill>
                  <a:schemeClr val="tx1"/>
                </a:solidFill>
                <a:latin typeface="Arial" charset="0"/>
                <a:ea typeface="Bitstream Vera Sans" charset="0"/>
                <a:cs typeface="Bitstream Vera Sans" charset="0"/>
              </a:defRPr>
            </a:lvl2pPr>
            <a:lvl3pPr marL="1143000" indent="-228600" eaLnBrk="0">
              <a:tabLst>
                <a:tab pos="723900" algn="l"/>
                <a:tab pos="1447800" algn="l"/>
              </a:tabLst>
              <a:defRPr>
                <a:solidFill>
                  <a:schemeClr val="tx1"/>
                </a:solidFill>
                <a:latin typeface="Arial" charset="0"/>
                <a:ea typeface="Bitstream Vera Sans" charset="0"/>
                <a:cs typeface="Bitstream Vera Sans" charset="0"/>
              </a:defRPr>
            </a:lvl3pPr>
            <a:lvl4pPr marL="1600200" indent="-228600" eaLnBrk="0">
              <a:tabLst>
                <a:tab pos="723900" algn="l"/>
                <a:tab pos="1447800" algn="l"/>
              </a:tabLst>
              <a:defRPr>
                <a:solidFill>
                  <a:schemeClr val="tx1"/>
                </a:solidFill>
                <a:latin typeface="Arial" charset="0"/>
                <a:ea typeface="Bitstream Vera Sans" charset="0"/>
                <a:cs typeface="Bitstream Vera Sans" charset="0"/>
              </a:defRPr>
            </a:lvl4pPr>
            <a:lvl5pPr marL="2057400" indent="-228600" eaLnBrk="0">
              <a:tabLst>
                <a:tab pos="723900" algn="l"/>
                <a:tab pos="1447800" algn="l"/>
              </a:tabLst>
              <a:defRPr>
                <a:solidFill>
                  <a:schemeClr val="tx1"/>
                </a:solidFill>
                <a:latin typeface="Arial" charset="0"/>
                <a:ea typeface="Bitstream Vera Sans" charset="0"/>
                <a:cs typeface="Bitstream Vera Sans" charset="0"/>
              </a:defRPr>
            </a:lvl5pPr>
            <a:lvl6pPr marL="2514600" indent="-228600" defTabSz="457200" eaLnBrk="0" fontAlgn="base" hangingPunct="0">
              <a:lnSpc>
                <a:spcPct val="104000"/>
              </a:lnSpc>
              <a:spcBef>
                <a:spcPct val="0"/>
              </a:spcBef>
              <a:spcAft>
                <a:spcPct val="0"/>
              </a:spcAft>
              <a:buClr>
                <a:srgbClr val="000000"/>
              </a:buClr>
              <a:buSzPct val="45000"/>
              <a:buFont typeface="Wingdings" pitchFamily="2" charset="2"/>
              <a:tabLst>
                <a:tab pos="723900" algn="l"/>
                <a:tab pos="1447800" algn="l"/>
              </a:tabLst>
              <a:defRPr>
                <a:solidFill>
                  <a:schemeClr val="tx1"/>
                </a:solidFill>
                <a:latin typeface="Arial" charset="0"/>
                <a:ea typeface="Bitstream Vera Sans" charset="0"/>
                <a:cs typeface="Bitstream Vera Sans" charset="0"/>
              </a:defRPr>
            </a:lvl6pPr>
            <a:lvl7pPr marL="2971800" indent="-228600" defTabSz="457200" eaLnBrk="0" fontAlgn="base" hangingPunct="0">
              <a:lnSpc>
                <a:spcPct val="104000"/>
              </a:lnSpc>
              <a:spcBef>
                <a:spcPct val="0"/>
              </a:spcBef>
              <a:spcAft>
                <a:spcPct val="0"/>
              </a:spcAft>
              <a:buClr>
                <a:srgbClr val="000000"/>
              </a:buClr>
              <a:buSzPct val="45000"/>
              <a:buFont typeface="Wingdings" pitchFamily="2" charset="2"/>
              <a:tabLst>
                <a:tab pos="723900" algn="l"/>
                <a:tab pos="1447800" algn="l"/>
              </a:tabLst>
              <a:defRPr>
                <a:solidFill>
                  <a:schemeClr val="tx1"/>
                </a:solidFill>
                <a:latin typeface="Arial" charset="0"/>
                <a:ea typeface="Bitstream Vera Sans" charset="0"/>
                <a:cs typeface="Bitstream Vera Sans" charset="0"/>
              </a:defRPr>
            </a:lvl7pPr>
            <a:lvl8pPr marL="3429000" indent="-228600" defTabSz="457200" eaLnBrk="0" fontAlgn="base" hangingPunct="0">
              <a:lnSpc>
                <a:spcPct val="104000"/>
              </a:lnSpc>
              <a:spcBef>
                <a:spcPct val="0"/>
              </a:spcBef>
              <a:spcAft>
                <a:spcPct val="0"/>
              </a:spcAft>
              <a:buClr>
                <a:srgbClr val="000000"/>
              </a:buClr>
              <a:buSzPct val="45000"/>
              <a:buFont typeface="Wingdings" pitchFamily="2" charset="2"/>
              <a:tabLst>
                <a:tab pos="723900" algn="l"/>
                <a:tab pos="1447800" algn="l"/>
              </a:tabLst>
              <a:defRPr>
                <a:solidFill>
                  <a:schemeClr val="tx1"/>
                </a:solidFill>
                <a:latin typeface="Arial" charset="0"/>
                <a:ea typeface="Bitstream Vera Sans" charset="0"/>
                <a:cs typeface="Bitstream Vera Sans" charset="0"/>
              </a:defRPr>
            </a:lvl8pPr>
            <a:lvl9pPr marL="3886200" indent="-228600" defTabSz="457200" eaLnBrk="0" fontAlgn="base" hangingPunct="0">
              <a:lnSpc>
                <a:spcPct val="104000"/>
              </a:lnSpc>
              <a:spcBef>
                <a:spcPct val="0"/>
              </a:spcBef>
              <a:spcAft>
                <a:spcPct val="0"/>
              </a:spcAft>
              <a:buClr>
                <a:srgbClr val="000000"/>
              </a:buClr>
              <a:buSzPct val="45000"/>
              <a:buFont typeface="Wingdings" pitchFamily="2" charset="2"/>
              <a:tabLst>
                <a:tab pos="723900" algn="l"/>
                <a:tab pos="1447800" algn="l"/>
              </a:tabLst>
              <a:defRPr>
                <a:solidFill>
                  <a:schemeClr val="tx1"/>
                </a:solidFill>
                <a:latin typeface="Arial" charset="0"/>
                <a:ea typeface="Bitstream Vera Sans" charset="0"/>
                <a:cs typeface="Bitstream Vera Sans" charset="0"/>
              </a:defRPr>
            </a:lvl9pPr>
          </a:lstStyle>
          <a:p>
            <a:pPr eaLnBrk="1"/>
            <a:r>
              <a:rPr lang="en-GB" dirty="0">
                <a:solidFill>
                  <a:srgbClr val="000000"/>
                </a:solidFill>
              </a:rPr>
              <a:t>AAAA </a:t>
            </a:r>
            <a:r>
              <a:rPr lang="en-GB" dirty="0">
                <a:solidFill>
                  <a:srgbClr val="800000"/>
                </a:solidFill>
              </a:rPr>
              <a:t>(previous EBP)</a:t>
            </a:r>
            <a:r>
              <a:rPr lang="ar-SA" dirty="0">
                <a:solidFill>
                  <a:srgbClr val="800000"/>
                </a:solidFill>
                <a:cs typeface="Arial" charset="0"/>
              </a:rPr>
              <a:t>‏</a:t>
            </a:r>
            <a:endParaRPr lang="en-GB" dirty="0">
              <a:solidFill>
                <a:srgbClr val="800000"/>
              </a:solidFill>
            </a:endParaRPr>
          </a:p>
        </p:txBody>
      </p:sp>
      <p:sp>
        <p:nvSpPr>
          <p:cNvPr id="15371" name="Line 10"/>
          <p:cNvSpPr>
            <a:spLocks noChangeShapeType="1"/>
          </p:cNvSpPr>
          <p:nvPr/>
        </p:nvSpPr>
        <p:spPr bwMode="auto">
          <a:xfrm>
            <a:off x="6430185" y="4145894"/>
            <a:ext cx="2489104" cy="1440"/>
          </a:xfrm>
          <a:prstGeom prst="line">
            <a:avLst/>
          </a:prstGeom>
          <a:noFill/>
          <a:ln w="28575">
            <a:solidFill>
              <a:srgbClr val="FF0000"/>
            </a:solidFill>
            <a:bevel/>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15372" name="Text Box 11"/>
          <p:cNvSpPr txBox="1">
            <a:spLocks noChangeArrowheads="1"/>
          </p:cNvSpPr>
          <p:nvPr/>
        </p:nvSpPr>
        <p:spPr bwMode="auto">
          <a:xfrm>
            <a:off x="6480541" y="3630944"/>
            <a:ext cx="2427597" cy="3397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1440">
                <a:solidFill>
                  <a:srgbClr val="000000"/>
                </a:solidFill>
                <a:bevel/>
                <a:headEnd/>
                <a:tailEnd/>
              </a14:hiddenLine>
            </a:ext>
          </a:extLst>
        </p:spPr>
        <p:txBody>
          <a:bodyPr lIns="81639" tIns="40820" rIns="81639" bIns="40820"/>
          <a:lstStyle>
            <a:lvl1pPr eaLnBrk="0">
              <a:tabLst>
                <a:tab pos="723900" algn="l"/>
                <a:tab pos="1447800" algn="l"/>
                <a:tab pos="2171700" algn="l"/>
              </a:tabLst>
              <a:defRPr>
                <a:solidFill>
                  <a:schemeClr val="tx1"/>
                </a:solidFill>
                <a:latin typeface="Arial" charset="0"/>
                <a:ea typeface="Bitstream Vera Sans" charset="0"/>
                <a:cs typeface="Bitstream Vera Sans" charset="0"/>
              </a:defRPr>
            </a:lvl1pPr>
            <a:lvl2pPr marL="742950" indent="-285750" eaLnBrk="0">
              <a:tabLst>
                <a:tab pos="723900" algn="l"/>
                <a:tab pos="1447800" algn="l"/>
                <a:tab pos="2171700" algn="l"/>
              </a:tabLst>
              <a:defRPr>
                <a:solidFill>
                  <a:schemeClr val="tx1"/>
                </a:solidFill>
                <a:latin typeface="Arial" charset="0"/>
                <a:ea typeface="Bitstream Vera Sans" charset="0"/>
                <a:cs typeface="Bitstream Vera Sans" charset="0"/>
              </a:defRPr>
            </a:lvl2pPr>
            <a:lvl3pPr marL="1143000" indent="-228600" eaLnBrk="0">
              <a:tabLst>
                <a:tab pos="723900" algn="l"/>
                <a:tab pos="1447800" algn="l"/>
                <a:tab pos="2171700" algn="l"/>
              </a:tabLst>
              <a:defRPr>
                <a:solidFill>
                  <a:schemeClr val="tx1"/>
                </a:solidFill>
                <a:latin typeface="Arial" charset="0"/>
                <a:ea typeface="Bitstream Vera Sans" charset="0"/>
                <a:cs typeface="Bitstream Vera Sans" charset="0"/>
              </a:defRPr>
            </a:lvl3pPr>
            <a:lvl4pPr marL="1600200" indent="-228600" eaLnBrk="0">
              <a:tabLst>
                <a:tab pos="723900" algn="l"/>
                <a:tab pos="1447800" algn="l"/>
                <a:tab pos="2171700" algn="l"/>
              </a:tabLst>
              <a:defRPr>
                <a:solidFill>
                  <a:schemeClr val="tx1"/>
                </a:solidFill>
                <a:latin typeface="Arial" charset="0"/>
                <a:ea typeface="Bitstream Vera Sans" charset="0"/>
                <a:cs typeface="Bitstream Vera Sans" charset="0"/>
              </a:defRPr>
            </a:lvl4pPr>
            <a:lvl5pPr marL="2057400" indent="-228600" eaLnBrk="0">
              <a:tabLst>
                <a:tab pos="723900" algn="l"/>
                <a:tab pos="1447800" algn="l"/>
                <a:tab pos="2171700" algn="l"/>
              </a:tabLst>
              <a:defRPr>
                <a:solidFill>
                  <a:schemeClr val="tx1"/>
                </a:solidFill>
                <a:latin typeface="Arial" charset="0"/>
                <a:ea typeface="Bitstream Vera Sans" charset="0"/>
                <a:cs typeface="Bitstream Vera Sans" charset="0"/>
              </a:defRPr>
            </a:lvl5pPr>
            <a:lvl6pPr marL="2514600" indent="-228600" defTabSz="457200" eaLnBrk="0" fontAlgn="base" hangingPunct="0">
              <a:lnSpc>
                <a:spcPct val="104000"/>
              </a:lnSpc>
              <a:spcBef>
                <a:spcPct val="0"/>
              </a:spcBef>
              <a:spcAft>
                <a:spcPct val="0"/>
              </a:spcAft>
              <a:buClr>
                <a:srgbClr val="000000"/>
              </a:buClr>
              <a:buSzPct val="45000"/>
              <a:buFont typeface="Wingdings" pitchFamily="2" charset="2"/>
              <a:tabLst>
                <a:tab pos="723900" algn="l"/>
                <a:tab pos="1447800" algn="l"/>
                <a:tab pos="2171700" algn="l"/>
              </a:tabLst>
              <a:defRPr>
                <a:solidFill>
                  <a:schemeClr val="tx1"/>
                </a:solidFill>
                <a:latin typeface="Arial" charset="0"/>
                <a:ea typeface="Bitstream Vera Sans" charset="0"/>
                <a:cs typeface="Bitstream Vera Sans" charset="0"/>
              </a:defRPr>
            </a:lvl6pPr>
            <a:lvl7pPr marL="2971800" indent="-228600" defTabSz="457200" eaLnBrk="0" fontAlgn="base" hangingPunct="0">
              <a:lnSpc>
                <a:spcPct val="104000"/>
              </a:lnSpc>
              <a:spcBef>
                <a:spcPct val="0"/>
              </a:spcBef>
              <a:spcAft>
                <a:spcPct val="0"/>
              </a:spcAft>
              <a:buClr>
                <a:srgbClr val="000000"/>
              </a:buClr>
              <a:buSzPct val="45000"/>
              <a:buFont typeface="Wingdings" pitchFamily="2" charset="2"/>
              <a:tabLst>
                <a:tab pos="723900" algn="l"/>
                <a:tab pos="1447800" algn="l"/>
                <a:tab pos="2171700" algn="l"/>
              </a:tabLst>
              <a:defRPr>
                <a:solidFill>
                  <a:schemeClr val="tx1"/>
                </a:solidFill>
                <a:latin typeface="Arial" charset="0"/>
                <a:ea typeface="Bitstream Vera Sans" charset="0"/>
                <a:cs typeface="Bitstream Vera Sans" charset="0"/>
              </a:defRPr>
            </a:lvl7pPr>
            <a:lvl8pPr marL="3429000" indent="-228600" defTabSz="457200" eaLnBrk="0" fontAlgn="base" hangingPunct="0">
              <a:lnSpc>
                <a:spcPct val="104000"/>
              </a:lnSpc>
              <a:spcBef>
                <a:spcPct val="0"/>
              </a:spcBef>
              <a:spcAft>
                <a:spcPct val="0"/>
              </a:spcAft>
              <a:buClr>
                <a:srgbClr val="000000"/>
              </a:buClr>
              <a:buSzPct val="45000"/>
              <a:buFont typeface="Wingdings" pitchFamily="2" charset="2"/>
              <a:tabLst>
                <a:tab pos="723900" algn="l"/>
                <a:tab pos="1447800" algn="l"/>
                <a:tab pos="2171700" algn="l"/>
              </a:tabLst>
              <a:defRPr>
                <a:solidFill>
                  <a:schemeClr val="tx1"/>
                </a:solidFill>
                <a:latin typeface="Arial" charset="0"/>
                <a:ea typeface="Bitstream Vera Sans" charset="0"/>
                <a:cs typeface="Bitstream Vera Sans" charset="0"/>
              </a:defRPr>
            </a:lvl8pPr>
            <a:lvl9pPr marL="3886200" indent="-228600" defTabSz="457200" eaLnBrk="0" fontAlgn="base" hangingPunct="0">
              <a:lnSpc>
                <a:spcPct val="104000"/>
              </a:lnSpc>
              <a:spcBef>
                <a:spcPct val="0"/>
              </a:spcBef>
              <a:spcAft>
                <a:spcPct val="0"/>
              </a:spcAft>
              <a:buClr>
                <a:srgbClr val="000000"/>
              </a:buClr>
              <a:buSzPct val="45000"/>
              <a:buFont typeface="Wingdings" pitchFamily="2" charset="2"/>
              <a:tabLst>
                <a:tab pos="723900" algn="l"/>
                <a:tab pos="1447800" algn="l"/>
                <a:tab pos="2171700" algn="l"/>
              </a:tabLst>
              <a:defRPr>
                <a:solidFill>
                  <a:schemeClr val="tx1"/>
                </a:solidFill>
                <a:latin typeface="Arial" charset="0"/>
                <a:ea typeface="Bitstream Vera Sans" charset="0"/>
                <a:cs typeface="Bitstream Vera Sans" charset="0"/>
              </a:defRPr>
            </a:lvl9pPr>
          </a:lstStyle>
          <a:p>
            <a:pPr eaLnBrk="1"/>
            <a:r>
              <a:rPr lang="en-GB" dirty="0">
                <a:solidFill>
                  <a:srgbClr val="000000"/>
                </a:solidFill>
              </a:rPr>
              <a:t>AAAA </a:t>
            </a:r>
            <a:r>
              <a:rPr lang="en-GB" dirty="0">
                <a:solidFill>
                  <a:srgbClr val="800000"/>
                </a:solidFill>
              </a:rPr>
              <a:t>(RET-&gt;</a:t>
            </a:r>
            <a:r>
              <a:rPr lang="en-GB" dirty="0" err="1">
                <a:solidFill>
                  <a:srgbClr val="800000"/>
                </a:solidFill>
              </a:rPr>
              <a:t>printf</a:t>
            </a:r>
            <a:r>
              <a:rPr lang="en-GB" dirty="0">
                <a:solidFill>
                  <a:srgbClr val="800000"/>
                </a:solidFill>
              </a:rPr>
              <a:t>())</a:t>
            </a:r>
            <a:r>
              <a:rPr lang="ar-SA" dirty="0">
                <a:solidFill>
                  <a:srgbClr val="800000"/>
                </a:solidFill>
                <a:cs typeface="Arial" charset="0"/>
              </a:rPr>
              <a:t>‏</a:t>
            </a:r>
            <a:endParaRPr lang="en-GB" dirty="0">
              <a:solidFill>
                <a:srgbClr val="800000"/>
              </a:solidFill>
            </a:endParaRPr>
          </a:p>
        </p:txBody>
      </p:sp>
      <p:sp>
        <p:nvSpPr>
          <p:cNvPr id="15373" name="Line 12"/>
          <p:cNvSpPr>
            <a:spLocks noChangeShapeType="1"/>
          </p:cNvSpPr>
          <p:nvPr/>
        </p:nvSpPr>
        <p:spPr bwMode="auto">
          <a:xfrm>
            <a:off x="6430185" y="4767778"/>
            <a:ext cx="2489104" cy="1440"/>
          </a:xfrm>
          <a:prstGeom prst="line">
            <a:avLst/>
          </a:prstGeom>
          <a:noFill/>
          <a:ln w="28575">
            <a:solidFill>
              <a:srgbClr val="FF0000"/>
            </a:solidFill>
            <a:bevel/>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15374" name="Text Box 13"/>
          <p:cNvSpPr txBox="1">
            <a:spLocks noChangeArrowheads="1"/>
          </p:cNvSpPr>
          <p:nvPr/>
        </p:nvSpPr>
        <p:spPr bwMode="auto">
          <a:xfrm>
            <a:off x="7342393" y="4286282"/>
            <a:ext cx="796138" cy="3397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1440">
                <a:solidFill>
                  <a:srgbClr val="000000"/>
                </a:solidFill>
                <a:bevel/>
                <a:headEnd/>
                <a:tailEnd/>
              </a14:hiddenLine>
            </a:ext>
          </a:extLst>
        </p:spPr>
        <p:txBody>
          <a:bodyPr lIns="81639" tIns="40820" rIns="81639" bIns="40820"/>
          <a:lstStyle>
            <a:lvl1pPr eaLnBrk="0">
              <a:tabLst>
                <a:tab pos="723900" algn="l"/>
                <a:tab pos="1447800" algn="l"/>
              </a:tabLst>
              <a:defRPr>
                <a:solidFill>
                  <a:schemeClr val="tx1"/>
                </a:solidFill>
                <a:latin typeface="Arial" charset="0"/>
                <a:ea typeface="Bitstream Vera Sans" charset="0"/>
                <a:cs typeface="Bitstream Vera Sans" charset="0"/>
              </a:defRPr>
            </a:lvl1pPr>
            <a:lvl2pPr marL="742950" indent="-285750" eaLnBrk="0">
              <a:tabLst>
                <a:tab pos="723900" algn="l"/>
                <a:tab pos="1447800" algn="l"/>
              </a:tabLst>
              <a:defRPr>
                <a:solidFill>
                  <a:schemeClr val="tx1"/>
                </a:solidFill>
                <a:latin typeface="Arial" charset="0"/>
                <a:ea typeface="Bitstream Vera Sans" charset="0"/>
                <a:cs typeface="Bitstream Vera Sans" charset="0"/>
              </a:defRPr>
            </a:lvl2pPr>
            <a:lvl3pPr marL="1143000" indent="-228600" eaLnBrk="0">
              <a:tabLst>
                <a:tab pos="723900" algn="l"/>
                <a:tab pos="1447800" algn="l"/>
              </a:tabLst>
              <a:defRPr>
                <a:solidFill>
                  <a:schemeClr val="tx1"/>
                </a:solidFill>
                <a:latin typeface="Arial" charset="0"/>
                <a:ea typeface="Bitstream Vera Sans" charset="0"/>
                <a:cs typeface="Bitstream Vera Sans" charset="0"/>
              </a:defRPr>
            </a:lvl3pPr>
            <a:lvl4pPr marL="1600200" indent="-228600" eaLnBrk="0">
              <a:tabLst>
                <a:tab pos="723900" algn="l"/>
                <a:tab pos="1447800" algn="l"/>
              </a:tabLst>
              <a:defRPr>
                <a:solidFill>
                  <a:schemeClr val="tx1"/>
                </a:solidFill>
                <a:latin typeface="Arial" charset="0"/>
                <a:ea typeface="Bitstream Vera Sans" charset="0"/>
                <a:cs typeface="Bitstream Vera Sans" charset="0"/>
              </a:defRPr>
            </a:lvl4pPr>
            <a:lvl5pPr marL="2057400" indent="-228600" eaLnBrk="0">
              <a:tabLst>
                <a:tab pos="723900" algn="l"/>
                <a:tab pos="1447800" algn="l"/>
              </a:tabLst>
              <a:defRPr>
                <a:solidFill>
                  <a:schemeClr val="tx1"/>
                </a:solidFill>
                <a:latin typeface="Arial" charset="0"/>
                <a:ea typeface="Bitstream Vera Sans" charset="0"/>
                <a:cs typeface="Bitstream Vera Sans" charset="0"/>
              </a:defRPr>
            </a:lvl5pPr>
            <a:lvl6pPr marL="2514600" indent="-228600" defTabSz="457200" eaLnBrk="0" fontAlgn="base" hangingPunct="0">
              <a:lnSpc>
                <a:spcPct val="104000"/>
              </a:lnSpc>
              <a:spcBef>
                <a:spcPct val="0"/>
              </a:spcBef>
              <a:spcAft>
                <a:spcPct val="0"/>
              </a:spcAft>
              <a:buClr>
                <a:srgbClr val="000000"/>
              </a:buClr>
              <a:buSzPct val="45000"/>
              <a:buFont typeface="Wingdings" pitchFamily="2" charset="2"/>
              <a:tabLst>
                <a:tab pos="723900" algn="l"/>
                <a:tab pos="1447800" algn="l"/>
              </a:tabLst>
              <a:defRPr>
                <a:solidFill>
                  <a:schemeClr val="tx1"/>
                </a:solidFill>
                <a:latin typeface="Arial" charset="0"/>
                <a:ea typeface="Bitstream Vera Sans" charset="0"/>
                <a:cs typeface="Bitstream Vera Sans" charset="0"/>
              </a:defRPr>
            </a:lvl6pPr>
            <a:lvl7pPr marL="2971800" indent="-228600" defTabSz="457200" eaLnBrk="0" fontAlgn="base" hangingPunct="0">
              <a:lnSpc>
                <a:spcPct val="104000"/>
              </a:lnSpc>
              <a:spcBef>
                <a:spcPct val="0"/>
              </a:spcBef>
              <a:spcAft>
                <a:spcPct val="0"/>
              </a:spcAft>
              <a:buClr>
                <a:srgbClr val="000000"/>
              </a:buClr>
              <a:buSzPct val="45000"/>
              <a:buFont typeface="Wingdings" pitchFamily="2" charset="2"/>
              <a:tabLst>
                <a:tab pos="723900" algn="l"/>
                <a:tab pos="1447800" algn="l"/>
              </a:tabLst>
              <a:defRPr>
                <a:solidFill>
                  <a:schemeClr val="tx1"/>
                </a:solidFill>
                <a:latin typeface="Arial" charset="0"/>
                <a:ea typeface="Bitstream Vera Sans" charset="0"/>
                <a:cs typeface="Bitstream Vera Sans" charset="0"/>
              </a:defRPr>
            </a:lvl7pPr>
            <a:lvl8pPr marL="3429000" indent="-228600" defTabSz="457200" eaLnBrk="0" fontAlgn="base" hangingPunct="0">
              <a:lnSpc>
                <a:spcPct val="104000"/>
              </a:lnSpc>
              <a:spcBef>
                <a:spcPct val="0"/>
              </a:spcBef>
              <a:spcAft>
                <a:spcPct val="0"/>
              </a:spcAft>
              <a:buClr>
                <a:srgbClr val="000000"/>
              </a:buClr>
              <a:buSzPct val="45000"/>
              <a:buFont typeface="Wingdings" pitchFamily="2" charset="2"/>
              <a:tabLst>
                <a:tab pos="723900" algn="l"/>
                <a:tab pos="1447800" algn="l"/>
              </a:tabLst>
              <a:defRPr>
                <a:solidFill>
                  <a:schemeClr val="tx1"/>
                </a:solidFill>
                <a:latin typeface="Arial" charset="0"/>
                <a:ea typeface="Bitstream Vera Sans" charset="0"/>
                <a:cs typeface="Bitstream Vera Sans" charset="0"/>
              </a:defRPr>
            </a:lvl8pPr>
            <a:lvl9pPr marL="3886200" indent="-228600" defTabSz="457200" eaLnBrk="0" fontAlgn="base" hangingPunct="0">
              <a:lnSpc>
                <a:spcPct val="104000"/>
              </a:lnSpc>
              <a:spcBef>
                <a:spcPct val="0"/>
              </a:spcBef>
              <a:spcAft>
                <a:spcPct val="0"/>
              </a:spcAft>
              <a:buClr>
                <a:srgbClr val="000000"/>
              </a:buClr>
              <a:buSzPct val="45000"/>
              <a:buFont typeface="Wingdings" pitchFamily="2" charset="2"/>
              <a:tabLst>
                <a:tab pos="723900" algn="l"/>
                <a:tab pos="1447800" algn="l"/>
              </a:tabLst>
              <a:defRPr>
                <a:solidFill>
                  <a:schemeClr val="tx1"/>
                </a:solidFill>
                <a:latin typeface="Arial" charset="0"/>
                <a:ea typeface="Bitstream Vera Sans" charset="0"/>
                <a:cs typeface="Bitstream Vera Sans" charset="0"/>
              </a:defRPr>
            </a:lvl9pPr>
          </a:lstStyle>
          <a:p>
            <a:pPr eaLnBrk="1"/>
            <a:r>
              <a:rPr lang="en-GB" dirty="0">
                <a:solidFill>
                  <a:srgbClr val="000000"/>
                </a:solidFill>
              </a:rPr>
              <a:t>AAAA</a:t>
            </a:r>
          </a:p>
        </p:txBody>
      </p:sp>
      <p:sp>
        <p:nvSpPr>
          <p:cNvPr id="15375" name="Text Box 14"/>
          <p:cNvSpPr txBox="1">
            <a:spLocks noChangeArrowheads="1"/>
          </p:cNvSpPr>
          <p:nvPr/>
        </p:nvSpPr>
        <p:spPr bwMode="auto">
          <a:xfrm>
            <a:off x="5600484" y="5596957"/>
            <a:ext cx="164212" cy="4160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1440">
                <a:solidFill>
                  <a:srgbClr val="000000"/>
                </a:solidFill>
                <a:bevel/>
                <a:headEnd/>
                <a:tailEnd/>
              </a14:hiddenLine>
            </a:ext>
          </a:extLst>
        </p:spPr>
        <p:txBody>
          <a:bodyPr wrap="none" lIns="82945" tIns="41473" rIns="82945" bIns="41473" anchor="ctr"/>
          <a:lstStyle>
            <a:lvl1pPr eaLnBrk="0">
              <a:defRPr>
                <a:solidFill>
                  <a:schemeClr val="tx1"/>
                </a:solidFill>
                <a:latin typeface="Arial" charset="0"/>
                <a:ea typeface="Bitstream Vera Sans" charset="0"/>
                <a:cs typeface="Bitstream Vera Sans" charset="0"/>
              </a:defRPr>
            </a:lvl1pPr>
            <a:lvl2pPr marL="742950" indent="-285750" eaLnBrk="0">
              <a:defRPr>
                <a:solidFill>
                  <a:schemeClr val="tx1"/>
                </a:solidFill>
                <a:latin typeface="Arial" charset="0"/>
                <a:ea typeface="Bitstream Vera Sans" charset="0"/>
                <a:cs typeface="Bitstream Vera Sans" charset="0"/>
              </a:defRPr>
            </a:lvl2pPr>
            <a:lvl3pPr marL="1143000" indent="-228600" eaLnBrk="0">
              <a:defRPr>
                <a:solidFill>
                  <a:schemeClr val="tx1"/>
                </a:solidFill>
                <a:latin typeface="Arial" charset="0"/>
                <a:ea typeface="Bitstream Vera Sans" charset="0"/>
                <a:cs typeface="Bitstream Vera Sans" charset="0"/>
              </a:defRPr>
            </a:lvl3pPr>
            <a:lvl4pPr marL="1600200" indent="-228600" eaLnBrk="0">
              <a:defRPr>
                <a:solidFill>
                  <a:schemeClr val="tx1"/>
                </a:solidFill>
                <a:latin typeface="Arial" charset="0"/>
                <a:ea typeface="Bitstream Vera Sans" charset="0"/>
                <a:cs typeface="Bitstream Vera Sans" charset="0"/>
              </a:defRPr>
            </a:lvl4pPr>
            <a:lvl5pPr marL="2057400" indent="-228600" eaLnBrk="0">
              <a:defRPr>
                <a:solidFill>
                  <a:schemeClr val="tx1"/>
                </a:solidFill>
                <a:latin typeface="Arial" charset="0"/>
                <a:ea typeface="Bitstream Vera Sans" charset="0"/>
                <a:cs typeface="Bitstream Vera Sans" charset="0"/>
              </a:defRPr>
            </a:lvl5pPr>
            <a:lvl6pPr marL="2514600" indent="-228600" defTabSz="457200" eaLnBrk="0" fontAlgn="base" hangingPunct="0">
              <a:lnSpc>
                <a:spcPct val="104000"/>
              </a:lnSpc>
              <a:spcBef>
                <a:spcPct val="0"/>
              </a:spcBef>
              <a:spcAft>
                <a:spcPct val="0"/>
              </a:spcAft>
              <a:buClr>
                <a:srgbClr val="000000"/>
              </a:buClr>
              <a:buSzPct val="45000"/>
              <a:buFont typeface="Wingdings" pitchFamily="2" charset="2"/>
              <a:defRPr>
                <a:solidFill>
                  <a:schemeClr val="tx1"/>
                </a:solidFill>
                <a:latin typeface="Arial" charset="0"/>
                <a:ea typeface="Bitstream Vera Sans" charset="0"/>
                <a:cs typeface="Bitstream Vera Sans" charset="0"/>
              </a:defRPr>
            </a:lvl6pPr>
            <a:lvl7pPr marL="2971800" indent="-228600" defTabSz="457200" eaLnBrk="0" fontAlgn="base" hangingPunct="0">
              <a:lnSpc>
                <a:spcPct val="104000"/>
              </a:lnSpc>
              <a:spcBef>
                <a:spcPct val="0"/>
              </a:spcBef>
              <a:spcAft>
                <a:spcPct val="0"/>
              </a:spcAft>
              <a:buClr>
                <a:srgbClr val="000000"/>
              </a:buClr>
              <a:buSzPct val="45000"/>
              <a:buFont typeface="Wingdings" pitchFamily="2" charset="2"/>
              <a:defRPr>
                <a:solidFill>
                  <a:schemeClr val="tx1"/>
                </a:solidFill>
                <a:latin typeface="Arial" charset="0"/>
                <a:ea typeface="Bitstream Vera Sans" charset="0"/>
                <a:cs typeface="Bitstream Vera Sans" charset="0"/>
              </a:defRPr>
            </a:lvl7pPr>
            <a:lvl8pPr marL="3429000" indent="-228600" defTabSz="457200" eaLnBrk="0" fontAlgn="base" hangingPunct="0">
              <a:lnSpc>
                <a:spcPct val="104000"/>
              </a:lnSpc>
              <a:spcBef>
                <a:spcPct val="0"/>
              </a:spcBef>
              <a:spcAft>
                <a:spcPct val="0"/>
              </a:spcAft>
              <a:buClr>
                <a:srgbClr val="000000"/>
              </a:buClr>
              <a:buSzPct val="45000"/>
              <a:buFont typeface="Wingdings" pitchFamily="2" charset="2"/>
              <a:defRPr>
                <a:solidFill>
                  <a:schemeClr val="tx1"/>
                </a:solidFill>
                <a:latin typeface="Arial" charset="0"/>
                <a:ea typeface="Bitstream Vera Sans" charset="0"/>
                <a:cs typeface="Bitstream Vera Sans" charset="0"/>
              </a:defRPr>
            </a:lvl8pPr>
            <a:lvl9pPr marL="3886200" indent="-228600" defTabSz="457200" eaLnBrk="0" fontAlgn="base" hangingPunct="0">
              <a:lnSpc>
                <a:spcPct val="104000"/>
              </a:lnSpc>
              <a:spcBef>
                <a:spcPct val="0"/>
              </a:spcBef>
              <a:spcAft>
                <a:spcPct val="0"/>
              </a:spcAft>
              <a:buClr>
                <a:srgbClr val="000000"/>
              </a:buClr>
              <a:buSzPct val="45000"/>
              <a:buFont typeface="Wingdings" pitchFamily="2" charset="2"/>
              <a:defRPr>
                <a:solidFill>
                  <a:schemeClr val="tx1"/>
                </a:solidFill>
                <a:latin typeface="Arial" charset="0"/>
                <a:ea typeface="Bitstream Vera Sans" charset="0"/>
                <a:cs typeface="Bitstream Vera Sans" charset="0"/>
              </a:defRPr>
            </a:lvl9pPr>
          </a:lstStyle>
          <a:p>
            <a:pPr eaLnBrk="1"/>
            <a:endParaRPr lang="en-US"/>
          </a:p>
        </p:txBody>
      </p:sp>
      <p:sp>
        <p:nvSpPr>
          <p:cNvPr id="15376" name="Rectangle 15"/>
          <p:cNvSpPr>
            <a:spLocks noChangeArrowheads="1"/>
          </p:cNvSpPr>
          <p:nvPr/>
        </p:nvSpPr>
        <p:spPr bwMode="auto">
          <a:xfrm>
            <a:off x="5600484" y="1451063"/>
            <a:ext cx="622276" cy="414589"/>
          </a:xfrm>
          <a:prstGeom prst="rect">
            <a:avLst/>
          </a:prstGeom>
          <a:solidFill>
            <a:srgbClr val="99CCFF">
              <a:alpha val="20000"/>
            </a:srgbClr>
          </a:solidFill>
          <a:ln w="28575">
            <a:solidFill>
              <a:srgbClr val="FF0000"/>
            </a:solidFill>
            <a:bevel/>
            <a:headEnd/>
            <a:tailEnd/>
          </a:ln>
        </p:spPr>
        <p:txBody>
          <a:bodyPr wrap="none" lIns="81639" tIns="40820" rIns="81639" bIns="40820" anchor="ctr"/>
          <a:lstStyle/>
          <a:p>
            <a:pPr algn="ctr"/>
            <a:r>
              <a:rPr lang="en-GB">
                <a:solidFill>
                  <a:srgbClr val="000000"/>
                </a:solidFill>
              </a:rPr>
              <a:t>ESP</a:t>
            </a:r>
          </a:p>
        </p:txBody>
      </p:sp>
      <p:sp>
        <p:nvSpPr>
          <p:cNvPr id="15377" name="Rectangle 16"/>
          <p:cNvSpPr>
            <a:spLocks noChangeArrowheads="1"/>
          </p:cNvSpPr>
          <p:nvPr/>
        </p:nvSpPr>
        <p:spPr bwMode="auto">
          <a:xfrm>
            <a:off x="5393059" y="2902126"/>
            <a:ext cx="622276" cy="414589"/>
          </a:xfrm>
          <a:prstGeom prst="rect">
            <a:avLst/>
          </a:prstGeom>
          <a:solidFill>
            <a:srgbClr val="99CCFF">
              <a:alpha val="20000"/>
            </a:srgbClr>
          </a:solidFill>
          <a:ln w="28575">
            <a:solidFill>
              <a:srgbClr val="FF0000"/>
            </a:solidFill>
            <a:bevel/>
            <a:headEnd/>
            <a:tailEnd/>
          </a:ln>
        </p:spPr>
        <p:txBody>
          <a:bodyPr wrap="none" lIns="81639" tIns="40820" rIns="81639" bIns="40820" anchor="ctr"/>
          <a:lstStyle/>
          <a:p>
            <a:pPr algn="ctr"/>
            <a:r>
              <a:rPr lang="en-GB">
                <a:solidFill>
                  <a:srgbClr val="000000"/>
                </a:solidFill>
              </a:rPr>
              <a:t>EBP</a:t>
            </a:r>
          </a:p>
        </p:txBody>
      </p:sp>
      <p:sp>
        <p:nvSpPr>
          <p:cNvPr id="15378" name="Line 17"/>
          <p:cNvSpPr>
            <a:spLocks noChangeShapeType="1"/>
          </p:cNvSpPr>
          <p:nvPr/>
        </p:nvSpPr>
        <p:spPr bwMode="auto">
          <a:xfrm>
            <a:off x="6222760" y="1658358"/>
            <a:ext cx="207425" cy="1440"/>
          </a:xfrm>
          <a:prstGeom prst="line">
            <a:avLst/>
          </a:prstGeom>
          <a:noFill/>
          <a:ln w="28575">
            <a:solidFill>
              <a:srgbClr val="FF0000"/>
            </a:solidFill>
            <a:bevel/>
            <a:headEnd/>
            <a:tailEnd type="triangle" w="med" len="me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15379" name="Line 18"/>
          <p:cNvSpPr>
            <a:spLocks noChangeShapeType="1"/>
          </p:cNvSpPr>
          <p:nvPr/>
        </p:nvSpPr>
        <p:spPr bwMode="auto">
          <a:xfrm flipV="1">
            <a:off x="6015334" y="2900687"/>
            <a:ext cx="414851" cy="210174"/>
          </a:xfrm>
          <a:prstGeom prst="line">
            <a:avLst/>
          </a:prstGeom>
          <a:noFill/>
          <a:ln w="28575">
            <a:solidFill>
              <a:srgbClr val="FF0000"/>
            </a:solidFill>
            <a:bevel/>
            <a:headEnd/>
            <a:tailEnd type="triangle" w="med" len="med"/>
          </a:ln>
          <a:extLst>
            <a:ext uri="{909E8E84-426E-40DD-AFC4-6F175D3DCCD1}">
              <a14:hiddenFill xmlns:a14="http://schemas.microsoft.com/office/drawing/2010/main">
                <a:noFill/>
              </a14:hiddenFill>
            </a:ext>
          </a:extLst>
        </p:spPr>
        <p:txBody>
          <a:bodyPr lIns="82945" tIns="41473" rIns="82945" bIns="41473"/>
          <a:lstStyle/>
          <a:p>
            <a:endParaRPr lang="en-US"/>
          </a:p>
        </p:txBody>
      </p:sp>
    </p:spTree>
    <p:extLst>
      <p:ext uri="{BB962C8B-B14F-4D97-AF65-F5344CB8AC3E}">
        <p14:creationId xmlns:p14="http://schemas.microsoft.com/office/powerpoint/2010/main" val="889357037"/>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19490"/>
            <a:ext cx="8229600" cy="523220"/>
          </a:xfrm>
        </p:spPr>
        <p:txBody>
          <a:bodyPr/>
          <a:lstStyle/>
          <a:p>
            <a:r>
              <a:rPr lang="en-US" dirty="0"/>
              <a:t>Stack-based buffer overflows</a:t>
            </a:r>
          </a:p>
        </p:txBody>
      </p:sp>
      <p:sp>
        <p:nvSpPr>
          <p:cNvPr id="3" name="Content Placeholder 2"/>
          <p:cNvSpPr>
            <a:spLocks noGrp="1"/>
          </p:cNvSpPr>
          <p:nvPr>
            <p:ph idx="1"/>
          </p:nvPr>
        </p:nvSpPr>
        <p:spPr/>
        <p:txBody>
          <a:bodyPr/>
          <a:lstStyle/>
          <a:p>
            <a:r>
              <a:rPr lang="en-US" dirty="0"/>
              <a:t>For every function call a new record (stack) is created</a:t>
            </a:r>
          </a:p>
          <a:p>
            <a:pPr lvl="1"/>
            <a:r>
              <a:rPr lang="en-US" dirty="0"/>
              <a:t>Contains a return address</a:t>
            </a:r>
          </a:p>
          <a:p>
            <a:pPr lvl="2"/>
            <a:r>
              <a:rPr lang="en-US" dirty="0"/>
              <a:t>Where execution should return when the function is complete</a:t>
            </a:r>
          </a:p>
          <a:p>
            <a:pPr lvl="1"/>
            <a:r>
              <a:rPr lang="en-US" dirty="0"/>
              <a:t>Arguments passed to the function</a:t>
            </a:r>
          </a:p>
          <a:p>
            <a:pPr lvl="1"/>
            <a:r>
              <a:rPr lang="en-US" dirty="0"/>
              <a:t>Local variables</a:t>
            </a:r>
          </a:p>
          <a:p>
            <a:r>
              <a:rPr lang="en-US" dirty="0"/>
              <a:t>If an attacker can overflow a local variable he can find interesting locations nearby</a:t>
            </a:r>
          </a:p>
        </p:txBody>
      </p:sp>
    </p:spTree>
    <p:extLst>
      <p:ext uri="{BB962C8B-B14F-4D97-AF65-F5344CB8AC3E}">
        <p14:creationId xmlns:p14="http://schemas.microsoft.com/office/powerpoint/2010/main" val="2846390119"/>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1"/>
          <p:cNvSpPr>
            <a:spLocks noGrp="1" noChangeArrowheads="1"/>
          </p:cNvSpPr>
          <p:nvPr>
            <p:ph type="title"/>
          </p:nvPr>
        </p:nvSpPr>
        <p:spPr>
          <a:xfrm>
            <a:off x="456625" y="577149"/>
            <a:ext cx="8229311" cy="538609"/>
          </a:xfrm>
        </p:spPr>
        <p:txBody>
          <a:bodyPr/>
          <a:lstStyle/>
          <a:p>
            <a:pP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GB" dirty="0"/>
              <a:t>Background-</a:t>
            </a:r>
            <a:r>
              <a:rPr lang="en-GB" i="1" dirty="0"/>
              <a:t>Buffer overflow</a:t>
            </a:r>
          </a:p>
        </p:txBody>
      </p:sp>
      <p:sp>
        <p:nvSpPr>
          <p:cNvPr id="6147" name="Rectangle 2"/>
          <p:cNvSpPr>
            <a:spLocks noGrp="1" noChangeArrowheads="1"/>
          </p:cNvSpPr>
          <p:nvPr>
            <p:ph type="body" idx="1"/>
          </p:nvPr>
        </p:nvSpPr>
        <p:spPr>
          <a:xfrm>
            <a:off x="479672" y="1569106"/>
            <a:ext cx="8229311" cy="4443881"/>
          </a:xfrm>
        </p:spPr>
        <p:txBody>
          <a:bodyPr>
            <a:normAutofit/>
          </a:bodyPr>
          <a:lstStyle/>
          <a:p>
            <a:pP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GB" dirty="0">
                <a:latin typeface="+mn-lt"/>
              </a:rPr>
              <a:t>Typical Attack Scenario</a:t>
            </a:r>
          </a:p>
          <a:p>
            <a:pPr lvl="1">
              <a:spcBef>
                <a:spcPts val="0"/>
              </a:spcBef>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GB" dirty="0">
                <a:latin typeface="+mn-lt"/>
              </a:rPr>
              <a:t>Users enter data into a field </a:t>
            </a:r>
          </a:p>
          <a:p>
            <a:pPr lvl="1">
              <a:spcBef>
                <a:spcPts val="0"/>
              </a:spcBef>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GB" dirty="0">
                <a:latin typeface="+mn-lt"/>
              </a:rPr>
              <a:t>Field is copied by the program into another buffer without checking length of input data</a:t>
            </a:r>
          </a:p>
          <a:p>
            <a:pPr lvl="1">
              <a:spcBef>
                <a:spcPts val="0"/>
              </a:spcBef>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GB" dirty="0">
                <a:latin typeface="+mn-lt"/>
              </a:rPr>
              <a:t>Data overflows from buffer</a:t>
            </a:r>
          </a:p>
          <a:p>
            <a:pPr lvl="2">
              <a:spcBef>
                <a:spcPts val="0"/>
              </a:spcBef>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GB" dirty="0">
                <a:latin typeface="+mn-lt"/>
              </a:rPr>
              <a:t>Sometimes, overflow can enable an attack</a:t>
            </a:r>
          </a:p>
          <a:p>
            <a:pPr lvl="2">
              <a:spcBef>
                <a:spcPts val="0"/>
              </a:spcBef>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GB" dirty="0">
                <a:latin typeface="+mn-lt"/>
              </a:rPr>
              <a:t>Sometimes just causes the program to crash</a:t>
            </a:r>
          </a:p>
        </p:txBody>
      </p:sp>
    </p:spTree>
    <p:extLst>
      <p:ext uri="{BB962C8B-B14F-4D97-AF65-F5344CB8AC3E}">
        <p14:creationId xmlns:p14="http://schemas.microsoft.com/office/powerpoint/2010/main" val="959244045"/>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47"/>
            <a:ext cx="8229600" cy="954107"/>
          </a:xfrm>
        </p:spPr>
        <p:txBody>
          <a:bodyPr/>
          <a:lstStyle/>
          <a:p>
            <a:r>
              <a:rPr lang="en-US" dirty="0"/>
              <a:t>Stack-based buffer overflow Example #1</a:t>
            </a:r>
          </a:p>
        </p:txBody>
      </p:sp>
      <p:sp>
        <p:nvSpPr>
          <p:cNvPr id="3" name="Content Placeholder 2"/>
          <p:cNvSpPr>
            <a:spLocks noGrp="1"/>
          </p:cNvSpPr>
          <p:nvPr>
            <p:ph idx="1"/>
          </p:nvPr>
        </p:nvSpPr>
        <p:spPr/>
        <p:txBody>
          <a:bodyPr>
            <a:normAutofit/>
          </a:bodyPr>
          <a:lstStyle/>
          <a:p>
            <a:r>
              <a:rPr lang="en-US" dirty="0"/>
              <a:t>UNIX login vulnerability</a:t>
            </a:r>
          </a:p>
          <a:p>
            <a:r>
              <a:rPr lang="en-US" dirty="0"/>
              <a:t>Code (simplified):</a:t>
            </a:r>
          </a:p>
          <a:p>
            <a:pPr marL="0" indent="0">
              <a:buNone/>
            </a:pPr>
            <a:r>
              <a:rPr lang="en-US" dirty="0"/>
              <a:t>	</a:t>
            </a:r>
          </a:p>
        </p:txBody>
      </p:sp>
      <p:sp>
        <p:nvSpPr>
          <p:cNvPr id="4" name="TextBox 3"/>
          <p:cNvSpPr txBox="1"/>
          <p:nvPr/>
        </p:nvSpPr>
        <p:spPr>
          <a:xfrm>
            <a:off x="2133600" y="2590800"/>
            <a:ext cx="5878532" cy="3785652"/>
          </a:xfrm>
          <a:prstGeom prst="rect">
            <a:avLst/>
          </a:prstGeom>
          <a:noFill/>
        </p:spPr>
        <p:txBody>
          <a:bodyPr wrap="none" rtlCol="0">
            <a:spAutoFit/>
          </a:bodyPr>
          <a:lstStyle/>
          <a:p>
            <a:r>
              <a:rPr lang="en-US" sz="2000" dirty="0" err="1">
                <a:latin typeface="Courier New" pitchFamily="49" charset="0"/>
                <a:cs typeface="Courier New" pitchFamily="49" charset="0"/>
              </a:rPr>
              <a:t>int</a:t>
            </a:r>
            <a:r>
              <a:rPr lang="en-US" sz="2000" dirty="0">
                <a:latin typeface="Courier New" pitchFamily="49" charset="0"/>
                <a:cs typeface="Courier New" pitchFamily="49" charset="0"/>
              </a:rPr>
              <a:t> login() {</a:t>
            </a:r>
          </a:p>
          <a:p>
            <a:r>
              <a:rPr lang="en-US" sz="2000" dirty="0">
                <a:latin typeface="Courier New" pitchFamily="49" charset="0"/>
                <a:cs typeface="Courier New" pitchFamily="49" charset="0"/>
              </a:rPr>
              <a:t>	  char user[8], hash[8], pw[8];</a:t>
            </a:r>
          </a:p>
          <a:p>
            <a:r>
              <a:rPr lang="en-US" sz="2000" dirty="0">
                <a:latin typeface="Courier New" pitchFamily="49" charset="0"/>
                <a:cs typeface="Courier New" pitchFamily="49" charset="0"/>
              </a:rPr>
              <a:t>	  </a:t>
            </a:r>
            <a:r>
              <a:rPr lang="en-US" sz="2000" dirty="0" err="1">
                <a:latin typeface="Courier New" pitchFamily="49" charset="0"/>
                <a:cs typeface="Courier New" pitchFamily="49" charset="0"/>
              </a:rPr>
              <a:t>printf</a:t>
            </a:r>
            <a:r>
              <a:rPr lang="en-US" sz="2000" dirty="0">
                <a:latin typeface="Courier New" pitchFamily="49" charset="0"/>
                <a:cs typeface="Courier New" pitchFamily="49" charset="0"/>
              </a:rPr>
              <a:t>(“login: “);</a:t>
            </a:r>
          </a:p>
          <a:p>
            <a:r>
              <a:rPr lang="en-US" sz="2000" dirty="0">
                <a:latin typeface="Courier New" pitchFamily="49" charset="0"/>
                <a:cs typeface="Courier New" pitchFamily="49" charset="0"/>
              </a:rPr>
              <a:t>	  gets(user);</a:t>
            </a:r>
          </a:p>
          <a:p>
            <a:r>
              <a:rPr lang="en-US" sz="2000" dirty="0">
                <a:latin typeface="Courier New" pitchFamily="49" charset="0"/>
                <a:cs typeface="Courier New" pitchFamily="49" charset="0"/>
              </a:rPr>
              <a:t>	  lookup(user, hash);</a:t>
            </a:r>
          </a:p>
          <a:p>
            <a:r>
              <a:rPr lang="en-US" sz="2000" dirty="0">
                <a:latin typeface="Courier New" pitchFamily="49" charset="0"/>
                <a:cs typeface="Courier New" pitchFamily="49" charset="0"/>
              </a:rPr>
              <a:t>	  </a:t>
            </a:r>
            <a:r>
              <a:rPr lang="en-US" sz="2000" dirty="0" err="1">
                <a:latin typeface="Courier New" pitchFamily="49" charset="0"/>
                <a:cs typeface="Courier New" pitchFamily="49" charset="0"/>
              </a:rPr>
              <a:t>printf</a:t>
            </a:r>
            <a:r>
              <a:rPr lang="en-US" sz="2000" dirty="0">
                <a:latin typeface="Courier New" pitchFamily="49" charset="0"/>
                <a:cs typeface="Courier New" pitchFamily="49" charset="0"/>
              </a:rPr>
              <a:t>(“password: “);</a:t>
            </a:r>
          </a:p>
          <a:p>
            <a:r>
              <a:rPr lang="en-US" sz="2000" dirty="0">
                <a:latin typeface="Courier New" pitchFamily="49" charset="0"/>
                <a:cs typeface="Courier New" pitchFamily="49" charset="0"/>
              </a:rPr>
              <a:t>	  gets(pw);</a:t>
            </a:r>
          </a:p>
          <a:p>
            <a:r>
              <a:rPr lang="en-US" sz="2000" dirty="0">
                <a:latin typeface="Courier New" pitchFamily="49" charset="0"/>
                <a:cs typeface="Courier New" pitchFamily="49" charset="0"/>
              </a:rPr>
              <a:t>	  if (</a:t>
            </a:r>
            <a:r>
              <a:rPr lang="en-US" sz="2000" dirty="0" err="1">
                <a:latin typeface="Courier New" pitchFamily="49" charset="0"/>
                <a:cs typeface="Courier New" pitchFamily="49" charset="0"/>
              </a:rPr>
              <a:t>hashpw</a:t>
            </a:r>
            <a:r>
              <a:rPr lang="en-US" sz="2000" dirty="0">
                <a:latin typeface="Courier New" pitchFamily="49" charset="0"/>
                <a:cs typeface="Courier New" pitchFamily="49" charset="0"/>
              </a:rPr>
              <a:t>(pw) == hash)</a:t>
            </a:r>
          </a:p>
          <a:p>
            <a:r>
              <a:rPr lang="en-US" sz="2000" dirty="0">
                <a:latin typeface="Courier New" pitchFamily="49" charset="0"/>
                <a:cs typeface="Courier New" pitchFamily="49" charset="0"/>
              </a:rPr>
              <a:t>	    return OK;</a:t>
            </a:r>
          </a:p>
          <a:p>
            <a:r>
              <a:rPr lang="en-US" sz="2000" dirty="0">
                <a:latin typeface="Courier New" pitchFamily="49" charset="0"/>
                <a:cs typeface="Courier New" pitchFamily="49" charset="0"/>
              </a:rPr>
              <a:t>	  else</a:t>
            </a:r>
          </a:p>
          <a:p>
            <a:r>
              <a:rPr lang="en-US" sz="2000" dirty="0">
                <a:latin typeface="Courier New" pitchFamily="49" charset="0"/>
                <a:cs typeface="Courier New" pitchFamily="49" charset="0"/>
              </a:rPr>
              <a:t>	    return invalid</a:t>
            </a:r>
          </a:p>
          <a:p>
            <a:r>
              <a:rPr lang="en-US" sz="2000" dirty="0">
                <a:latin typeface="Courier New" pitchFamily="49" charset="0"/>
                <a:cs typeface="Courier New" pitchFamily="49" charset="0"/>
              </a:rPr>
              <a:t>}</a:t>
            </a:r>
          </a:p>
        </p:txBody>
      </p:sp>
    </p:spTree>
    <p:extLst>
      <p:ext uri="{BB962C8B-B14F-4D97-AF65-F5344CB8AC3E}">
        <p14:creationId xmlns:p14="http://schemas.microsoft.com/office/powerpoint/2010/main" val="496459804"/>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9"/>
          <p:cNvGrpSpPr/>
          <p:nvPr/>
        </p:nvGrpSpPr>
        <p:grpSpPr>
          <a:xfrm>
            <a:off x="6074541" y="664992"/>
            <a:ext cx="2667000" cy="4343400"/>
            <a:chOff x="4495800" y="609600"/>
            <a:chExt cx="2667000" cy="4343400"/>
          </a:xfrm>
        </p:grpSpPr>
        <p:sp>
          <p:nvSpPr>
            <p:cNvPr id="4" name="Rectangle 3"/>
            <p:cNvSpPr/>
            <p:nvPr/>
          </p:nvSpPr>
          <p:spPr>
            <a:xfrm>
              <a:off x="4495800" y="609600"/>
              <a:ext cx="2667000" cy="4343400"/>
            </a:xfrm>
            <a:prstGeom prst="rect">
              <a:avLst/>
            </a:prstGeom>
            <a:gradFill>
              <a:gsLst>
                <a:gs pos="0">
                  <a:schemeClr val="accent2">
                    <a:lumMod val="60000"/>
                    <a:lumOff val="40000"/>
                  </a:schemeClr>
                </a:gs>
                <a:gs pos="100000">
                  <a:schemeClr val="accent2">
                    <a:lumMod val="20000"/>
                    <a:lumOff val="80000"/>
                  </a:schemeClr>
                </a:gs>
              </a:gsLst>
            </a:gradFill>
            <a:ln>
              <a:solidFill>
                <a:schemeClr val="accent2">
                  <a:lumMod val="60000"/>
                  <a:lumOff val="40000"/>
                </a:schemeClr>
              </a:solidFill>
              <a:miter lim="800000"/>
            </a:ln>
            <a:effectLst>
              <a:innerShdw blurRad="63500" dist="50800" dir="2700000">
                <a:prstClr val="black">
                  <a:alpha val="50000"/>
                </a:prstClr>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7" name="Straight Connector 6"/>
            <p:cNvCxnSpPr/>
            <p:nvPr/>
          </p:nvCxnSpPr>
          <p:spPr>
            <a:xfrm>
              <a:off x="4495800" y="4114800"/>
              <a:ext cx="26670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4495800" y="3657600"/>
              <a:ext cx="26670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4495800" y="3200400"/>
              <a:ext cx="26670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4495800" y="2743200"/>
              <a:ext cx="26670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4495800" y="2286000"/>
              <a:ext cx="26670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4691809" y="4343400"/>
              <a:ext cx="2274982" cy="369332"/>
            </a:xfrm>
            <a:prstGeom prst="rect">
              <a:avLst/>
            </a:prstGeom>
            <a:noFill/>
          </p:spPr>
          <p:txBody>
            <a:bodyPr wrap="none" rtlCol="0">
              <a:spAutoFit/>
            </a:bodyPr>
            <a:lstStyle/>
            <a:p>
              <a:r>
                <a:rPr lang="en-US" b="1" dirty="0"/>
                <a:t>Other stack frames</a:t>
              </a:r>
            </a:p>
          </p:txBody>
        </p:sp>
        <p:sp>
          <p:nvSpPr>
            <p:cNvPr id="14" name="TextBox 13"/>
            <p:cNvSpPr txBox="1"/>
            <p:nvPr/>
          </p:nvSpPr>
          <p:spPr>
            <a:xfrm>
              <a:off x="4890581" y="3678914"/>
              <a:ext cx="1877437" cy="369332"/>
            </a:xfrm>
            <a:prstGeom prst="rect">
              <a:avLst/>
            </a:prstGeom>
            <a:noFill/>
          </p:spPr>
          <p:txBody>
            <a:bodyPr wrap="none" rtlCol="0">
              <a:spAutoFit/>
            </a:bodyPr>
            <a:lstStyle/>
            <a:p>
              <a:r>
                <a:rPr lang="en-US" b="1" dirty="0"/>
                <a:t>Return address</a:t>
              </a:r>
            </a:p>
          </p:txBody>
        </p:sp>
        <p:sp>
          <p:nvSpPr>
            <p:cNvPr id="15" name="TextBox 14"/>
            <p:cNvSpPr txBox="1"/>
            <p:nvPr/>
          </p:nvSpPr>
          <p:spPr>
            <a:xfrm>
              <a:off x="4967524" y="3217460"/>
              <a:ext cx="1723549" cy="369332"/>
            </a:xfrm>
            <a:prstGeom prst="rect">
              <a:avLst/>
            </a:prstGeom>
            <a:noFill/>
          </p:spPr>
          <p:txBody>
            <a:bodyPr wrap="none" rtlCol="0">
              <a:spAutoFit/>
            </a:bodyPr>
            <a:lstStyle/>
            <a:p>
              <a:r>
                <a:rPr lang="en-US" b="1" dirty="0"/>
                <a:t>Frame pointer</a:t>
              </a:r>
            </a:p>
          </p:txBody>
        </p:sp>
        <p:sp>
          <p:nvSpPr>
            <p:cNvPr id="16" name="TextBox 15"/>
            <p:cNvSpPr txBox="1"/>
            <p:nvPr/>
          </p:nvSpPr>
          <p:spPr>
            <a:xfrm>
              <a:off x="5493308" y="2798086"/>
              <a:ext cx="671979" cy="369332"/>
            </a:xfrm>
            <a:prstGeom prst="rect">
              <a:avLst/>
            </a:prstGeom>
            <a:noFill/>
          </p:spPr>
          <p:txBody>
            <a:bodyPr wrap="none" rtlCol="0">
              <a:spAutoFit/>
            </a:bodyPr>
            <a:lstStyle/>
            <a:p>
              <a:r>
                <a:rPr lang="en-US" b="1" dirty="0"/>
                <a:t>user</a:t>
              </a:r>
            </a:p>
          </p:txBody>
        </p:sp>
        <p:sp>
          <p:nvSpPr>
            <p:cNvPr id="17" name="TextBox 16"/>
            <p:cNvSpPr txBox="1"/>
            <p:nvPr/>
          </p:nvSpPr>
          <p:spPr>
            <a:xfrm>
              <a:off x="5467662" y="2373868"/>
              <a:ext cx="723275" cy="369332"/>
            </a:xfrm>
            <a:prstGeom prst="rect">
              <a:avLst/>
            </a:prstGeom>
            <a:noFill/>
          </p:spPr>
          <p:txBody>
            <a:bodyPr wrap="none" rtlCol="0">
              <a:spAutoFit/>
            </a:bodyPr>
            <a:lstStyle/>
            <a:p>
              <a:r>
                <a:rPr lang="en-US" b="1" dirty="0"/>
                <a:t>hash</a:t>
              </a:r>
            </a:p>
          </p:txBody>
        </p:sp>
        <p:sp>
          <p:nvSpPr>
            <p:cNvPr id="18" name="TextBox 17"/>
            <p:cNvSpPr txBox="1"/>
            <p:nvPr/>
          </p:nvSpPr>
          <p:spPr>
            <a:xfrm>
              <a:off x="5576666" y="1910686"/>
              <a:ext cx="505267" cy="369332"/>
            </a:xfrm>
            <a:prstGeom prst="rect">
              <a:avLst/>
            </a:prstGeom>
            <a:noFill/>
          </p:spPr>
          <p:txBody>
            <a:bodyPr wrap="none" rtlCol="0">
              <a:spAutoFit/>
            </a:bodyPr>
            <a:lstStyle/>
            <a:p>
              <a:r>
                <a:rPr lang="en-US" b="1" dirty="0"/>
                <a:t>pw</a:t>
              </a:r>
            </a:p>
          </p:txBody>
        </p:sp>
        <p:sp>
          <p:nvSpPr>
            <p:cNvPr id="19" name="Rectangle 18"/>
            <p:cNvSpPr/>
            <p:nvPr/>
          </p:nvSpPr>
          <p:spPr>
            <a:xfrm>
              <a:off x="4495800" y="609600"/>
              <a:ext cx="2667000" cy="1219200"/>
            </a:xfrm>
            <a:prstGeom prst="rect">
              <a:avLst/>
            </a:prstGeom>
            <a:gradFill>
              <a:gsLst>
                <a:gs pos="0">
                  <a:schemeClr val="accent2">
                    <a:lumMod val="40000"/>
                    <a:lumOff val="60000"/>
                  </a:schemeClr>
                </a:gs>
                <a:gs pos="100000">
                  <a:schemeClr val="accent2">
                    <a:lumMod val="40000"/>
                    <a:lumOff val="60000"/>
                  </a:schemeClr>
                </a:gs>
              </a:gsLst>
            </a:gradFill>
            <a:ln>
              <a:solidFill>
                <a:schemeClr val="accent2">
                  <a:lumMod val="40000"/>
                  <a:lumOff val="60000"/>
                </a:schemeClr>
              </a:solidFill>
            </a:ln>
            <a:effectLst>
              <a:innerShdw blurRad="63500" dist="50800">
                <a:prstClr val="black">
                  <a:alpha val="50000"/>
                </a:prstClr>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 name="Straight Connector 11"/>
            <p:cNvCxnSpPr/>
            <p:nvPr/>
          </p:nvCxnSpPr>
          <p:spPr>
            <a:xfrm>
              <a:off x="4495800" y="1828800"/>
              <a:ext cx="26670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1" name="TextBox 20"/>
          <p:cNvSpPr txBox="1"/>
          <p:nvPr/>
        </p:nvSpPr>
        <p:spPr>
          <a:xfrm>
            <a:off x="0" y="905766"/>
            <a:ext cx="5878532" cy="3785652"/>
          </a:xfrm>
          <a:prstGeom prst="rect">
            <a:avLst/>
          </a:prstGeom>
          <a:noFill/>
        </p:spPr>
        <p:txBody>
          <a:bodyPr wrap="none" rtlCol="0">
            <a:spAutoFit/>
          </a:bodyPr>
          <a:lstStyle/>
          <a:p>
            <a:r>
              <a:rPr lang="en-US" sz="2000" dirty="0" err="1">
                <a:latin typeface="Courier New" pitchFamily="49" charset="0"/>
                <a:cs typeface="Courier New" pitchFamily="49" charset="0"/>
              </a:rPr>
              <a:t>int</a:t>
            </a:r>
            <a:r>
              <a:rPr lang="en-US" sz="2000" dirty="0">
                <a:latin typeface="Courier New" pitchFamily="49" charset="0"/>
                <a:cs typeface="Courier New" pitchFamily="49" charset="0"/>
              </a:rPr>
              <a:t> login() {</a:t>
            </a:r>
          </a:p>
          <a:p>
            <a:r>
              <a:rPr lang="en-US" sz="2000" dirty="0">
                <a:latin typeface="Courier New" pitchFamily="49" charset="0"/>
                <a:cs typeface="Courier New" pitchFamily="49" charset="0"/>
              </a:rPr>
              <a:t>	  char user[8], hash[8], pw[8];</a:t>
            </a:r>
          </a:p>
          <a:p>
            <a:r>
              <a:rPr lang="en-US" sz="2000" dirty="0">
                <a:latin typeface="Courier New" pitchFamily="49" charset="0"/>
                <a:cs typeface="Courier New" pitchFamily="49" charset="0"/>
              </a:rPr>
              <a:t>	  </a:t>
            </a:r>
            <a:r>
              <a:rPr lang="en-US" sz="2000" dirty="0" err="1">
                <a:latin typeface="Courier New" pitchFamily="49" charset="0"/>
                <a:cs typeface="Courier New" pitchFamily="49" charset="0"/>
              </a:rPr>
              <a:t>printf</a:t>
            </a:r>
            <a:r>
              <a:rPr lang="en-US" sz="2000" dirty="0">
                <a:latin typeface="Courier New" pitchFamily="49" charset="0"/>
                <a:cs typeface="Courier New" pitchFamily="49" charset="0"/>
              </a:rPr>
              <a:t>(“login: “);</a:t>
            </a:r>
          </a:p>
          <a:p>
            <a:r>
              <a:rPr lang="en-US" sz="2000" dirty="0">
                <a:latin typeface="Courier New" pitchFamily="49" charset="0"/>
                <a:cs typeface="Courier New" pitchFamily="49" charset="0"/>
              </a:rPr>
              <a:t>	  gets(user);</a:t>
            </a:r>
          </a:p>
          <a:p>
            <a:r>
              <a:rPr lang="en-US" sz="2000" dirty="0">
                <a:latin typeface="Courier New" pitchFamily="49" charset="0"/>
                <a:cs typeface="Courier New" pitchFamily="49" charset="0"/>
              </a:rPr>
              <a:t>	  lookup(user, hash);</a:t>
            </a:r>
          </a:p>
          <a:p>
            <a:r>
              <a:rPr lang="en-US" sz="2000" dirty="0">
                <a:latin typeface="Courier New" pitchFamily="49" charset="0"/>
                <a:cs typeface="Courier New" pitchFamily="49" charset="0"/>
              </a:rPr>
              <a:t>	  </a:t>
            </a:r>
            <a:r>
              <a:rPr lang="en-US" sz="2000" dirty="0" err="1">
                <a:latin typeface="Courier New" pitchFamily="49" charset="0"/>
                <a:cs typeface="Courier New" pitchFamily="49" charset="0"/>
              </a:rPr>
              <a:t>printf</a:t>
            </a:r>
            <a:r>
              <a:rPr lang="en-US" sz="2000" dirty="0">
                <a:latin typeface="Courier New" pitchFamily="49" charset="0"/>
                <a:cs typeface="Courier New" pitchFamily="49" charset="0"/>
              </a:rPr>
              <a:t>(“password: “);</a:t>
            </a:r>
          </a:p>
          <a:p>
            <a:r>
              <a:rPr lang="en-US" sz="2000" dirty="0">
                <a:latin typeface="Courier New" pitchFamily="49" charset="0"/>
                <a:cs typeface="Courier New" pitchFamily="49" charset="0"/>
              </a:rPr>
              <a:t>	  gets(pw);</a:t>
            </a:r>
          </a:p>
          <a:p>
            <a:r>
              <a:rPr lang="en-US" sz="2000" dirty="0">
                <a:latin typeface="Courier New" pitchFamily="49" charset="0"/>
                <a:cs typeface="Courier New" pitchFamily="49" charset="0"/>
              </a:rPr>
              <a:t>	  if (</a:t>
            </a:r>
            <a:r>
              <a:rPr lang="en-US" sz="2000" dirty="0" err="1">
                <a:latin typeface="Courier New" pitchFamily="49" charset="0"/>
                <a:cs typeface="Courier New" pitchFamily="49" charset="0"/>
              </a:rPr>
              <a:t>hashpw</a:t>
            </a:r>
            <a:r>
              <a:rPr lang="en-US" sz="2000" dirty="0">
                <a:latin typeface="Courier New" pitchFamily="49" charset="0"/>
                <a:cs typeface="Courier New" pitchFamily="49" charset="0"/>
              </a:rPr>
              <a:t>(pw) == hash)</a:t>
            </a:r>
          </a:p>
          <a:p>
            <a:r>
              <a:rPr lang="en-US" sz="2000" dirty="0">
                <a:latin typeface="Courier New" pitchFamily="49" charset="0"/>
                <a:cs typeface="Courier New" pitchFamily="49" charset="0"/>
              </a:rPr>
              <a:t>	    return OK;</a:t>
            </a:r>
          </a:p>
          <a:p>
            <a:r>
              <a:rPr lang="en-US" sz="2000" dirty="0">
                <a:latin typeface="Courier New" pitchFamily="49" charset="0"/>
                <a:cs typeface="Courier New" pitchFamily="49" charset="0"/>
              </a:rPr>
              <a:t>	  else</a:t>
            </a:r>
          </a:p>
          <a:p>
            <a:r>
              <a:rPr lang="en-US" sz="2000" dirty="0">
                <a:latin typeface="Courier New" pitchFamily="49" charset="0"/>
                <a:cs typeface="Courier New" pitchFamily="49" charset="0"/>
              </a:rPr>
              <a:t>	    return invalid</a:t>
            </a:r>
          </a:p>
          <a:p>
            <a:r>
              <a:rPr lang="en-US" sz="2000" dirty="0">
                <a:latin typeface="Courier New" pitchFamily="49" charset="0"/>
                <a:cs typeface="Courier New" pitchFamily="49" charset="0"/>
              </a:rPr>
              <a:t>}</a:t>
            </a:r>
          </a:p>
        </p:txBody>
      </p:sp>
      <p:grpSp>
        <p:nvGrpSpPr>
          <p:cNvPr id="30" name="Group 29"/>
          <p:cNvGrpSpPr/>
          <p:nvPr/>
        </p:nvGrpSpPr>
        <p:grpSpPr>
          <a:xfrm>
            <a:off x="4717904" y="3985526"/>
            <a:ext cx="1279149" cy="369332"/>
            <a:chOff x="4717904" y="3985526"/>
            <a:chExt cx="1279149" cy="369332"/>
          </a:xfrm>
        </p:grpSpPr>
        <p:sp>
          <p:nvSpPr>
            <p:cNvPr id="22" name="Right Arrow 21"/>
            <p:cNvSpPr/>
            <p:nvPr/>
          </p:nvSpPr>
          <p:spPr>
            <a:xfrm>
              <a:off x="5235053" y="4053486"/>
              <a:ext cx="762000" cy="233412"/>
            </a:xfrm>
            <a:prstGeom prst="rightArrow">
              <a:avLst/>
            </a:prstGeom>
            <a:gradFill>
              <a:gsLst>
                <a:gs pos="0">
                  <a:srgbClr val="0000FF"/>
                </a:gs>
                <a:gs pos="100000">
                  <a:srgbClr val="0000FF"/>
                </a:gs>
              </a:gsLst>
            </a:grad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TextBox 24"/>
            <p:cNvSpPr txBox="1"/>
            <p:nvPr/>
          </p:nvSpPr>
          <p:spPr>
            <a:xfrm>
              <a:off x="4717904" y="3985526"/>
              <a:ext cx="479618" cy="369332"/>
            </a:xfrm>
            <a:prstGeom prst="rect">
              <a:avLst/>
            </a:prstGeom>
            <a:noFill/>
          </p:spPr>
          <p:txBody>
            <a:bodyPr wrap="none" rtlCol="0">
              <a:spAutoFit/>
            </a:bodyPr>
            <a:lstStyle/>
            <a:p>
              <a:r>
                <a:rPr lang="en-US" b="1" dirty="0"/>
                <a:t>FP</a:t>
              </a:r>
            </a:p>
          </p:txBody>
        </p:sp>
      </p:grpSp>
      <p:grpSp>
        <p:nvGrpSpPr>
          <p:cNvPr id="29" name="Group 28"/>
          <p:cNvGrpSpPr/>
          <p:nvPr/>
        </p:nvGrpSpPr>
        <p:grpSpPr>
          <a:xfrm>
            <a:off x="4665821" y="1699526"/>
            <a:ext cx="1293701" cy="369332"/>
            <a:chOff x="4665821" y="1699526"/>
            <a:chExt cx="1293701" cy="369332"/>
          </a:xfrm>
        </p:grpSpPr>
        <p:sp>
          <p:nvSpPr>
            <p:cNvPr id="23" name="Right Arrow 22"/>
            <p:cNvSpPr/>
            <p:nvPr/>
          </p:nvSpPr>
          <p:spPr>
            <a:xfrm>
              <a:off x="5197522" y="1767486"/>
              <a:ext cx="762000" cy="233412"/>
            </a:xfrm>
            <a:prstGeom prst="rightArrow">
              <a:avLst/>
            </a:prstGeom>
            <a:gradFill>
              <a:gsLst>
                <a:gs pos="0">
                  <a:srgbClr val="00B050"/>
                </a:gs>
                <a:gs pos="100000">
                  <a:srgbClr val="00B050"/>
                </a:gs>
              </a:gsLst>
            </a:gradFill>
            <a:ln>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TextBox 25"/>
            <p:cNvSpPr txBox="1"/>
            <p:nvPr/>
          </p:nvSpPr>
          <p:spPr>
            <a:xfrm>
              <a:off x="4665821" y="1699526"/>
              <a:ext cx="492443" cy="369332"/>
            </a:xfrm>
            <a:prstGeom prst="rect">
              <a:avLst/>
            </a:prstGeom>
            <a:noFill/>
          </p:spPr>
          <p:txBody>
            <a:bodyPr wrap="none" rtlCol="0">
              <a:spAutoFit/>
            </a:bodyPr>
            <a:lstStyle/>
            <a:p>
              <a:r>
                <a:rPr lang="en-US" b="1" dirty="0"/>
                <a:t>SP</a:t>
              </a:r>
            </a:p>
          </p:txBody>
        </p:sp>
      </p:grpSp>
      <p:grpSp>
        <p:nvGrpSpPr>
          <p:cNvPr id="28" name="Group 27"/>
          <p:cNvGrpSpPr/>
          <p:nvPr/>
        </p:nvGrpSpPr>
        <p:grpSpPr>
          <a:xfrm>
            <a:off x="130726" y="1206632"/>
            <a:ext cx="1164674" cy="369332"/>
            <a:chOff x="130726" y="1206632"/>
            <a:chExt cx="1164674" cy="369332"/>
          </a:xfrm>
        </p:grpSpPr>
        <p:sp>
          <p:nvSpPr>
            <p:cNvPr id="24" name="Right Arrow 23"/>
            <p:cNvSpPr/>
            <p:nvPr/>
          </p:nvSpPr>
          <p:spPr>
            <a:xfrm>
              <a:off x="533400" y="1274592"/>
              <a:ext cx="762000" cy="233412"/>
            </a:xfrm>
            <a:prstGeom prst="rightArrow">
              <a:avLst/>
            </a:prstGeom>
            <a:gradFill>
              <a:gsLst>
                <a:gs pos="0">
                  <a:srgbClr val="FF0000"/>
                </a:gs>
                <a:gs pos="100000">
                  <a:srgbClr val="FF0000"/>
                </a:gs>
              </a:gsLst>
            </a:gra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TextBox 26"/>
            <p:cNvSpPr txBox="1"/>
            <p:nvPr/>
          </p:nvSpPr>
          <p:spPr>
            <a:xfrm>
              <a:off x="130726" y="1206632"/>
              <a:ext cx="402674" cy="369332"/>
            </a:xfrm>
            <a:prstGeom prst="rect">
              <a:avLst/>
            </a:prstGeom>
            <a:noFill/>
          </p:spPr>
          <p:txBody>
            <a:bodyPr wrap="none" rtlCol="0">
              <a:spAutoFit/>
            </a:bodyPr>
            <a:lstStyle/>
            <a:p>
              <a:r>
                <a:rPr lang="en-US" b="1" dirty="0"/>
                <a:t>IP</a:t>
              </a:r>
            </a:p>
          </p:txBody>
        </p:sp>
      </p:grpSp>
      <p:sp>
        <p:nvSpPr>
          <p:cNvPr id="31" name="TextBox 30"/>
          <p:cNvSpPr txBox="1"/>
          <p:nvPr/>
        </p:nvSpPr>
        <p:spPr>
          <a:xfrm>
            <a:off x="6584734" y="5013447"/>
            <a:ext cx="1646605" cy="369332"/>
          </a:xfrm>
          <a:prstGeom prst="rect">
            <a:avLst/>
          </a:prstGeom>
          <a:noFill/>
        </p:spPr>
        <p:txBody>
          <a:bodyPr wrap="none" rtlCol="0">
            <a:spAutoFit/>
          </a:bodyPr>
          <a:lstStyle/>
          <a:p>
            <a:r>
              <a:rPr lang="en-US" b="1" dirty="0"/>
              <a:t>High address</a:t>
            </a:r>
          </a:p>
        </p:txBody>
      </p:sp>
      <p:sp>
        <p:nvSpPr>
          <p:cNvPr id="32" name="TextBox 31"/>
          <p:cNvSpPr txBox="1"/>
          <p:nvPr/>
        </p:nvSpPr>
        <p:spPr>
          <a:xfrm>
            <a:off x="6610383" y="296797"/>
            <a:ext cx="1595309" cy="369332"/>
          </a:xfrm>
          <a:prstGeom prst="rect">
            <a:avLst/>
          </a:prstGeom>
          <a:noFill/>
        </p:spPr>
        <p:txBody>
          <a:bodyPr wrap="none" rtlCol="0">
            <a:spAutoFit/>
          </a:bodyPr>
          <a:lstStyle/>
          <a:p>
            <a:r>
              <a:rPr lang="en-US" b="1" dirty="0"/>
              <a:t>Low address</a:t>
            </a:r>
          </a:p>
        </p:txBody>
      </p:sp>
    </p:spTree>
    <p:extLst>
      <p:ext uri="{BB962C8B-B14F-4D97-AF65-F5344CB8AC3E}">
        <p14:creationId xmlns:p14="http://schemas.microsoft.com/office/powerpoint/2010/main" val="2290999405"/>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9"/>
          <p:cNvGrpSpPr/>
          <p:nvPr/>
        </p:nvGrpSpPr>
        <p:grpSpPr>
          <a:xfrm>
            <a:off x="6074541" y="664992"/>
            <a:ext cx="2684060" cy="4343400"/>
            <a:chOff x="4495800" y="609600"/>
            <a:chExt cx="2684060" cy="4343400"/>
          </a:xfrm>
        </p:grpSpPr>
        <p:sp>
          <p:nvSpPr>
            <p:cNvPr id="4" name="Rectangle 3"/>
            <p:cNvSpPr/>
            <p:nvPr/>
          </p:nvSpPr>
          <p:spPr>
            <a:xfrm>
              <a:off x="4495800" y="609600"/>
              <a:ext cx="2667000" cy="4343400"/>
            </a:xfrm>
            <a:prstGeom prst="rect">
              <a:avLst/>
            </a:prstGeom>
            <a:gradFill>
              <a:gsLst>
                <a:gs pos="0">
                  <a:schemeClr val="accent2">
                    <a:lumMod val="60000"/>
                    <a:lumOff val="40000"/>
                  </a:schemeClr>
                </a:gs>
                <a:gs pos="100000">
                  <a:schemeClr val="accent2">
                    <a:lumMod val="20000"/>
                    <a:lumOff val="80000"/>
                  </a:schemeClr>
                </a:gs>
              </a:gsLst>
            </a:gradFill>
            <a:ln>
              <a:solidFill>
                <a:schemeClr val="accent2">
                  <a:lumMod val="60000"/>
                  <a:lumOff val="40000"/>
                </a:schemeClr>
              </a:solidFill>
              <a:miter lim="800000"/>
            </a:ln>
            <a:effectLst>
              <a:innerShdw blurRad="63500" dist="50800" dir="2700000">
                <a:prstClr val="black">
                  <a:alpha val="50000"/>
                </a:prstClr>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7" name="Straight Connector 6"/>
            <p:cNvCxnSpPr/>
            <p:nvPr/>
          </p:nvCxnSpPr>
          <p:spPr>
            <a:xfrm>
              <a:off x="4495800" y="4114800"/>
              <a:ext cx="26670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4495800" y="3657600"/>
              <a:ext cx="26670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4495800" y="3200400"/>
              <a:ext cx="26670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4495800" y="2743200"/>
              <a:ext cx="26670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4495800" y="2286000"/>
              <a:ext cx="26670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4691809" y="4343400"/>
              <a:ext cx="2274982" cy="369332"/>
            </a:xfrm>
            <a:prstGeom prst="rect">
              <a:avLst/>
            </a:prstGeom>
            <a:noFill/>
          </p:spPr>
          <p:txBody>
            <a:bodyPr wrap="none" rtlCol="0">
              <a:spAutoFit/>
            </a:bodyPr>
            <a:lstStyle/>
            <a:p>
              <a:r>
                <a:rPr lang="en-US" b="1" dirty="0"/>
                <a:t>Other stack frames</a:t>
              </a:r>
            </a:p>
          </p:txBody>
        </p:sp>
        <p:sp>
          <p:nvSpPr>
            <p:cNvPr id="14" name="TextBox 13"/>
            <p:cNvSpPr txBox="1"/>
            <p:nvPr/>
          </p:nvSpPr>
          <p:spPr>
            <a:xfrm>
              <a:off x="4532982" y="3678914"/>
              <a:ext cx="2646878" cy="369332"/>
            </a:xfrm>
            <a:prstGeom prst="rect">
              <a:avLst/>
            </a:prstGeom>
            <a:noFill/>
          </p:spPr>
          <p:txBody>
            <a:bodyPr wrap="none" rtlCol="0">
              <a:spAutoFit/>
            </a:bodyPr>
            <a:lstStyle/>
            <a:p>
              <a:r>
                <a:rPr lang="en-US" b="1" dirty="0"/>
                <a:t>Return address (login)</a:t>
              </a:r>
            </a:p>
          </p:txBody>
        </p:sp>
        <p:sp>
          <p:nvSpPr>
            <p:cNvPr id="15" name="TextBox 14"/>
            <p:cNvSpPr txBox="1"/>
            <p:nvPr/>
          </p:nvSpPr>
          <p:spPr>
            <a:xfrm>
              <a:off x="4582805" y="3217460"/>
              <a:ext cx="2492990" cy="369332"/>
            </a:xfrm>
            <a:prstGeom prst="rect">
              <a:avLst/>
            </a:prstGeom>
            <a:noFill/>
          </p:spPr>
          <p:txBody>
            <a:bodyPr wrap="none" rtlCol="0">
              <a:spAutoFit/>
            </a:bodyPr>
            <a:lstStyle/>
            <a:p>
              <a:r>
                <a:rPr lang="en-US" b="1" dirty="0"/>
                <a:t>Frame pointer (login)</a:t>
              </a:r>
            </a:p>
          </p:txBody>
        </p:sp>
        <p:sp>
          <p:nvSpPr>
            <p:cNvPr id="17" name="TextBox 16"/>
            <p:cNvSpPr txBox="1"/>
            <p:nvPr/>
          </p:nvSpPr>
          <p:spPr>
            <a:xfrm>
              <a:off x="5467662" y="2373868"/>
              <a:ext cx="723275" cy="369332"/>
            </a:xfrm>
            <a:prstGeom prst="rect">
              <a:avLst/>
            </a:prstGeom>
            <a:noFill/>
          </p:spPr>
          <p:txBody>
            <a:bodyPr wrap="none" rtlCol="0">
              <a:spAutoFit/>
            </a:bodyPr>
            <a:lstStyle/>
            <a:p>
              <a:r>
                <a:rPr lang="en-US" b="1" dirty="0"/>
                <a:t>hash</a:t>
              </a:r>
            </a:p>
          </p:txBody>
        </p:sp>
        <p:sp>
          <p:nvSpPr>
            <p:cNvPr id="18" name="TextBox 17"/>
            <p:cNvSpPr txBox="1"/>
            <p:nvPr/>
          </p:nvSpPr>
          <p:spPr>
            <a:xfrm>
              <a:off x="5576666" y="1910686"/>
              <a:ext cx="505267" cy="369332"/>
            </a:xfrm>
            <a:prstGeom prst="rect">
              <a:avLst/>
            </a:prstGeom>
            <a:noFill/>
          </p:spPr>
          <p:txBody>
            <a:bodyPr wrap="none" rtlCol="0">
              <a:spAutoFit/>
            </a:bodyPr>
            <a:lstStyle/>
            <a:p>
              <a:r>
                <a:rPr lang="en-US" b="1" dirty="0"/>
                <a:t>pw</a:t>
              </a:r>
            </a:p>
          </p:txBody>
        </p:sp>
        <p:sp>
          <p:nvSpPr>
            <p:cNvPr id="19" name="Rectangle 18"/>
            <p:cNvSpPr/>
            <p:nvPr/>
          </p:nvSpPr>
          <p:spPr>
            <a:xfrm>
              <a:off x="4495800" y="609600"/>
              <a:ext cx="2667000" cy="1219200"/>
            </a:xfrm>
            <a:prstGeom prst="rect">
              <a:avLst/>
            </a:prstGeom>
            <a:gradFill>
              <a:gsLst>
                <a:gs pos="0">
                  <a:schemeClr val="accent2">
                    <a:lumMod val="40000"/>
                    <a:lumOff val="60000"/>
                  </a:schemeClr>
                </a:gs>
                <a:gs pos="100000">
                  <a:schemeClr val="accent2">
                    <a:lumMod val="40000"/>
                    <a:lumOff val="60000"/>
                  </a:schemeClr>
                </a:gs>
              </a:gsLst>
            </a:gradFill>
            <a:ln>
              <a:solidFill>
                <a:schemeClr val="accent2">
                  <a:lumMod val="40000"/>
                  <a:lumOff val="60000"/>
                </a:schemeClr>
              </a:solidFill>
            </a:ln>
            <a:effectLst>
              <a:innerShdw blurRad="63500" dist="50800">
                <a:prstClr val="black">
                  <a:alpha val="50000"/>
                </a:prstClr>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 name="Straight Connector 11"/>
            <p:cNvCxnSpPr/>
            <p:nvPr/>
          </p:nvCxnSpPr>
          <p:spPr>
            <a:xfrm>
              <a:off x="4495800" y="1828800"/>
              <a:ext cx="26670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6" name="TextBox 15"/>
            <p:cNvSpPr txBox="1"/>
            <p:nvPr/>
          </p:nvSpPr>
          <p:spPr>
            <a:xfrm>
              <a:off x="5493305" y="2771781"/>
              <a:ext cx="671979" cy="369332"/>
            </a:xfrm>
            <a:prstGeom prst="rect">
              <a:avLst/>
            </a:prstGeom>
            <a:noFill/>
          </p:spPr>
          <p:txBody>
            <a:bodyPr wrap="none" rtlCol="0">
              <a:spAutoFit/>
            </a:bodyPr>
            <a:lstStyle/>
            <a:p>
              <a:r>
                <a:rPr lang="en-US" b="1" dirty="0"/>
                <a:t>user</a:t>
              </a:r>
            </a:p>
          </p:txBody>
        </p:sp>
      </p:grpSp>
      <p:sp>
        <p:nvSpPr>
          <p:cNvPr id="21" name="TextBox 20"/>
          <p:cNvSpPr txBox="1"/>
          <p:nvPr/>
        </p:nvSpPr>
        <p:spPr>
          <a:xfrm>
            <a:off x="0" y="905766"/>
            <a:ext cx="5878532" cy="3785652"/>
          </a:xfrm>
          <a:prstGeom prst="rect">
            <a:avLst/>
          </a:prstGeom>
          <a:noFill/>
        </p:spPr>
        <p:txBody>
          <a:bodyPr wrap="none" rtlCol="0">
            <a:spAutoFit/>
          </a:bodyPr>
          <a:lstStyle/>
          <a:p>
            <a:r>
              <a:rPr lang="en-US" sz="2000" dirty="0" err="1">
                <a:latin typeface="Courier New" pitchFamily="49" charset="0"/>
                <a:cs typeface="Courier New" pitchFamily="49" charset="0"/>
              </a:rPr>
              <a:t>int</a:t>
            </a:r>
            <a:r>
              <a:rPr lang="en-US" sz="2000" dirty="0">
                <a:latin typeface="Courier New" pitchFamily="49" charset="0"/>
                <a:cs typeface="Courier New" pitchFamily="49" charset="0"/>
              </a:rPr>
              <a:t> login() {</a:t>
            </a:r>
          </a:p>
          <a:p>
            <a:r>
              <a:rPr lang="en-US" sz="2000" dirty="0">
                <a:latin typeface="Courier New" pitchFamily="49" charset="0"/>
                <a:cs typeface="Courier New" pitchFamily="49" charset="0"/>
              </a:rPr>
              <a:t>	  char user[8], hash[8], pw[8];</a:t>
            </a:r>
          </a:p>
          <a:p>
            <a:r>
              <a:rPr lang="en-US" sz="2000" dirty="0">
                <a:latin typeface="Courier New" pitchFamily="49" charset="0"/>
                <a:cs typeface="Courier New" pitchFamily="49" charset="0"/>
              </a:rPr>
              <a:t>	  </a:t>
            </a:r>
            <a:r>
              <a:rPr lang="en-US" sz="2000" dirty="0" err="1">
                <a:latin typeface="Courier New" pitchFamily="49" charset="0"/>
                <a:cs typeface="Courier New" pitchFamily="49" charset="0"/>
              </a:rPr>
              <a:t>printf</a:t>
            </a:r>
            <a:r>
              <a:rPr lang="en-US" sz="2000" dirty="0">
                <a:latin typeface="Courier New" pitchFamily="49" charset="0"/>
                <a:cs typeface="Courier New" pitchFamily="49" charset="0"/>
              </a:rPr>
              <a:t>(“login: “);</a:t>
            </a:r>
          </a:p>
          <a:p>
            <a:r>
              <a:rPr lang="en-US" sz="2000" dirty="0">
                <a:latin typeface="Courier New" pitchFamily="49" charset="0"/>
                <a:cs typeface="Courier New" pitchFamily="49" charset="0"/>
              </a:rPr>
              <a:t>	  gets(user);</a:t>
            </a:r>
          </a:p>
          <a:p>
            <a:r>
              <a:rPr lang="en-US" sz="2000" dirty="0">
                <a:latin typeface="Courier New" pitchFamily="49" charset="0"/>
                <a:cs typeface="Courier New" pitchFamily="49" charset="0"/>
              </a:rPr>
              <a:t>	  lookup(user, hash);</a:t>
            </a:r>
          </a:p>
          <a:p>
            <a:r>
              <a:rPr lang="en-US" sz="2000" dirty="0">
                <a:latin typeface="Courier New" pitchFamily="49" charset="0"/>
                <a:cs typeface="Courier New" pitchFamily="49" charset="0"/>
              </a:rPr>
              <a:t>	  </a:t>
            </a:r>
            <a:r>
              <a:rPr lang="en-US" sz="2000" dirty="0" err="1">
                <a:latin typeface="Courier New" pitchFamily="49" charset="0"/>
                <a:cs typeface="Courier New" pitchFamily="49" charset="0"/>
              </a:rPr>
              <a:t>printf</a:t>
            </a:r>
            <a:r>
              <a:rPr lang="en-US" sz="2000" dirty="0">
                <a:latin typeface="Courier New" pitchFamily="49" charset="0"/>
                <a:cs typeface="Courier New" pitchFamily="49" charset="0"/>
              </a:rPr>
              <a:t>(“password: “);</a:t>
            </a:r>
          </a:p>
          <a:p>
            <a:r>
              <a:rPr lang="en-US" sz="2000" dirty="0">
                <a:latin typeface="Courier New" pitchFamily="49" charset="0"/>
                <a:cs typeface="Courier New" pitchFamily="49" charset="0"/>
              </a:rPr>
              <a:t>	  gets(pw);</a:t>
            </a:r>
          </a:p>
          <a:p>
            <a:r>
              <a:rPr lang="en-US" sz="2000" dirty="0">
                <a:latin typeface="Courier New" pitchFamily="49" charset="0"/>
                <a:cs typeface="Courier New" pitchFamily="49" charset="0"/>
              </a:rPr>
              <a:t>	  if (</a:t>
            </a:r>
            <a:r>
              <a:rPr lang="en-US" sz="2000" dirty="0" err="1">
                <a:latin typeface="Courier New" pitchFamily="49" charset="0"/>
                <a:cs typeface="Courier New" pitchFamily="49" charset="0"/>
              </a:rPr>
              <a:t>hashpw</a:t>
            </a:r>
            <a:r>
              <a:rPr lang="en-US" sz="2000" dirty="0">
                <a:latin typeface="Courier New" pitchFamily="49" charset="0"/>
                <a:cs typeface="Courier New" pitchFamily="49" charset="0"/>
              </a:rPr>
              <a:t>(pw) == hash)</a:t>
            </a:r>
          </a:p>
          <a:p>
            <a:r>
              <a:rPr lang="en-US" sz="2000" dirty="0">
                <a:latin typeface="Courier New" pitchFamily="49" charset="0"/>
                <a:cs typeface="Courier New" pitchFamily="49" charset="0"/>
              </a:rPr>
              <a:t>	    return OK;</a:t>
            </a:r>
          </a:p>
          <a:p>
            <a:r>
              <a:rPr lang="en-US" sz="2000" dirty="0">
                <a:latin typeface="Courier New" pitchFamily="49" charset="0"/>
                <a:cs typeface="Courier New" pitchFamily="49" charset="0"/>
              </a:rPr>
              <a:t>	  else</a:t>
            </a:r>
          </a:p>
          <a:p>
            <a:r>
              <a:rPr lang="en-US" sz="2000" dirty="0" smtClean="0">
                <a:latin typeface="Courier New" pitchFamily="49" charset="0"/>
                <a:cs typeface="Courier New" pitchFamily="49" charset="0"/>
              </a:rPr>
              <a:t>	    return invalid</a:t>
            </a:r>
            <a:endParaRPr lang="en-US" sz="2000" dirty="0">
              <a:latin typeface="Courier New" pitchFamily="49" charset="0"/>
              <a:cs typeface="Courier New" pitchFamily="49" charset="0"/>
            </a:endParaRPr>
          </a:p>
          <a:p>
            <a:r>
              <a:rPr lang="en-US" sz="2000" dirty="0">
                <a:latin typeface="Courier New" pitchFamily="49" charset="0"/>
                <a:cs typeface="Courier New" pitchFamily="49" charset="0"/>
              </a:rPr>
              <a:t>}</a:t>
            </a:r>
          </a:p>
        </p:txBody>
      </p:sp>
      <p:grpSp>
        <p:nvGrpSpPr>
          <p:cNvPr id="30" name="Group 29"/>
          <p:cNvGrpSpPr/>
          <p:nvPr/>
        </p:nvGrpSpPr>
        <p:grpSpPr>
          <a:xfrm>
            <a:off x="4717904" y="3323989"/>
            <a:ext cx="1279149" cy="369332"/>
            <a:chOff x="4717904" y="3985526"/>
            <a:chExt cx="1279149" cy="369332"/>
          </a:xfrm>
        </p:grpSpPr>
        <p:sp>
          <p:nvSpPr>
            <p:cNvPr id="22" name="Right Arrow 21"/>
            <p:cNvSpPr/>
            <p:nvPr/>
          </p:nvSpPr>
          <p:spPr>
            <a:xfrm>
              <a:off x="5235053" y="4053486"/>
              <a:ext cx="762000" cy="233412"/>
            </a:xfrm>
            <a:prstGeom prst="rightArrow">
              <a:avLst/>
            </a:prstGeom>
            <a:gradFill>
              <a:gsLst>
                <a:gs pos="0">
                  <a:srgbClr val="0000FF"/>
                </a:gs>
                <a:gs pos="100000">
                  <a:srgbClr val="0000FF"/>
                </a:gs>
              </a:gsLst>
            </a:grad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TextBox 24"/>
            <p:cNvSpPr txBox="1"/>
            <p:nvPr/>
          </p:nvSpPr>
          <p:spPr>
            <a:xfrm>
              <a:off x="4717904" y="3985526"/>
              <a:ext cx="479618" cy="369332"/>
            </a:xfrm>
            <a:prstGeom prst="rect">
              <a:avLst/>
            </a:prstGeom>
            <a:noFill/>
          </p:spPr>
          <p:txBody>
            <a:bodyPr wrap="none" rtlCol="0">
              <a:spAutoFit/>
            </a:bodyPr>
            <a:lstStyle/>
            <a:p>
              <a:r>
                <a:rPr lang="en-US" b="1" dirty="0"/>
                <a:t>FP</a:t>
              </a:r>
            </a:p>
          </p:txBody>
        </p:sp>
      </p:grpSp>
      <p:grpSp>
        <p:nvGrpSpPr>
          <p:cNvPr id="29" name="Group 28"/>
          <p:cNvGrpSpPr/>
          <p:nvPr/>
        </p:nvGrpSpPr>
        <p:grpSpPr>
          <a:xfrm>
            <a:off x="4665821" y="1699526"/>
            <a:ext cx="1293701" cy="369332"/>
            <a:chOff x="4665821" y="1699526"/>
            <a:chExt cx="1293701" cy="369332"/>
          </a:xfrm>
        </p:grpSpPr>
        <p:sp>
          <p:nvSpPr>
            <p:cNvPr id="23" name="Right Arrow 22"/>
            <p:cNvSpPr/>
            <p:nvPr/>
          </p:nvSpPr>
          <p:spPr>
            <a:xfrm>
              <a:off x="5197522" y="1767486"/>
              <a:ext cx="762000" cy="233412"/>
            </a:xfrm>
            <a:prstGeom prst="rightArrow">
              <a:avLst/>
            </a:prstGeom>
            <a:gradFill>
              <a:gsLst>
                <a:gs pos="0">
                  <a:srgbClr val="00B050"/>
                </a:gs>
                <a:gs pos="100000">
                  <a:srgbClr val="00B050"/>
                </a:gs>
              </a:gsLst>
            </a:gradFill>
            <a:ln>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TextBox 25"/>
            <p:cNvSpPr txBox="1"/>
            <p:nvPr/>
          </p:nvSpPr>
          <p:spPr>
            <a:xfrm>
              <a:off x="4665821" y="1699526"/>
              <a:ext cx="492443" cy="369332"/>
            </a:xfrm>
            <a:prstGeom prst="rect">
              <a:avLst/>
            </a:prstGeom>
            <a:noFill/>
          </p:spPr>
          <p:txBody>
            <a:bodyPr wrap="none" rtlCol="0">
              <a:spAutoFit/>
            </a:bodyPr>
            <a:lstStyle/>
            <a:p>
              <a:r>
                <a:rPr lang="en-US" b="1" dirty="0"/>
                <a:t>SP</a:t>
              </a:r>
            </a:p>
          </p:txBody>
        </p:sp>
      </p:grpSp>
      <p:sp>
        <p:nvSpPr>
          <p:cNvPr id="2" name="Rectangle 1"/>
          <p:cNvSpPr/>
          <p:nvPr/>
        </p:nvSpPr>
        <p:spPr>
          <a:xfrm>
            <a:off x="6071204" y="2787052"/>
            <a:ext cx="2673674" cy="449575"/>
          </a:xfrm>
          <a:prstGeom prst="rect">
            <a:avLst/>
          </a:prstGeom>
          <a:gradFill>
            <a:gsLst>
              <a:gs pos="0">
                <a:srgbClr val="92D050"/>
              </a:gs>
              <a:gs pos="100000">
                <a:srgbClr val="92D050"/>
              </a:gs>
            </a:gsLst>
          </a:gradFill>
          <a:ln>
            <a:solidFill>
              <a:srgbClr val="92D050"/>
            </a:solidFill>
          </a:ln>
          <a:effectLst>
            <a:innerShdw blurRad="63500" dist="50800">
              <a:prstClr val="black">
                <a:alpha val="50000"/>
              </a:prstClr>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8" name="Group 27"/>
          <p:cNvGrpSpPr/>
          <p:nvPr/>
        </p:nvGrpSpPr>
        <p:grpSpPr>
          <a:xfrm>
            <a:off x="130726" y="1816232"/>
            <a:ext cx="1164674" cy="369332"/>
            <a:chOff x="130726" y="1206632"/>
            <a:chExt cx="1164674" cy="369332"/>
          </a:xfrm>
        </p:grpSpPr>
        <p:sp>
          <p:nvSpPr>
            <p:cNvPr id="24" name="Right Arrow 23"/>
            <p:cNvSpPr/>
            <p:nvPr/>
          </p:nvSpPr>
          <p:spPr>
            <a:xfrm>
              <a:off x="533400" y="1274592"/>
              <a:ext cx="762000" cy="233412"/>
            </a:xfrm>
            <a:prstGeom prst="rightArrow">
              <a:avLst/>
            </a:prstGeom>
            <a:gradFill>
              <a:gsLst>
                <a:gs pos="0">
                  <a:srgbClr val="FF0000"/>
                </a:gs>
                <a:gs pos="100000">
                  <a:srgbClr val="FF0000"/>
                </a:gs>
              </a:gsLst>
            </a:gra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TextBox 26"/>
            <p:cNvSpPr txBox="1"/>
            <p:nvPr/>
          </p:nvSpPr>
          <p:spPr>
            <a:xfrm>
              <a:off x="130726" y="1206632"/>
              <a:ext cx="402674" cy="369332"/>
            </a:xfrm>
            <a:prstGeom prst="rect">
              <a:avLst/>
            </a:prstGeom>
            <a:noFill/>
          </p:spPr>
          <p:txBody>
            <a:bodyPr wrap="none" rtlCol="0">
              <a:spAutoFit/>
            </a:bodyPr>
            <a:lstStyle/>
            <a:p>
              <a:r>
                <a:rPr lang="en-US" b="1" dirty="0"/>
                <a:t>IP</a:t>
              </a:r>
            </a:p>
          </p:txBody>
        </p:sp>
      </p:grpSp>
      <p:sp>
        <p:nvSpPr>
          <p:cNvPr id="31" name="TextBox 30"/>
          <p:cNvSpPr txBox="1"/>
          <p:nvPr/>
        </p:nvSpPr>
        <p:spPr>
          <a:xfrm>
            <a:off x="6584734" y="5013447"/>
            <a:ext cx="1646605" cy="369332"/>
          </a:xfrm>
          <a:prstGeom prst="rect">
            <a:avLst/>
          </a:prstGeom>
          <a:noFill/>
        </p:spPr>
        <p:txBody>
          <a:bodyPr wrap="none" rtlCol="0">
            <a:spAutoFit/>
          </a:bodyPr>
          <a:lstStyle/>
          <a:p>
            <a:r>
              <a:rPr lang="en-US" b="1" dirty="0"/>
              <a:t>High address</a:t>
            </a:r>
          </a:p>
        </p:txBody>
      </p:sp>
      <p:sp>
        <p:nvSpPr>
          <p:cNvPr id="32" name="TextBox 31"/>
          <p:cNvSpPr txBox="1"/>
          <p:nvPr/>
        </p:nvSpPr>
        <p:spPr>
          <a:xfrm>
            <a:off x="6610383" y="296797"/>
            <a:ext cx="1595309" cy="369332"/>
          </a:xfrm>
          <a:prstGeom prst="rect">
            <a:avLst/>
          </a:prstGeom>
          <a:noFill/>
        </p:spPr>
        <p:txBody>
          <a:bodyPr wrap="none" rtlCol="0">
            <a:spAutoFit/>
          </a:bodyPr>
          <a:lstStyle/>
          <a:p>
            <a:r>
              <a:rPr lang="en-US" b="1" dirty="0"/>
              <a:t>Low address</a:t>
            </a:r>
          </a:p>
        </p:txBody>
      </p:sp>
      <p:sp>
        <p:nvSpPr>
          <p:cNvPr id="33" name="TextBox 32"/>
          <p:cNvSpPr txBox="1"/>
          <p:nvPr/>
        </p:nvSpPr>
        <p:spPr>
          <a:xfrm>
            <a:off x="7072051" y="2845182"/>
            <a:ext cx="671979" cy="369332"/>
          </a:xfrm>
          <a:prstGeom prst="rect">
            <a:avLst/>
          </a:prstGeom>
          <a:noFill/>
        </p:spPr>
        <p:txBody>
          <a:bodyPr wrap="none" rtlCol="0">
            <a:spAutoFit/>
          </a:bodyPr>
          <a:lstStyle/>
          <a:p>
            <a:r>
              <a:rPr lang="en-US" b="1" dirty="0"/>
              <a:t>user</a:t>
            </a:r>
          </a:p>
        </p:txBody>
      </p:sp>
    </p:spTree>
    <p:extLst>
      <p:ext uri="{BB962C8B-B14F-4D97-AF65-F5344CB8AC3E}">
        <p14:creationId xmlns:p14="http://schemas.microsoft.com/office/powerpoint/2010/main" val="3883731032"/>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9"/>
          <p:cNvGrpSpPr/>
          <p:nvPr/>
        </p:nvGrpSpPr>
        <p:grpSpPr>
          <a:xfrm>
            <a:off x="6074541" y="664992"/>
            <a:ext cx="2684060" cy="4343400"/>
            <a:chOff x="4495800" y="609600"/>
            <a:chExt cx="2684060" cy="4343400"/>
          </a:xfrm>
        </p:grpSpPr>
        <p:sp>
          <p:nvSpPr>
            <p:cNvPr id="4" name="Rectangle 3"/>
            <p:cNvSpPr/>
            <p:nvPr/>
          </p:nvSpPr>
          <p:spPr>
            <a:xfrm>
              <a:off x="4495800" y="609600"/>
              <a:ext cx="2667000" cy="4343400"/>
            </a:xfrm>
            <a:prstGeom prst="rect">
              <a:avLst/>
            </a:prstGeom>
            <a:gradFill>
              <a:gsLst>
                <a:gs pos="0">
                  <a:schemeClr val="accent2">
                    <a:lumMod val="60000"/>
                    <a:lumOff val="40000"/>
                  </a:schemeClr>
                </a:gs>
                <a:gs pos="100000">
                  <a:schemeClr val="accent2">
                    <a:lumMod val="20000"/>
                    <a:lumOff val="80000"/>
                  </a:schemeClr>
                </a:gs>
              </a:gsLst>
            </a:gradFill>
            <a:ln>
              <a:solidFill>
                <a:schemeClr val="accent2">
                  <a:lumMod val="60000"/>
                  <a:lumOff val="40000"/>
                </a:schemeClr>
              </a:solidFill>
              <a:miter lim="800000"/>
            </a:ln>
            <a:effectLst>
              <a:innerShdw blurRad="63500" dist="50800" dir="2700000">
                <a:prstClr val="black">
                  <a:alpha val="50000"/>
                </a:prstClr>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7" name="Straight Connector 6"/>
            <p:cNvCxnSpPr/>
            <p:nvPr/>
          </p:nvCxnSpPr>
          <p:spPr>
            <a:xfrm>
              <a:off x="4495800" y="4114800"/>
              <a:ext cx="26670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4495800" y="3657600"/>
              <a:ext cx="26670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4495800" y="3200400"/>
              <a:ext cx="26670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4495800" y="2743200"/>
              <a:ext cx="26670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4495800" y="2286000"/>
              <a:ext cx="26670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4691809" y="4343400"/>
              <a:ext cx="2274982" cy="369332"/>
            </a:xfrm>
            <a:prstGeom prst="rect">
              <a:avLst/>
            </a:prstGeom>
            <a:noFill/>
          </p:spPr>
          <p:txBody>
            <a:bodyPr wrap="none" rtlCol="0">
              <a:spAutoFit/>
            </a:bodyPr>
            <a:lstStyle/>
            <a:p>
              <a:r>
                <a:rPr lang="en-US" b="1" dirty="0"/>
                <a:t>Other stack frames</a:t>
              </a:r>
            </a:p>
          </p:txBody>
        </p:sp>
        <p:sp>
          <p:nvSpPr>
            <p:cNvPr id="14" name="TextBox 13"/>
            <p:cNvSpPr txBox="1"/>
            <p:nvPr/>
          </p:nvSpPr>
          <p:spPr>
            <a:xfrm>
              <a:off x="4532982" y="3678914"/>
              <a:ext cx="2646878" cy="369332"/>
            </a:xfrm>
            <a:prstGeom prst="rect">
              <a:avLst/>
            </a:prstGeom>
            <a:noFill/>
          </p:spPr>
          <p:txBody>
            <a:bodyPr wrap="none" rtlCol="0">
              <a:spAutoFit/>
            </a:bodyPr>
            <a:lstStyle/>
            <a:p>
              <a:r>
                <a:rPr lang="en-US" b="1" dirty="0"/>
                <a:t>Return address (login)</a:t>
              </a:r>
            </a:p>
          </p:txBody>
        </p:sp>
        <p:sp>
          <p:nvSpPr>
            <p:cNvPr id="15" name="TextBox 14"/>
            <p:cNvSpPr txBox="1"/>
            <p:nvPr/>
          </p:nvSpPr>
          <p:spPr>
            <a:xfrm>
              <a:off x="4582805" y="3217460"/>
              <a:ext cx="2492990" cy="369332"/>
            </a:xfrm>
            <a:prstGeom prst="rect">
              <a:avLst/>
            </a:prstGeom>
            <a:noFill/>
          </p:spPr>
          <p:txBody>
            <a:bodyPr wrap="none" rtlCol="0">
              <a:spAutoFit/>
            </a:bodyPr>
            <a:lstStyle/>
            <a:p>
              <a:r>
                <a:rPr lang="en-US" b="1" dirty="0"/>
                <a:t>Frame pointer (login)</a:t>
              </a:r>
            </a:p>
          </p:txBody>
        </p:sp>
        <p:sp>
          <p:nvSpPr>
            <p:cNvPr id="17" name="TextBox 16"/>
            <p:cNvSpPr txBox="1"/>
            <p:nvPr/>
          </p:nvSpPr>
          <p:spPr>
            <a:xfrm>
              <a:off x="5467662" y="2373868"/>
              <a:ext cx="723275" cy="369332"/>
            </a:xfrm>
            <a:prstGeom prst="rect">
              <a:avLst/>
            </a:prstGeom>
            <a:noFill/>
          </p:spPr>
          <p:txBody>
            <a:bodyPr wrap="none" rtlCol="0">
              <a:spAutoFit/>
            </a:bodyPr>
            <a:lstStyle/>
            <a:p>
              <a:r>
                <a:rPr lang="en-US" b="1" dirty="0"/>
                <a:t>hash</a:t>
              </a:r>
            </a:p>
          </p:txBody>
        </p:sp>
        <p:sp>
          <p:nvSpPr>
            <p:cNvPr id="18" name="TextBox 17"/>
            <p:cNvSpPr txBox="1"/>
            <p:nvPr/>
          </p:nvSpPr>
          <p:spPr>
            <a:xfrm>
              <a:off x="5576666" y="1910686"/>
              <a:ext cx="505267" cy="369332"/>
            </a:xfrm>
            <a:prstGeom prst="rect">
              <a:avLst/>
            </a:prstGeom>
            <a:noFill/>
          </p:spPr>
          <p:txBody>
            <a:bodyPr wrap="none" rtlCol="0">
              <a:spAutoFit/>
            </a:bodyPr>
            <a:lstStyle/>
            <a:p>
              <a:r>
                <a:rPr lang="en-US" b="1" dirty="0"/>
                <a:t>pw</a:t>
              </a:r>
            </a:p>
          </p:txBody>
        </p:sp>
        <p:sp>
          <p:nvSpPr>
            <p:cNvPr id="19" name="Rectangle 18"/>
            <p:cNvSpPr/>
            <p:nvPr/>
          </p:nvSpPr>
          <p:spPr>
            <a:xfrm>
              <a:off x="4495800" y="609600"/>
              <a:ext cx="2667000" cy="1219200"/>
            </a:xfrm>
            <a:prstGeom prst="rect">
              <a:avLst/>
            </a:prstGeom>
            <a:gradFill>
              <a:gsLst>
                <a:gs pos="0">
                  <a:schemeClr val="accent2">
                    <a:lumMod val="40000"/>
                    <a:lumOff val="60000"/>
                  </a:schemeClr>
                </a:gs>
                <a:gs pos="100000">
                  <a:schemeClr val="accent2">
                    <a:lumMod val="40000"/>
                    <a:lumOff val="60000"/>
                  </a:schemeClr>
                </a:gs>
              </a:gsLst>
            </a:gradFill>
            <a:ln>
              <a:solidFill>
                <a:schemeClr val="accent2">
                  <a:lumMod val="40000"/>
                  <a:lumOff val="60000"/>
                </a:schemeClr>
              </a:solidFill>
            </a:ln>
            <a:effectLst>
              <a:innerShdw blurRad="63500" dist="50800">
                <a:prstClr val="black">
                  <a:alpha val="50000"/>
                </a:prstClr>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 name="Straight Connector 11"/>
            <p:cNvCxnSpPr/>
            <p:nvPr/>
          </p:nvCxnSpPr>
          <p:spPr>
            <a:xfrm>
              <a:off x="4495800" y="1828800"/>
              <a:ext cx="26670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6" name="TextBox 15"/>
            <p:cNvSpPr txBox="1"/>
            <p:nvPr/>
          </p:nvSpPr>
          <p:spPr>
            <a:xfrm>
              <a:off x="5493305" y="2771781"/>
              <a:ext cx="671979" cy="369332"/>
            </a:xfrm>
            <a:prstGeom prst="rect">
              <a:avLst/>
            </a:prstGeom>
            <a:noFill/>
          </p:spPr>
          <p:txBody>
            <a:bodyPr wrap="none" rtlCol="0">
              <a:spAutoFit/>
            </a:bodyPr>
            <a:lstStyle/>
            <a:p>
              <a:r>
                <a:rPr lang="en-US" b="1" dirty="0"/>
                <a:t>user</a:t>
              </a:r>
            </a:p>
          </p:txBody>
        </p:sp>
      </p:grpSp>
      <p:sp>
        <p:nvSpPr>
          <p:cNvPr id="21" name="TextBox 20"/>
          <p:cNvSpPr txBox="1"/>
          <p:nvPr/>
        </p:nvSpPr>
        <p:spPr>
          <a:xfrm>
            <a:off x="0" y="905766"/>
            <a:ext cx="5878532" cy="3785652"/>
          </a:xfrm>
          <a:prstGeom prst="rect">
            <a:avLst/>
          </a:prstGeom>
          <a:noFill/>
        </p:spPr>
        <p:txBody>
          <a:bodyPr wrap="none" rtlCol="0">
            <a:spAutoFit/>
          </a:bodyPr>
          <a:lstStyle/>
          <a:p>
            <a:r>
              <a:rPr lang="en-US" sz="2000" dirty="0" err="1">
                <a:latin typeface="Courier New" pitchFamily="49" charset="0"/>
                <a:cs typeface="Courier New" pitchFamily="49" charset="0"/>
              </a:rPr>
              <a:t>int</a:t>
            </a:r>
            <a:r>
              <a:rPr lang="en-US" sz="2000" dirty="0">
                <a:latin typeface="Courier New" pitchFamily="49" charset="0"/>
                <a:cs typeface="Courier New" pitchFamily="49" charset="0"/>
              </a:rPr>
              <a:t> login() {</a:t>
            </a:r>
          </a:p>
          <a:p>
            <a:r>
              <a:rPr lang="en-US" sz="2000" dirty="0">
                <a:latin typeface="Courier New" pitchFamily="49" charset="0"/>
                <a:cs typeface="Courier New" pitchFamily="49" charset="0"/>
              </a:rPr>
              <a:t>	  char user[8], hash[8], pw[8];</a:t>
            </a:r>
          </a:p>
          <a:p>
            <a:r>
              <a:rPr lang="en-US" sz="2000" dirty="0">
                <a:latin typeface="Courier New" pitchFamily="49" charset="0"/>
                <a:cs typeface="Courier New" pitchFamily="49" charset="0"/>
              </a:rPr>
              <a:t>	  </a:t>
            </a:r>
            <a:r>
              <a:rPr lang="en-US" sz="2000" dirty="0" err="1">
                <a:latin typeface="Courier New" pitchFamily="49" charset="0"/>
                <a:cs typeface="Courier New" pitchFamily="49" charset="0"/>
              </a:rPr>
              <a:t>printf</a:t>
            </a:r>
            <a:r>
              <a:rPr lang="en-US" sz="2000" dirty="0">
                <a:latin typeface="Courier New" pitchFamily="49" charset="0"/>
                <a:cs typeface="Courier New" pitchFamily="49" charset="0"/>
              </a:rPr>
              <a:t>(“login: “);</a:t>
            </a:r>
          </a:p>
          <a:p>
            <a:r>
              <a:rPr lang="en-US" sz="2000" dirty="0">
                <a:latin typeface="Courier New" pitchFamily="49" charset="0"/>
                <a:cs typeface="Courier New" pitchFamily="49" charset="0"/>
              </a:rPr>
              <a:t>	  gets(user);</a:t>
            </a:r>
          </a:p>
          <a:p>
            <a:r>
              <a:rPr lang="en-US" sz="2000" dirty="0">
                <a:latin typeface="Courier New" pitchFamily="49" charset="0"/>
                <a:cs typeface="Courier New" pitchFamily="49" charset="0"/>
              </a:rPr>
              <a:t>	  lookup(user, hash);</a:t>
            </a:r>
          </a:p>
          <a:p>
            <a:r>
              <a:rPr lang="en-US" sz="2000" dirty="0">
                <a:latin typeface="Courier New" pitchFamily="49" charset="0"/>
                <a:cs typeface="Courier New" pitchFamily="49" charset="0"/>
              </a:rPr>
              <a:t>	  </a:t>
            </a:r>
            <a:r>
              <a:rPr lang="en-US" sz="2000" dirty="0" err="1">
                <a:latin typeface="Courier New" pitchFamily="49" charset="0"/>
                <a:cs typeface="Courier New" pitchFamily="49" charset="0"/>
              </a:rPr>
              <a:t>printf</a:t>
            </a:r>
            <a:r>
              <a:rPr lang="en-US" sz="2000" dirty="0">
                <a:latin typeface="Courier New" pitchFamily="49" charset="0"/>
                <a:cs typeface="Courier New" pitchFamily="49" charset="0"/>
              </a:rPr>
              <a:t>(“password: “);</a:t>
            </a:r>
          </a:p>
          <a:p>
            <a:r>
              <a:rPr lang="en-US" sz="2000" dirty="0">
                <a:latin typeface="Courier New" pitchFamily="49" charset="0"/>
                <a:cs typeface="Courier New" pitchFamily="49" charset="0"/>
              </a:rPr>
              <a:t>	  gets(pw);</a:t>
            </a:r>
          </a:p>
          <a:p>
            <a:r>
              <a:rPr lang="en-US" sz="2000" dirty="0">
                <a:latin typeface="Courier New" pitchFamily="49" charset="0"/>
                <a:cs typeface="Courier New" pitchFamily="49" charset="0"/>
              </a:rPr>
              <a:t>	  if (</a:t>
            </a:r>
            <a:r>
              <a:rPr lang="en-US" sz="2000" dirty="0" err="1">
                <a:latin typeface="Courier New" pitchFamily="49" charset="0"/>
                <a:cs typeface="Courier New" pitchFamily="49" charset="0"/>
              </a:rPr>
              <a:t>hashpw</a:t>
            </a:r>
            <a:r>
              <a:rPr lang="en-US" sz="2000" dirty="0">
                <a:latin typeface="Courier New" pitchFamily="49" charset="0"/>
                <a:cs typeface="Courier New" pitchFamily="49" charset="0"/>
              </a:rPr>
              <a:t>(pw) == hash)</a:t>
            </a:r>
          </a:p>
          <a:p>
            <a:r>
              <a:rPr lang="en-US" sz="2000" dirty="0">
                <a:latin typeface="Courier New" pitchFamily="49" charset="0"/>
                <a:cs typeface="Courier New" pitchFamily="49" charset="0"/>
              </a:rPr>
              <a:t>	    return OK;</a:t>
            </a:r>
          </a:p>
          <a:p>
            <a:r>
              <a:rPr lang="en-US" sz="2000" dirty="0">
                <a:latin typeface="Courier New" pitchFamily="49" charset="0"/>
                <a:cs typeface="Courier New" pitchFamily="49" charset="0"/>
              </a:rPr>
              <a:t>	  else</a:t>
            </a:r>
          </a:p>
          <a:p>
            <a:r>
              <a:rPr lang="en-US" sz="2000" dirty="0">
                <a:latin typeface="Courier New" pitchFamily="49" charset="0"/>
                <a:cs typeface="Courier New" pitchFamily="49" charset="0"/>
              </a:rPr>
              <a:t>	    return invalid</a:t>
            </a:r>
          </a:p>
          <a:p>
            <a:r>
              <a:rPr lang="en-US" sz="2000" dirty="0">
                <a:latin typeface="Courier New" pitchFamily="49" charset="0"/>
                <a:cs typeface="Courier New" pitchFamily="49" charset="0"/>
              </a:rPr>
              <a:t>}</a:t>
            </a:r>
          </a:p>
        </p:txBody>
      </p:sp>
      <p:grpSp>
        <p:nvGrpSpPr>
          <p:cNvPr id="30" name="Group 29"/>
          <p:cNvGrpSpPr/>
          <p:nvPr/>
        </p:nvGrpSpPr>
        <p:grpSpPr>
          <a:xfrm>
            <a:off x="4717904" y="3323989"/>
            <a:ext cx="1279149" cy="369332"/>
            <a:chOff x="4717904" y="3985526"/>
            <a:chExt cx="1279149" cy="369332"/>
          </a:xfrm>
        </p:grpSpPr>
        <p:sp>
          <p:nvSpPr>
            <p:cNvPr id="22" name="Right Arrow 21"/>
            <p:cNvSpPr/>
            <p:nvPr/>
          </p:nvSpPr>
          <p:spPr>
            <a:xfrm>
              <a:off x="5235053" y="4053486"/>
              <a:ext cx="762000" cy="233412"/>
            </a:xfrm>
            <a:prstGeom prst="rightArrow">
              <a:avLst/>
            </a:prstGeom>
            <a:gradFill>
              <a:gsLst>
                <a:gs pos="0">
                  <a:srgbClr val="0000FF"/>
                </a:gs>
                <a:gs pos="100000">
                  <a:srgbClr val="0000FF"/>
                </a:gs>
              </a:gsLst>
            </a:grad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TextBox 24"/>
            <p:cNvSpPr txBox="1"/>
            <p:nvPr/>
          </p:nvSpPr>
          <p:spPr>
            <a:xfrm>
              <a:off x="4717904" y="3985526"/>
              <a:ext cx="479618" cy="369332"/>
            </a:xfrm>
            <a:prstGeom prst="rect">
              <a:avLst/>
            </a:prstGeom>
            <a:noFill/>
          </p:spPr>
          <p:txBody>
            <a:bodyPr wrap="none" rtlCol="0">
              <a:spAutoFit/>
            </a:bodyPr>
            <a:lstStyle/>
            <a:p>
              <a:r>
                <a:rPr lang="en-US" b="1" dirty="0"/>
                <a:t>FP</a:t>
              </a:r>
            </a:p>
          </p:txBody>
        </p:sp>
      </p:grpSp>
      <p:grpSp>
        <p:nvGrpSpPr>
          <p:cNvPr id="29" name="Group 28"/>
          <p:cNvGrpSpPr/>
          <p:nvPr/>
        </p:nvGrpSpPr>
        <p:grpSpPr>
          <a:xfrm>
            <a:off x="4665821" y="1699526"/>
            <a:ext cx="1293701" cy="369332"/>
            <a:chOff x="4665821" y="1699526"/>
            <a:chExt cx="1293701" cy="369332"/>
          </a:xfrm>
        </p:grpSpPr>
        <p:sp>
          <p:nvSpPr>
            <p:cNvPr id="23" name="Right Arrow 22"/>
            <p:cNvSpPr/>
            <p:nvPr/>
          </p:nvSpPr>
          <p:spPr>
            <a:xfrm>
              <a:off x="5197522" y="1767486"/>
              <a:ext cx="762000" cy="233412"/>
            </a:xfrm>
            <a:prstGeom prst="rightArrow">
              <a:avLst/>
            </a:prstGeom>
            <a:gradFill>
              <a:gsLst>
                <a:gs pos="0">
                  <a:srgbClr val="00B050"/>
                </a:gs>
                <a:gs pos="100000">
                  <a:srgbClr val="00B050"/>
                </a:gs>
              </a:gsLst>
            </a:gradFill>
            <a:ln>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TextBox 25"/>
            <p:cNvSpPr txBox="1"/>
            <p:nvPr/>
          </p:nvSpPr>
          <p:spPr>
            <a:xfrm>
              <a:off x="4665821" y="1699526"/>
              <a:ext cx="492443" cy="369332"/>
            </a:xfrm>
            <a:prstGeom prst="rect">
              <a:avLst/>
            </a:prstGeom>
            <a:noFill/>
          </p:spPr>
          <p:txBody>
            <a:bodyPr wrap="none" rtlCol="0">
              <a:spAutoFit/>
            </a:bodyPr>
            <a:lstStyle/>
            <a:p>
              <a:r>
                <a:rPr lang="en-US" b="1" dirty="0"/>
                <a:t>SP</a:t>
              </a:r>
            </a:p>
          </p:txBody>
        </p:sp>
      </p:grpSp>
      <p:sp>
        <p:nvSpPr>
          <p:cNvPr id="2" name="Rectangle 1"/>
          <p:cNvSpPr/>
          <p:nvPr/>
        </p:nvSpPr>
        <p:spPr>
          <a:xfrm>
            <a:off x="6071204" y="2787052"/>
            <a:ext cx="2673674" cy="449575"/>
          </a:xfrm>
          <a:prstGeom prst="rect">
            <a:avLst/>
          </a:prstGeom>
          <a:gradFill>
            <a:gsLst>
              <a:gs pos="0">
                <a:srgbClr val="92D050"/>
              </a:gs>
              <a:gs pos="100000">
                <a:srgbClr val="92D050"/>
              </a:gs>
            </a:gsLst>
          </a:gradFill>
          <a:ln>
            <a:solidFill>
              <a:srgbClr val="92D050"/>
            </a:solidFill>
          </a:ln>
          <a:effectLst>
            <a:innerShdw blurRad="63500" dist="50800">
              <a:prstClr val="black">
                <a:alpha val="50000"/>
              </a:prstClr>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8" name="Group 27"/>
          <p:cNvGrpSpPr/>
          <p:nvPr/>
        </p:nvGrpSpPr>
        <p:grpSpPr>
          <a:xfrm>
            <a:off x="130726" y="2156726"/>
            <a:ext cx="1164674" cy="369332"/>
            <a:chOff x="130726" y="1206632"/>
            <a:chExt cx="1164674" cy="369332"/>
          </a:xfrm>
        </p:grpSpPr>
        <p:sp>
          <p:nvSpPr>
            <p:cNvPr id="24" name="Right Arrow 23"/>
            <p:cNvSpPr/>
            <p:nvPr/>
          </p:nvSpPr>
          <p:spPr>
            <a:xfrm>
              <a:off x="533400" y="1274592"/>
              <a:ext cx="762000" cy="233412"/>
            </a:xfrm>
            <a:prstGeom prst="rightArrow">
              <a:avLst/>
            </a:prstGeom>
            <a:gradFill>
              <a:gsLst>
                <a:gs pos="0">
                  <a:srgbClr val="FF0000"/>
                </a:gs>
                <a:gs pos="100000">
                  <a:srgbClr val="FF0000"/>
                </a:gs>
              </a:gsLst>
            </a:gra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TextBox 26"/>
            <p:cNvSpPr txBox="1"/>
            <p:nvPr/>
          </p:nvSpPr>
          <p:spPr>
            <a:xfrm>
              <a:off x="130726" y="1206632"/>
              <a:ext cx="402674" cy="369332"/>
            </a:xfrm>
            <a:prstGeom prst="rect">
              <a:avLst/>
            </a:prstGeom>
            <a:noFill/>
          </p:spPr>
          <p:txBody>
            <a:bodyPr wrap="none" rtlCol="0">
              <a:spAutoFit/>
            </a:bodyPr>
            <a:lstStyle/>
            <a:p>
              <a:r>
                <a:rPr lang="en-US" b="1" dirty="0"/>
                <a:t>IP</a:t>
              </a:r>
            </a:p>
          </p:txBody>
        </p:sp>
      </p:grpSp>
      <p:sp>
        <p:nvSpPr>
          <p:cNvPr id="31" name="TextBox 30"/>
          <p:cNvSpPr txBox="1"/>
          <p:nvPr/>
        </p:nvSpPr>
        <p:spPr>
          <a:xfrm>
            <a:off x="6584734" y="5013447"/>
            <a:ext cx="1646605" cy="369332"/>
          </a:xfrm>
          <a:prstGeom prst="rect">
            <a:avLst/>
          </a:prstGeom>
          <a:noFill/>
        </p:spPr>
        <p:txBody>
          <a:bodyPr wrap="none" rtlCol="0">
            <a:spAutoFit/>
          </a:bodyPr>
          <a:lstStyle/>
          <a:p>
            <a:r>
              <a:rPr lang="en-US" b="1" dirty="0"/>
              <a:t>High address</a:t>
            </a:r>
          </a:p>
        </p:txBody>
      </p:sp>
      <p:sp>
        <p:nvSpPr>
          <p:cNvPr id="32" name="TextBox 31"/>
          <p:cNvSpPr txBox="1"/>
          <p:nvPr/>
        </p:nvSpPr>
        <p:spPr>
          <a:xfrm>
            <a:off x="6610383" y="296797"/>
            <a:ext cx="1595309" cy="369332"/>
          </a:xfrm>
          <a:prstGeom prst="rect">
            <a:avLst/>
          </a:prstGeom>
          <a:noFill/>
        </p:spPr>
        <p:txBody>
          <a:bodyPr wrap="none" rtlCol="0">
            <a:spAutoFit/>
          </a:bodyPr>
          <a:lstStyle/>
          <a:p>
            <a:r>
              <a:rPr lang="en-US" b="1" dirty="0"/>
              <a:t>Low address</a:t>
            </a:r>
          </a:p>
        </p:txBody>
      </p:sp>
      <p:sp>
        <p:nvSpPr>
          <p:cNvPr id="33" name="TextBox 32"/>
          <p:cNvSpPr txBox="1"/>
          <p:nvPr/>
        </p:nvSpPr>
        <p:spPr>
          <a:xfrm>
            <a:off x="7072051" y="2845182"/>
            <a:ext cx="671979" cy="369332"/>
          </a:xfrm>
          <a:prstGeom prst="rect">
            <a:avLst/>
          </a:prstGeom>
          <a:noFill/>
        </p:spPr>
        <p:txBody>
          <a:bodyPr wrap="none" rtlCol="0">
            <a:spAutoFit/>
          </a:bodyPr>
          <a:lstStyle/>
          <a:p>
            <a:r>
              <a:rPr lang="en-US" b="1" dirty="0"/>
              <a:t>user</a:t>
            </a:r>
          </a:p>
        </p:txBody>
      </p:sp>
      <p:sp>
        <p:nvSpPr>
          <p:cNvPr id="34" name="Rectangle 33"/>
          <p:cNvSpPr/>
          <p:nvPr/>
        </p:nvSpPr>
        <p:spPr>
          <a:xfrm>
            <a:off x="6067867" y="2331864"/>
            <a:ext cx="2673674" cy="449575"/>
          </a:xfrm>
          <a:prstGeom prst="rect">
            <a:avLst/>
          </a:prstGeom>
          <a:gradFill>
            <a:gsLst>
              <a:gs pos="0">
                <a:srgbClr val="00B0F0"/>
              </a:gs>
              <a:gs pos="100000">
                <a:srgbClr val="00B0F0"/>
              </a:gs>
            </a:gsLst>
          </a:gradFill>
          <a:ln>
            <a:solidFill>
              <a:srgbClr val="00B0F0"/>
            </a:solidFill>
          </a:ln>
          <a:effectLst>
            <a:innerShdw blurRad="63500" dist="50800">
              <a:prstClr val="black">
                <a:alpha val="50000"/>
              </a:prstClr>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TextBox 36"/>
          <p:cNvSpPr txBox="1"/>
          <p:nvPr/>
        </p:nvSpPr>
        <p:spPr>
          <a:xfrm>
            <a:off x="7073524" y="2371985"/>
            <a:ext cx="723275" cy="369332"/>
          </a:xfrm>
          <a:prstGeom prst="rect">
            <a:avLst/>
          </a:prstGeom>
          <a:noFill/>
        </p:spPr>
        <p:txBody>
          <a:bodyPr wrap="none" rtlCol="0">
            <a:spAutoFit/>
          </a:bodyPr>
          <a:lstStyle/>
          <a:p>
            <a:r>
              <a:rPr lang="en-US" b="1" dirty="0"/>
              <a:t>hash</a:t>
            </a:r>
          </a:p>
        </p:txBody>
      </p:sp>
    </p:spTree>
    <p:extLst>
      <p:ext uri="{BB962C8B-B14F-4D97-AF65-F5344CB8AC3E}">
        <p14:creationId xmlns:p14="http://schemas.microsoft.com/office/powerpoint/2010/main" val="284770022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solidFill>
                  <a:srgbClr val="FFFFFF"/>
                </a:solidFill>
              </a:rPr>
              <a:t>Operating system threats</a:t>
            </a:r>
          </a:p>
        </p:txBody>
      </p:sp>
      <p:sp>
        <p:nvSpPr>
          <p:cNvPr id="5" name="Content Placeholder 4"/>
          <p:cNvSpPr>
            <a:spLocks noGrp="1"/>
          </p:cNvSpPr>
          <p:nvPr>
            <p:ph sz="quarter" idx="10"/>
          </p:nvPr>
        </p:nvSpPr>
        <p:spPr/>
        <p:txBody>
          <a:bodyPr/>
          <a:lstStyle/>
          <a:p>
            <a:r>
              <a:rPr lang="en-US" cap="all" dirty="0"/>
              <a:t>Overview</a:t>
            </a:r>
          </a:p>
        </p:txBody>
      </p:sp>
    </p:spTree>
    <p:extLst>
      <p:ext uri="{BB962C8B-B14F-4D97-AF65-F5344CB8AC3E}">
        <p14:creationId xmlns:p14="http://schemas.microsoft.com/office/powerpoint/2010/main" val="576757556"/>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9"/>
          <p:cNvGrpSpPr/>
          <p:nvPr/>
        </p:nvGrpSpPr>
        <p:grpSpPr>
          <a:xfrm>
            <a:off x="6074541" y="664992"/>
            <a:ext cx="2684060" cy="4343400"/>
            <a:chOff x="4495800" y="609600"/>
            <a:chExt cx="2684060" cy="4343400"/>
          </a:xfrm>
        </p:grpSpPr>
        <p:sp>
          <p:nvSpPr>
            <p:cNvPr id="4" name="Rectangle 3"/>
            <p:cNvSpPr/>
            <p:nvPr/>
          </p:nvSpPr>
          <p:spPr>
            <a:xfrm>
              <a:off x="4495800" y="609600"/>
              <a:ext cx="2667000" cy="4343400"/>
            </a:xfrm>
            <a:prstGeom prst="rect">
              <a:avLst/>
            </a:prstGeom>
            <a:gradFill>
              <a:gsLst>
                <a:gs pos="0">
                  <a:schemeClr val="accent2">
                    <a:lumMod val="60000"/>
                    <a:lumOff val="40000"/>
                  </a:schemeClr>
                </a:gs>
                <a:gs pos="100000">
                  <a:schemeClr val="accent2">
                    <a:lumMod val="20000"/>
                    <a:lumOff val="80000"/>
                  </a:schemeClr>
                </a:gs>
              </a:gsLst>
            </a:gradFill>
            <a:ln>
              <a:solidFill>
                <a:schemeClr val="accent2">
                  <a:lumMod val="60000"/>
                  <a:lumOff val="40000"/>
                </a:schemeClr>
              </a:solidFill>
              <a:miter lim="800000"/>
            </a:ln>
            <a:effectLst>
              <a:innerShdw blurRad="63500" dist="50800" dir="2700000">
                <a:prstClr val="black">
                  <a:alpha val="50000"/>
                </a:prstClr>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7" name="Straight Connector 6"/>
            <p:cNvCxnSpPr/>
            <p:nvPr/>
          </p:nvCxnSpPr>
          <p:spPr>
            <a:xfrm>
              <a:off x="4495800" y="4114800"/>
              <a:ext cx="26670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4495800" y="3657600"/>
              <a:ext cx="26670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4495800" y="3200400"/>
              <a:ext cx="26670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4495800" y="2743200"/>
              <a:ext cx="26670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4495800" y="2286000"/>
              <a:ext cx="26670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4691809" y="4343400"/>
              <a:ext cx="2274982" cy="369332"/>
            </a:xfrm>
            <a:prstGeom prst="rect">
              <a:avLst/>
            </a:prstGeom>
            <a:noFill/>
          </p:spPr>
          <p:txBody>
            <a:bodyPr wrap="none" rtlCol="0">
              <a:spAutoFit/>
            </a:bodyPr>
            <a:lstStyle/>
            <a:p>
              <a:r>
                <a:rPr lang="en-US" b="1" dirty="0"/>
                <a:t>Other stack frames</a:t>
              </a:r>
            </a:p>
          </p:txBody>
        </p:sp>
        <p:sp>
          <p:nvSpPr>
            <p:cNvPr id="14" name="TextBox 13"/>
            <p:cNvSpPr txBox="1"/>
            <p:nvPr/>
          </p:nvSpPr>
          <p:spPr>
            <a:xfrm>
              <a:off x="4532982" y="3678914"/>
              <a:ext cx="2646878" cy="369332"/>
            </a:xfrm>
            <a:prstGeom prst="rect">
              <a:avLst/>
            </a:prstGeom>
            <a:noFill/>
          </p:spPr>
          <p:txBody>
            <a:bodyPr wrap="none" rtlCol="0">
              <a:spAutoFit/>
            </a:bodyPr>
            <a:lstStyle/>
            <a:p>
              <a:r>
                <a:rPr lang="en-US" b="1" dirty="0"/>
                <a:t>Return address (login)</a:t>
              </a:r>
            </a:p>
          </p:txBody>
        </p:sp>
        <p:sp>
          <p:nvSpPr>
            <p:cNvPr id="15" name="TextBox 14"/>
            <p:cNvSpPr txBox="1"/>
            <p:nvPr/>
          </p:nvSpPr>
          <p:spPr>
            <a:xfrm>
              <a:off x="4582805" y="3217460"/>
              <a:ext cx="2492990" cy="369332"/>
            </a:xfrm>
            <a:prstGeom prst="rect">
              <a:avLst/>
            </a:prstGeom>
            <a:noFill/>
          </p:spPr>
          <p:txBody>
            <a:bodyPr wrap="none" rtlCol="0">
              <a:spAutoFit/>
            </a:bodyPr>
            <a:lstStyle/>
            <a:p>
              <a:r>
                <a:rPr lang="en-US" b="1" dirty="0"/>
                <a:t>Frame pointer (login)</a:t>
              </a:r>
            </a:p>
          </p:txBody>
        </p:sp>
        <p:sp>
          <p:nvSpPr>
            <p:cNvPr id="17" name="TextBox 16"/>
            <p:cNvSpPr txBox="1"/>
            <p:nvPr/>
          </p:nvSpPr>
          <p:spPr>
            <a:xfrm>
              <a:off x="5467662" y="2373868"/>
              <a:ext cx="723275" cy="369332"/>
            </a:xfrm>
            <a:prstGeom prst="rect">
              <a:avLst/>
            </a:prstGeom>
            <a:noFill/>
          </p:spPr>
          <p:txBody>
            <a:bodyPr wrap="none" rtlCol="0">
              <a:spAutoFit/>
            </a:bodyPr>
            <a:lstStyle/>
            <a:p>
              <a:r>
                <a:rPr lang="en-US" b="1" dirty="0"/>
                <a:t>hash</a:t>
              </a:r>
            </a:p>
          </p:txBody>
        </p:sp>
        <p:sp>
          <p:nvSpPr>
            <p:cNvPr id="18" name="TextBox 17"/>
            <p:cNvSpPr txBox="1"/>
            <p:nvPr/>
          </p:nvSpPr>
          <p:spPr>
            <a:xfrm>
              <a:off x="5576666" y="1910686"/>
              <a:ext cx="505267" cy="369332"/>
            </a:xfrm>
            <a:prstGeom prst="rect">
              <a:avLst/>
            </a:prstGeom>
            <a:noFill/>
          </p:spPr>
          <p:txBody>
            <a:bodyPr wrap="none" rtlCol="0">
              <a:spAutoFit/>
            </a:bodyPr>
            <a:lstStyle/>
            <a:p>
              <a:r>
                <a:rPr lang="en-US" b="1" dirty="0"/>
                <a:t>pw</a:t>
              </a:r>
            </a:p>
          </p:txBody>
        </p:sp>
        <p:sp>
          <p:nvSpPr>
            <p:cNvPr id="19" name="Rectangle 18"/>
            <p:cNvSpPr/>
            <p:nvPr/>
          </p:nvSpPr>
          <p:spPr>
            <a:xfrm>
              <a:off x="4495800" y="609600"/>
              <a:ext cx="2667000" cy="1219200"/>
            </a:xfrm>
            <a:prstGeom prst="rect">
              <a:avLst/>
            </a:prstGeom>
            <a:gradFill>
              <a:gsLst>
                <a:gs pos="0">
                  <a:schemeClr val="accent2">
                    <a:lumMod val="40000"/>
                    <a:lumOff val="60000"/>
                  </a:schemeClr>
                </a:gs>
                <a:gs pos="100000">
                  <a:schemeClr val="accent2">
                    <a:lumMod val="40000"/>
                    <a:lumOff val="60000"/>
                  </a:schemeClr>
                </a:gs>
              </a:gsLst>
            </a:gradFill>
            <a:ln>
              <a:solidFill>
                <a:schemeClr val="accent2">
                  <a:lumMod val="40000"/>
                  <a:lumOff val="60000"/>
                </a:schemeClr>
              </a:solidFill>
            </a:ln>
            <a:effectLst>
              <a:innerShdw blurRad="63500" dist="50800">
                <a:prstClr val="black">
                  <a:alpha val="50000"/>
                </a:prstClr>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 name="Straight Connector 11"/>
            <p:cNvCxnSpPr/>
            <p:nvPr/>
          </p:nvCxnSpPr>
          <p:spPr>
            <a:xfrm>
              <a:off x="4495800" y="1828800"/>
              <a:ext cx="26670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6" name="TextBox 15"/>
            <p:cNvSpPr txBox="1"/>
            <p:nvPr/>
          </p:nvSpPr>
          <p:spPr>
            <a:xfrm>
              <a:off x="5493305" y="2771781"/>
              <a:ext cx="671979" cy="369332"/>
            </a:xfrm>
            <a:prstGeom prst="rect">
              <a:avLst/>
            </a:prstGeom>
            <a:noFill/>
          </p:spPr>
          <p:txBody>
            <a:bodyPr wrap="none" rtlCol="0">
              <a:spAutoFit/>
            </a:bodyPr>
            <a:lstStyle/>
            <a:p>
              <a:r>
                <a:rPr lang="en-US" b="1" dirty="0"/>
                <a:t>user</a:t>
              </a:r>
            </a:p>
          </p:txBody>
        </p:sp>
      </p:grpSp>
      <p:sp>
        <p:nvSpPr>
          <p:cNvPr id="21" name="TextBox 20"/>
          <p:cNvSpPr txBox="1"/>
          <p:nvPr/>
        </p:nvSpPr>
        <p:spPr>
          <a:xfrm>
            <a:off x="0" y="905766"/>
            <a:ext cx="5878532" cy="3785652"/>
          </a:xfrm>
          <a:prstGeom prst="rect">
            <a:avLst/>
          </a:prstGeom>
          <a:noFill/>
        </p:spPr>
        <p:txBody>
          <a:bodyPr wrap="none" rtlCol="0">
            <a:spAutoFit/>
          </a:bodyPr>
          <a:lstStyle/>
          <a:p>
            <a:r>
              <a:rPr lang="en-US" sz="2000" dirty="0" err="1">
                <a:latin typeface="Courier New" pitchFamily="49" charset="0"/>
                <a:cs typeface="Courier New" pitchFamily="49" charset="0"/>
              </a:rPr>
              <a:t>int</a:t>
            </a:r>
            <a:r>
              <a:rPr lang="en-US" sz="2000" dirty="0">
                <a:latin typeface="Courier New" pitchFamily="49" charset="0"/>
                <a:cs typeface="Courier New" pitchFamily="49" charset="0"/>
              </a:rPr>
              <a:t> login() {</a:t>
            </a:r>
          </a:p>
          <a:p>
            <a:r>
              <a:rPr lang="en-US" sz="2000" dirty="0">
                <a:latin typeface="Courier New" pitchFamily="49" charset="0"/>
                <a:cs typeface="Courier New" pitchFamily="49" charset="0"/>
              </a:rPr>
              <a:t>	  char user[8], hash[8], pw[8];</a:t>
            </a:r>
          </a:p>
          <a:p>
            <a:r>
              <a:rPr lang="en-US" sz="2000" dirty="0">
                <a:latin typeface="Courier New" pitchFamily="49" charset="0"/>
                <a:cs typeface="Courier New" pitchFamily="49" charset="0"/>
              </a:rPr>
              <a:t>	  </a:t>
            </a:r>
            <a:r>
              <a:rPr lang="en-US" sz="2000" dirty="0" err="1">
                <a:latin typeface="Courier New" pitchFamily="49" charset="0"/>
                <a:cs typeface="Courier New" pitchFamily="49" charset="0"/>
              </a:rPr>
              <a:t>printf</a:t>
            </a:r>
            <a:r>
              <a:rPr lang="en-US" sz="2000" dirty="0">
                <a:latin typeface="Courier New" pitchFamily="49" charset="0"/>
                <a:cs typeface="Courier New" pitchFamily="49" charset="0"/>
              </a:rPr>
              <a:t>(“login: “);</a:t>
            </a:r>
          </a:p>
          <a:p>
            <a:r>
              <a:rPr lang="en-US" sz="2000" dirty="0">
                <a:latin typeface="Courier New" pitchFamily="49" charset="0"/>
                <a:cs typeface="Courier New" pitchFamily="49" charset="0"/>
              </a:rPr>
              <a:t>	  gets(user);</a:t>
            </a:r>
          </a:p>
          <a:p>
            <a:r>
              <a:rPr lang="en-US" sz="2000" dirty="0">
                <a:latin typeface="Courier New" pitchFamily="49" charset="0"/>
                <a:cs typeface="Courier New" pitchFamily="49" charset="0"/>
              </a:rPr>
              <a:t>	  lookup(user, hash);</a:t>
            </a:r>
          </a:p>
          <a:p>
            <a:r>
              <a:rPr lang="en-US" sz="2000" dirty="0">
                <a:latin typeface="Courier New" pitchFamily="49" charset="0"/>
                <a:cs typeface="Courier New" pitchFamily="49" charset="0"/>
              </a:rPr>
              <a:t>	  </a:t>
            </a:r>
            <a:r>
              <a:rPr lang="en-US" sz="2000" dirty="0" err="1">
                <a:latin typeface="Courier New" pitchFamily="49" charset="0"/>
                <a:cs typeface="Courier New" pitchFamily="49" charset="0"/>
              </a:rPr>
              <a:t>printf</a:t>
            </a:r>
            <a:r>
              <a:rPr lang="en-US" sz="2000" dirty="0">
                <a:latin typeface="Courier New" pitchFamily="49" charset="0"/>
                <a:cs typeface="Courier New" pitchFamily="49" charset="0"/>
              </a:rPr>
              <a:t>(“password: “);</a:t>
            </a:r>
          </a:p>
          <a:p>
            <a:r>
              <a:rPr lang="en-US" sz="2000" dirty="0">
                <a:latin typeface="Courier New" pitchFamily="49" charset="0"/>
                <a:cs typeface="Courier New" pitchFamily="49" charset="0"/>
              </a:rPr>
              <a:t>	  gets(pw);</a:t>
            </a:r>
          </a:p>
          <a:p>
            <a:r>
              <a:rPr lang="en-US" sz="2000" dirty="0">
                <a:latin typeface="Courier New" pitchFamily="49" charset="0"/>
                <a:cs typeface="Courier New" pitchFamily="49" charset="0"/>
              </a:rPr>
              <a:t>	  if (</a:t>
            </a:r>
            <a:r>
              <a:rPr lang="en-US" sz="2000" dirty="0" err="1">
                <a:latin typeface="Courier New" pitchFamily="49" charset="0"/>
                <a:cs typeface="Courier New" pitchFamily="49" charset="0"/>
              </a:rPr>
              <a:t>hashpw</a:t>
            </a:r>
            <a:r>
              <a:rPr lang="en-US" sz="2000" dirty="0">
                <a:latin typeface="Courier New" pitchFamily="49" charset="0"/>
                <a:cs typeface="Courier New" pitchFamily="49" charset="0"/>
              </a:rPr>
              <a:t>(pw) == hash)</a:t>
            </a:r>
          </a:p>
          <a:p>
            <a:r>
              <a:rPr lang="en-US" sz="2000" dirty="0">
                <a:latin typeface="Courier New" pitchFamily="49" charset="0"/>
                <a:cs typeface="Courier New" pitchFamily="49" charset="0"/>
              </a:rPr>
              <a:t>	    return OK;</a:t>
            </a:r>
          </a:p>
          <a:p>
            <a:r>
              <a:rPr lang="en-US" sz="2000" dirty="0">
                <a:latin typeface="Courier New" pitchFamily="49" charset="0"/>
                <a:cs typeface="Courier New" pitchFamily="49" charset="0"/>
              </a:rPr>
              <a:t>	  else</a:t>
            </a:r>
          </a:p>
          <a:p>
            <a:r>
              <a:rPr lang="en-US" sz="2000" dirty="0">
                <a:latin typeface="Courier New" pitchFamily="49" charset="0"/>
                <a:cs typeface="Courier New" pitchFamily="49" charset="0"/>
              </a:rPr>
              <a:t>	    return invalid</a:t>
            </a:r>
          </a:p>
          <a:p>
            <a:r>
              <a:rPr lang="en-US" sz="2000" dirty="0">
                <a:latin typeface="Courier New" pitchFamily="49" charset="0"/>
                <a:cs typeface="Courier New" pitchFamily="49" charset="0"/>
              </a:rPr>
              <a:t>}</a:t>
            </a:r>
          </a:p>
        </p:txBody>
      </p:sp>
      <p:grpSp>
        <p:nvGrpSpPr>
          <p:cNvPr id="30" name="Group 29"/>
          <p:cNvGrpSpPr/>
          <p:nvPr/>
        </p:nvGrpSpPr>
        <p:grpSpPr>
          <a:xfrm>
            <a:off x="4717904" y="3323989"/>
            <a:ext cx="1279149" cy="369332"/>
            <a:chOff x="4717904" y="3985526"/>
            <a:chExt cx="1279149" cy="369332"/>
          </a:xfrm>
        </p:grpSpPr>
        <p:sp>
          <p:nvSpPr>
            <p:cNvPr id="22" name="Right Arrow 21"/>
            <p:cNvSpPr/>
            <p:nvPr/>
          </p:nvSpPr>
          <p:spPr>
            <a:xfrm>
              <a:off x="5235053" y="4053486"/>
              <a:ext cx="762000" cy="233412"/>
            </a:xfrm>
            <a:prstGeom prst="rightArrow">
              <a:avLst/>
            </a:prstGeom>
            <a:gradFill>
              <a:gsLst>
                <a:gs pos="0">
                  <a:srgbClr val="0000FF"/>
                </a:gs>
                <a:gs pos="100000">
                  <a:srgbClr val="0000FF"/>
                </a:gs>
              </a:gsLst>
            </a:grad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TextBox 24"/>
            <p:cNvSpPr txBox="1"/>
            <p:nvPr/>
          </p:nvSpPr>
          <p:spPr>
            <a:xfrm>
              <a:off x="4717904" y="3985526"/>
              <a:ext cx="479618" cy="369332"/>
            </a:xfrm>
            <a:prstGeom prst="rect">
              <a:avLst/>
            </a:prstGeom>
            <a:noFill/>
          </p:spPr>
          <p:txBody>
            <a:bodyPr wrap="none" rtlCol="0">
              <a:spAutoFit/>
            </a:bodyPr>
            <a:lstStyle/>
            <a:p>
              <a:r>
                <a:rPr lang="en-US" b="1" dirty="0"/>
                <a:t>FP</a:t>
              </a:r>
            </a:p>
          </p:txBody>
        </p:sp>
      </p:grpSp>
      <p:grpSp>
        <p:nvGrpSpPr>
          <p:cNvPr id="29" name="Group 28"/>
          <p:cNvGrpSpPr/>
          <p:nvPr/>
        </p:nvGrpSpPr>
        <p:grpSpPr>
          <a:xfrm>
            <a:off x="4665821" y="1699526"/>
            <a:ext cx="1293701" cy="369332"/>
            <a:chOff x="4665821" y="1699526"/>
            <a:chExt cx="1293701" cy="369332"/>
          </a:xfrm>
        </p:grpSpPr>
        <p:sp>
          <p:nvSpPr>
            <p:cNvPr id="23" name="Right Arrow 22"/>
            <p:cNvSpPr/>
            <p:nvPr/>
          </p:nvSpPr>
          <p:spPr>
            <a:xfrm>
              <a:off x="5197522" y="1767486"/>
              <a:ext cx="762000" cy="233412"/>
            </a:xfrm>
            <a:prstGeom prst="rightArrow">
              <a:avLst/>
            </a:prstGeom>
            <a:gradFill>
              <a:gsLst>
                <a:gs pos="0">
                  <a:srgbClr val="00B050"/>
                </a:gs>
                <a:gs pos="100000">
                  <a:srgbClr val="00B050"/>
                </a:gs>
              </a:gsLst>
            </a:gradFill>
            <a:ln>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TextBox 25"/>
            <p:cNvSpPr txBox="1"/>
            <p:nvPr/>
          </p:nvSpPr>
          <p:spPr>
            <a:xfrm>
              <a:off x="4665821" y="1699526"/>
              <a:ext cx="492443" cy="369332"/>
            </a:xfrm>
            <a:prstGeom prst="rect">
              <a:avLst/>
            </a:prstGeom>
            <a:noFill/>
          </p:spPr>
          <p:txBody>
            <a:bodyPr wrap="none" rtlCol="0">
              <a:spAutoFit/>
            </a:bodyPr>
            <a:lstStyle/>
            <a:p>
              <a:r>
                <a:rPr lang="en-US" b="1" dirty="0"/>
                <a:t>SP</a:t>
              </a:r>
            </a:p>
          </p:txBody>
        </p:sp>
      </p:grpSp>
      <p:sp>
        <p:nvSpPr>
          <p:cNvPr id="2" name="Rectangle 1"/>
          <p:cNvSpPr/>
          <p:nvPr/>
        </p:nvSpPr>
        <p:spPr>
          <a:xfrm>
            <a:off x="6071204" y="2787052"/>
            <a:ext cx="2673674" cy="449575"/>
          </a:xfrm>
          <a:prstGeom prst="rect">
            <a:avLst/>
          </a:prstGeom>
          <a:gradFill>
            <a:gsLst>
              <a:gs pos="0">
                <a:srgbClr val="92D050"/>
              </a:gs>
              <a:gs pos="100000">
                <a:srgbClr val="92D050"/>
              </a:gs>
            </a:gsLst>
          </a:gradFill>
          <a:ln>
            <a:solidFill>
              <a:srgbClr val="92D050"/>
            </a:solidFill>
          </a:ln>
          <a:effectLst>
            <a:innerShdw blurRad="63500" dist="50800">
              <a:prstClr val="black">
                <a:alpha val="50000"/>
              </a:prstClr>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8" name="Group 27"/>
          <p:cNvGrpSpPr/>
          <p:nvPr/>
        </p:nvGrpSpPr>
        <p:grpSpPr>
          <a:xfrm>
            <a:off x="130726" y="2787052"/>
            <a:ext cx="1164674" cy="369332"/>
            <a:chOff x="130726" y="1206632"/>
            <a:chExt cx="1164674" cy="369332"/>
          </a:xfrm>
        </p:grpSpPr>
        <p:sp>
          <p:nvSpPr>
            <p:cNvPr id="24" name="Right Arrow 23"/>
            <p:cNvSpPr/>
            <p:nvPr/>
          </p:nvSpPr>
          <p:spPr>
            <a:xfrm>
              <a:off x="533400" y="1274592"/>
              <a:ext cx="762000" cy="233412"/>
            </a:xfrm>
            <a:prstGeom prst="rightArrow">
              <a:avLst/>
            </a:prstGeom>
            <a:gradFill>
              <a:gsLst>
                <a:gs pos="0">
                  <a:srgbClr val="FF0000"/>
                </a:gs>
                <a:gs pos="100000">
                  <a:srgbClr val="FF0000"/>
                </a:gs>
              </a:gsLst>
            </a:gra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TextBox 26"/>
            <p:cNvSpPr txBox="1"/>
            <p:nvPr/>
          </p:nvSpPr>
          <p:spPr>
            <a:xfrm>
              <a:off x="130726" y="1206632"/>
              <a:ext cx="402674" cy="369332"/>
            </a:xfrm>
            <a:prstGeom prst="rect">
              <a:avLst/>
            </a:prstGeom>
            <a:noFill/>
          </p:spPr>
          <p:txBody>
            <a:bodyPr wrap="none" rtlCol="0">
              <a:spAutoFit/>
            </a:bodyPr>
            <a:lstStyle/>
            <a:p>
              <a:r>
                <a:rPr lang="en-US" b="1" dirty="0"/>
                <a:t>IP</a:t>
              </a:r>
            </a:p>
          </p:txBody>
        </p:sp>
      </p:grpSp>
      <p:sp>
        <p:nvSpPr>
          <p:cNvPr id="31" name="TextBox 30"/>
          <p:cNvSpPr txBox="1"/>
          <p:nvPr/>
        </p:nvSpPr>
        <p:spPr>
          <a:xfrm>
            <a:off x="6584734" y="5013447"/>
            <a:ext cx="1646605" cy="369332"/>
          </a:xfrm>
          <a:prstGeom prst="rect">
            <a:avLst/>
          </a:prstGeom>
          <a:noFill/>
        </p:spPr>
        <p:txBody>
          <a:bodyPr wrap="none" rtlCol="0">
            <a:spAutoFit/>
          </a:bodyPr>
          <a:lstStyle/>
          <a:p>
            <a:r>
              <a:rPr lang="en-US" b="1" dirty="0"/>
              <a:t>High address</a:t>
            </a:r>
          </a:p>
        </p:txBody>
      </p:sp>
      <p:sp>
        <p:nvSpPr>
          <p:cNvPr id="32" name="TextBox 31"/>
          <p:cNvSpPr txBox="1"/>
          <p:nvPr/>
        </p:nvSpPr>
        <p:spPr>
          <a:xfrm>
            <a:off x="6610383" y="296797"/>
            <a:ext cx="1595309" cy="369332"/>
          </a:xfrm>
          <a:prstGeom prst="rect">
            <a:avLst/>
          </a:prstGeom>
          <a:noFill/>
        </p:spPr>
        <p:txBody>
          <a:bodyPr wrap="none" rtlCol="0">
            <a:spAutoFit/>
          </a:bodyPr>
          <a:lstStyle/>
          <a:p>
            <a:r>
              <a:rPr lang="en-US" b="1" dirty="0"/>
              <a:t>Low address</a:t>
            </a:r>
          </a:p>
        </p:txBody>
      </p:sp>
      <p:sp>
        <p:nvSpPr>
          <p:cNvPr id="33" name="TextBox 32"/>
          <p:cNvSpPr txBox="1"/>
          <p:nvPr/>
        </p:nvSpPr>
        <p:spPr>
          <a:xfrm>
            <a:off x="7072051" y="2845182"/>
            <a:ext cx="671979" cy="369332"/>
          </a:xfrm>
          <a:prstGeom prst="rect">
            <a:avLst/>
          </a:prstGeom>
          <a:noFill/>
        </p:spPr>
        <p:txBody>
          <a:bodyPr wrap="none" rtlCol="0">
            <a:spAutoFit/>
          </a:bodyPr>
          <a:lstStyle/>
          <a:p>
            <a:r>
              <a:rPr lang="en-US" b="1" dirty="0"/>
              <a:t>user</a:t>
            </a:r>
          </a:p>
        </p:txBody>
      </p:sp>
      <p:sp>
        <p:nvSpPr>
          <p:cNvPr id="34" name="Rectangle 33"/>
          <p:cNvSpPr/>
          <p:nvPr/>
        </p:nvSpPr>
        <p:spPr>
          <a:xfrm>
            <a:off x="6067867" y="2331864"/>
            <a:ext cx="2673674" cy="449575"/>
          </a:xfrm>
          <a:prstGeom prst="rect">
            <a:avLst/>
          </a:prstGeom>
          <a:gradFill>
            <a:gsLst>
              <a:gs pos="0">
                <a:srgbClr val="00B0F0"/>
              </a:gs>
              <a:gs pos="100000">
                <a:srgbClr val="00B0F0"/>
              </a:gs>
            </a:gsLst>
          </a:gradFill>
          <a:ln>
            <a:solidFill>
              <a:srgbClr val="00B0F0"/>
            </a:solidFill>
          </a:ln>
          <a:effectLst>
            <a:innerShdw blurRad="63500" dist="50800">
              <a:prstClr val="black">
                <a:alpha val="50000"/>
              </a:prstClr>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TextBox 36"/>
          <p:cNvSpPr txBox="1"/>
          <p:nvPr/>
        </p:nvSpPr>
        <p:spPr>
          <a:xfrm>
            <a:off x="7073524" y="2371985"/>
            <a:ext cx="723275" cy="369332"/>
          </a:xfrm>
          <a:prstGeom prst="rect">
            <a:avLst/>
          </a:prstGeom>
          <a:noFill/>
        </p:spPr>
        <p:txBody>
          <a:bodyPr wrap="none" rtlCol="0">
            <a:spAutoFit/>
          </a:bodyPr>
          <a:lstStyle/>
          <a:p>
            <a:r>
              <a:rPr lang="en-US" b="1" dirty="0"/>
              <a:t>hash</a:t>
            </a:r>
          </a:p>
        </p:txBody>
      </p:sp>
      <p:sp>
        <p:nvSpPr>
          <p:cNvPr id="36" name="Rectangle 35"/>
          <p:cNvSpPr/>
          <p:nvPr/>
        </p:nvSpPr>
        <p:spPr>
          <a:xfrm>
            <a:off x="6067867" y="1882289"/>
            <a:ext cx="2673674" cy="449575"/>
          </a:xfrm>
          <a:prstGeom prst="rect">
            <a:avLst/>
          </a:prstGeom>
          <a:gradFill>
            <a:gsLst>
              <a:gs pos="0">
                <a:srgbClr val="FF0000"/>
              </a:gs>
              <a:gs pos="100000">
                <a:srgbClr val="FF0000"/>
              </a:gs>
            </a:gsLst>
          </a:gradFill>
          <a:ln>
            <a:solidFill>
              <a:srgbClr val="FF0000"/>
            </a:solidFill>
          </a:ln>
          <a:effectLst>
            <a:innerShdw blurRad="63500" dist="50800">
              <a:prstClr val="black">
                <a:alpha val="50000"/>
              </a:prstClr>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TextBox 37"/>
          <p:cNvSpPr txBox="1"/>
          <p:nvPr/>
        </p:nvSpPr>
        <p:spPr>
          <a:xfrm>
            <a:off x="7152070" y="1922410"/>
            <a:ext cx="505267" cy="369332"/>
          </a:xfrm>
          <a:prstGeom prst="rect">
            <a:avLst/>
          </a:prstGeom>
          <a:noFill/>
        </p:spPr>
        <p:txBody>
          <a:bodyPr wrap="none" rtlCol="0">
            <a:spAutoFit/>
          </a:bodyPr>
          <a:lstStyle/>
          <a:p>
            <a:r>
              <a:rPr lang="en-US" b="1" dirty="0"/>
              <a:t>pw</a:t>
            </a:r>
          </a:p>
        </p:txBody>
      </p:sp>
    </p:spTree>
    <p:extLst>
      <p:ext uri="{BB962C8B-B14F-4D97-AF65-F5344CB8AC3E}">
        <p14:creationId xmlns:p14="http://schemas.microsoft.com/office/powerpoint/2010/main" val="242759011"/>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19490"/>
            <a:ext cx="8229600" cy="523220"/>
          </a:xfrm>
        </p:spPr>
        <p:txBody>
          <a:bodyPr/>
          <a:lstStyle/>
          <a:p>
            <a:r>
              <a:rPr lang="en-US" dirty="0"/>
              <a:t>What happens when…</a:t>
            </a:r>
          </a:p>
        </p:txBody>
      </p:sp>
      <p:sp>
        <p:nvSpPr>
          <p:cNvPr id="3" name="Content Placeholder 2"/>
          <p:cNvSpPr>
            <a:spLocks noGrp="1"/>
          </p:cNvSpPr>
          <p:nvPr>
            <p:ph idx="1"/>
          </p:nvPr>
        </p:nvSpPr>
        <p:spPr/>
        <p:txBody>
          <a:bodyPr/>
          <a:lstStyle/>
          <a:p>
            <a:r>
              <a:rPr lang="en-US" dirty="0"/>
              <a:t>An attacker specifies a password longer than 8 characters?</a:t>
            </a:r>
          </a:p>
          <a:p>
            <a:pPr lvl="1"/>
            <a:r>
              <a:rPr lang="en-US" dirty="0"/>
              <a:t>Overwrites the hashed password</a:t>
            </a:r>
          </a:p>
          <a:p>
            <a:r>
              <a:rPr lang="en-US" dirty="0"/>
              <a:t>Attacker enters:</a:t>
            </a:r>
          </a:p>
          <a:p>
            <a:pPr lvl="1"/>
            <a:r>
              <a:rPr lang="en-US" dirty="0"/>
              <a:t>AAAAAAAABBBBBBBB</a:t>
            </a:r>
          </a:p>
          <a:p>
            <a:pPr lvl="1"/>
            <a:r>
              <a:rPr lang="en-US" dirty="0"/>
              <a:t>BBBBBBBB=</a:t>
            </a:r>
            <a:r>
              <a:rPr lang="en-US" dirty="0" err="1"/>
              <a:t>hashpw</a:t>
            </a:r>
            <a:r>
              <a:rPr lang="en-US" dirty="0"/>
              <a:t>(AAAAAAAA)</a:t>
            </a:r>
          </a:p>
          <a:p>
            <a:r>
              <a:rPr lang="en-US" dirty="0"/>
              <a:t>Login to any user account without knowing the password</a:t>
            </a:r>
          </a:p>
          <a:p>
            <a:r>
              <a:rPr lang="en-US" dirty="0"/>
              <a:t>Called a “non-control data” attack</a:t>
            </a:r>
          </a:p>
        </p:txBody>
      </p:sp>
    </p:spTree>
    <p:extLst>
      <p:ext uri="{BB962C8B-B14F-4D97-AF65-F5344CB8AC3E}">
        <p14:creationId xmlns:p14="http://schemas.microsoft.com/office/powerpoint/2010/main" val="2091393162"/>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9"/>
          <p:cNvGrpSpPr/>
          <p:nvPr/>
        </p:nvGrpSpPr>
        <p:grpSpPr>
          <a:xfrm>
            <a:off x="6074541" y="664992"/>
            <a:ext cx="2684060" cy="4343400"/>
            <a:chOff x="4495800" y="609600"/>
            <a:chExt cx="2684060" cy="4343400"/>
          </a:xfrm>
        </p:grpSpPr>
        <p:sp>
          <p:nvSpPr>
            <p:cNvPr id="4" name="Rectangle 3"/>
            <p:cNvSpPr/>
            <p:nvPr/>
          </p:nvSpPr>
          <p:spPr>
            <a:xfrm>
              <a:off x="4495800" y="609600"/>
              <a:ext cx="2667000" cy="4343400"/>
            </a:xfrm>
            <a:prstGeom prst="rect">
              <a:avLst/>
            </a:prstGeom>
            <a:gradFill>
              <a:gsLst>
                <a:gs pos="0">
                  <a:schemeClr val="accent2">
                    <a:lumMod val="60000"/>
                    <a:lumOff val="40000"/>
                  </a:schemeClr>
                </a:gs>
                <a:gs pos="100000">
                  <a:schemeClr val="accent2">
                    <a:lumMod val="20000"/>
                    <a:lumOff val="80000"/>
                  </a:schemeClr>
                </a:gs>
              </a:gsLst>
            </a:gradFill>
            <a:ln>
              <a:solidFill>
                <a:schemeClr val="accent2">
                  <a:lumMod val="60000"/>
                  <a:lumOff val="40000"/>
                </a:schemeClr>
              </a:solidFill>
              <a:miter lim="800000"/>
            </a:ln>
            <a:effectLst>
              <a:innerShdw blurRad="63500" dist="50800" dir="2700000">
                <a:prstClr val="black">
                  <a:alpha val="50000"/>
                </a:prstClr>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7" name="Straight Connector 6"/>
            <p:cNvCxnSpPr/>
            <p:nvPr/>
          </p:nvCxnSpPr>
          <p:spPr>
            <a:xfrm>
              <a:off x="4495800" y="4114800"/>
              <a:ext cx="26670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4495800" y="3657600"/>
              <a:ext cx="26670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4495800" y="3200400"/>
              <a:ext cx="26670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4495800" y="2743200"/>
              <a:ext cx="26670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4495800" y="2286000"/>
              <a:ext cx="26670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4691809" y="4343400"/>
              <a:ext cx="2274982" cy="369332"/>
            </a:xfrm>
            <a:prstGeom prst="rect">
              <a:avLst/>
            </a:prstGeom>
            <a:noFill/>
          </p:spPr>
          <p:txBody>
            <a:bodyPr wrap="none" rtlCol="0">
              <a:spAutoFit/>
            </a:bodyPr>
            <a:lstStyle/>
            <a:p>
              <a:r>
                <a:rPr lang="en-US" b="1" dirty="0"/>
                <a:t>Other stack frames</a:t>
              </a:r>
            </a:p>
          </p:txBody>
        </p:sp>
        <p:sp>
          <p:nvSpPr>
            <p:cNvPr id="14" name="TextBox 13"/>
            <p:cNvSpPr txBox="1"/>
            <p:nvPr/>
          </p:nvSpPr>
          <p:spPr>
            <a:xfrm>
              <a:off x="4532982" y="3678914"/>
              <a:ext cx="2646878" cy="369332"/>
            </a:xfrm>
            <a:prstGeom prst="rect">
              <a:avLst/>
            </a:prstGeom>
            <a:noFill/>
          </p:spPr>
          <p:txBody>
            <a:bodyPr wrap="none" rtlCol="0">
              <a:spAutoFit/>
            </a:bodyPr>
            <a:lstStyle/>
            <a:p>
              <a:r>
                <a:rPr lang="en-US" b="1" dirty="0"/>
                <a:t>Return address (login)</a:t>
              </a:r>
            </a:p>
          </p:txBody>
        </p:sp>
        <p:sp>
          <p:nvSpPr>
            <p:cNvPr id="15" name="TextBox 14"/>
            <p:cNvSpPr txBox="1"/>
            <p:nvPr/>
          </p:nvSpPr>
          <p:spPr>
            <a:xfrm>
              <a:off x="4582805" y="3217460"/>
              <a:ext cx="2492990" cy="369332"/>
            </a:xfrm>
            <a:prstGeom prst="rect">
              <a:avLst/>
            </a:prstGeom>
            <a:noFill/>
          </p:spPr>
          <p:txBody>
            <a:bodyPr wrap="none" rtlCol="0">
              <a:spAutoFit/>
            </a:bodyPr>
            <a:lstStyle/>
            <a:p>
              <a:r>
                <a:rPr lang="en-US" b="1" dirty="0"/>
                <a:t>Frame pointer (login)</a:t>
              </a:r>
            </a:p>
          </p:txBody>
        </p:sp>
        <p:sp>
          <p:nvSpPr>
            <p:cNvPr id="17" name="TextBox 16"/>
            <p:cNvSpPr txBox="1"/>
            <p:nvPr/>
          </p:nvSpPr>
          <p:spPr>
            <a:xfrm>
              <a:off x="5467662" y="2373868"/>
              <a:ext cx="723275" cy="369332"/>
            </a:xfrm>
            <a:prstGeom prst="rect">
              <a:avLst/>
            </a:prstGeom>
            <a:noFill/>
          </p:spPr>
          <p:txBody>
            <a:bodyPr wrap="none" rtlCol="0">
              <a:spAutoFit/>
            </a:bodyPr>
            <a:lstStyle/>
            <a:p>
              <a:r>
                <a:rPr lang="en-US" b="1" dirty="0"/>
                <a:t>hash</a:t>
              </a:r>
            </a:p>
          </p:txBody>
        </p:sp>
        <p:sp>
          <p:nvSpPr>
            <p:cNvPr id="18" name="TextBox 17"/>
            <p:cNvSpPr txBox="1"/>
            <p:nvPr/>
          </p:nvSpPr>
          <p:spPr>
            <a:xfrm>
              <a:off x="5576666" y="1910686"/>
              <a:ext cx="505267" cy="369332"/>
            </a:xfrm>
            <a:prstGeom prst="rect">
              <a:avLst/>
            </a:prstGeom>
            <a:noFill/>
          </p:spPr>
          <p:txBody>
            <a:bodyPr wrap="none" rtlCol="0">
              <a:spAutoFit/>
            </a:bodyPr>
            <a:lstStyle/>
            <a:p>
              <a:r>
                <a:rPr lang="en-US" b="1" dirty="0"/>
                <a:t>pw</a:t>
              </a:r>
            </a:p>
          </p:txBody>
        </p:sp>
        <p:sp>
          <p:nvSpPr>
            <p:cNvPr id="19" name="Rectangle 18"/>
            <p:cNvSpPr/>
            <p:nvPr/>
          </p:nvSpPr>
          <p:spPr>
            <a:xfrm>
              <a:off x="4495800" y="609600"/>
              <a:ext cx="2667000" cy="1219200"/>
            </a:xfrm>
            <a:prstGeom prst="rect">
              <a:avLst/>
            </a:prstGeom>
            <a:gradFill>
              <a:gsLst>
                <a:gs pos="0">
                  <a:schemeClr val="accent2">
                    <a:lumMod val="40000"/>
                    <a:lumOff val="60000"/>
                  </a:schemeClr>
                </a:gs>
                <a:gs pos="100000">
                  <a:schemeClr val="accent2">
                    <a:lumMod val="40000"/>
                    <a:lumOff val="60000"/>
                  </a:schemeClr>
                </a:gs>
              </a:gsLst>
            </a:gradFill>
            <a:ln>
              <a:solidFill>
                <a:schemeClr val="accent2">
                  <a:lumMod val="40000"/>
                  <a:lumOff val="60000"/>
                </a:schemeClr>
              </a:solidFill>
            </a:ln>
            <a:effectLst>
              <a:innerShdw blurRad="63500" dist="50800">
                <a:prstClr val="black">
                  <a:alpha val="50000"/>
                </a:prstClr>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 name="Straight Connector 11"/>
            <p:cNvCxnSpPr/>
            <p:nvPr/>
          </p:nvCxnSpPr>
          <p:spPr>
            <a:xfrm>
              <a:off x="4495800" y="1828800"/>
              <a:ext cx="26670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6" name="TextBox 15"/>
            <p:cNvSpPr txBox="1"/>
            <p:nvPr/>
          </p:nvSpPr>
          <p:spPr>
            <a:xfrm>
              <a:off x="5493305" y="2771781"/>
              <a:ext cx="671979" cy="369332"/>
            </a:xfrm>
            <a:prstGeom prst="rect">
              <a:avLst/>
            </a:prstGeom>
            <a:noFill/>
          </p:spPr>
          <p:txBody>
            <a:bodyPr wrap="none" rtlCol="0">
              <a:spAutoFit/>
            </a:bodyPr>
            <a:lstStyle/>
            <a:p>
              <a:r>
                <a:rPr lang="en-US" b="1" dirty="0"/>
                <a:t>user</a:t>
              </a:r>
            </a:p>
          </p:txBody>
        </p:sp>
      </p:grpSp>
      <p:sp>
        <p:nvSpPr>
          <p:cNvPr id="21" name="TextBox 20"/>
          <p:cNvSpPr txBox="1"/>
          <p:nvPr/>
        </p:nvSpPr>
        <p:spPr>
          <a:xfrm>
            <a:off x="0" y="905766"/>
            <a:ext cx="5878532" cy="3785652"/>
          </a:xfrm>
          <a:prstGeom prst="rect">
            <a:avLst/>
          </a:prstGeom>
          <a:noFill/>
        </p:spPr>
        <p:txBody>
          <a:bodyPr wrap="none" rtlCol="0">
            <a:spAutoFit/>
          </a:bodyPr>
          <a:lstStyle/>
          <a:p>
            <a:r>
              <a:rPr lang="en-US" sz="2000" dirty="0" err="1">
                <a:latin typeface="Courier New" pitchFamily="49" charset="0"/>
                <a:cs typeface="Courier New" pitchFamily="49" charset="0"/>
              </a:rPr>
              <a:t>int</a:t>
            </a:r>
            <a:r>
              <a:rPr lang="en-US" sz="2000" dirty="0">
                <a:latin typeface="Courier New" pitchFamily="49" charset="0"/>
                <a:cs typeface="Courier New" pitchFamily="49" charset="0"/>
              </a:rPr>
              <a:t> login() {</a:t>
            </a:r>
          </a:p>
          <a:p>
            <a:r>
              <a:rPr lang="en-US" sz="2000" dirty="0">
                <a:latin typeface="Courier New" pitchFamily="49" charset="0"/>
                <a:cs typeface="Courier New" pitchFamily="49" charset="0"/>
              </a:rPr>
              <a:t>	  char user[8], hash[8], pw[8];</a:t>
            </a:r>
          </a:p>
          <a:p>
            <a:r>
              <a:rPr lang="en-US" sz="2000" dirty="0">
                <a:latin typeface="Courier New" pitchFamily="49" charset="0"/>
                <a:cs typeface="Courier New" pitchFamily="49" charset="0"/>
              </a:rPr>
              <a:t>	  </a:t>
            </a:r>
            <a:r>
              <a:rPr lang="en-US" sz="2000" dirty="0" err="1">
                <a:latin typeface="Courier New" pitchFamily="49" charset="0"/>
                <a:cs typeface="Courier New" pitchFamily="49" charset="0"/>
              </a:rPr>
              <a:t>printf</a:t>
            </a:r>
            <a:r>
              <a:rPr lang="en-US" sz="2000" dirty="0">
                <a:latin typeface="Courier New" pitchFamily="49" charset="0"/>
                <a:cs typeface="Courier New" pitchFamily="49" charset="0"/>
              </a:rPr>
              <a:t>(“login: “);</a:t>
            </a:r>
          </a:p>
          <a:p>
            <a:r>
              <a:rPr lang="en-US" sz="2000" dirty="0">
                <a:latin typeface="Courier New" pitchFamily="49" charset="0"/>
                <a:cs typeface="Courier New" pitchFamily="49" charset="0"/>
              </a:rPr>
              <a:t>	  gets(user);</a:t>
            </a:r>
          </a:p>
          <a:p>
            <a:r>
              <a:rPr lang="en-US" sz="2000" dirty="0">
                <a:latin typeface="Courier New" pitchFamily="49" charset="0"/>
                <a:cs typeface="Courier New" pitchFamily="49" charset="0"/>
              </a:rPr>
              <a:t>	  lookup(user, hash);</a:t>
            </a:r>
          </a:p>
          <a:p>
            <a:r>
              <a:rPr lang="en-US" sz="2000" dirty="0">
                <a:latin typeface="Courier New" pitchFamily="49" charset="0"/>
                <a:cs typeface="Courier New" pitchFamily="49" charset="0"/>
              </a:rPr>
              <a:t>	  </a:t>
            </a:r>
            <a:r>
              <a:rPr lang="en-US" sz="2000" dirty="0" err="1">
                <a:latin typeface="Courier New" pitchFamily="49" charset="0"/>
                <a:cs typeface="Courier New" pitchFamily="49" charset="0"/>
              </a:rPr>
              <a:t>printf</a:t>
            </a:r>
            <a:r>
              <a:rPr lang="en-US" sz="2000" dirty="0">
                <a:latin typeface="Courier New" pitchFamily="49" charset="0"/>
                <a:cs typeface="Courier New" pitchFamily="49" charset="0"/>
              </a:rPr>
              <a:t>(“password: “);</a:t>
            </a:r>
          </a:p>
          <a:p>
            <a:r>
              <a:rPr lang="en-US" sz="2000" dirty="0">
                <a:latin typeface="Courier New" pitchFamily="49" charset="0"/>
                <a:cs typeface="Courier New" pitchFamily="49" charset="0"/>
              </a:rPr>
              <a:t>	  gets(pw);</a:t>
            </a:r>
          </a:p>
          <a:p>
            <a:r>
              <a:rPr lang="en-US" sz="2000" dirty="0">
                <a:latin typeface="Courier New" pitchFamily="49" charset="0"/>
                <a:cs typeface="Courier New" pitchFamily="49" charset="0"/>
              </a:rPr>
              <a:t>	  if (</a:t>
            </a:r>
            <a:r>
              <a:rPr lang="en-US" sz="2000" dirty="0" err="1">
                <a:latin typeface="Courier New" pitchFamily="49" charset="0"/>
                <a:cs typeface="Courier New" pitchFamily="49" charset="0"/>
              </a:rPr>
              <a:t>hashpw</a:t>
            </a:r>
            <a:r>
              <a:rPr lang="en-US" sz="2000" dirty="0">
                <a:latin typeface="Courier New" pitchFamily="49" charset="0"/>
                <a:cs typeface="Courier New" pitchFamily="49" charset="0"/>
              </a:rPr>
              <a:t>(pw) == hash)</a:t>
            </a:r>
          </a:p>
          <a:p>
            <a:r>
              <a:rPr lang="en-US" sz="2000" dirty="0">
                <a:latin typeface="Courier New" pitchFamily="49" charset="0"/>
                <a:cs typeface="Courier New" pitchFamily="49" charset="0"/>
              </a:rPr>
              <a:t>	    return OK;</a:t>
            </a:r>
          </a:p>
          <a:p>
            <a:r>
              <a:rPr lang="en-US" sz="2000" dirty="0">
                <a:latin typeface="Courier New" pitchFamily="49" charset="0"/>
                <a:cs typeface="Courier New" pitchFamily="49" charset="0"/>
              </a:rPr>
              <a:t>	  else</a:t>
            </a:r>
          </a:p>
          <a:p>
            <a:r>
              <a:rPr lang="en-US" sz="2000" dirty="0">
                <a:latin typeface="Courier New" pitchFamily="49" charset="0"/>
                <a:cs typeface="Courier New" pitchFamily="49" charset="0"/>
              </a:rPr>
              <a:t>	    return invalid</a:t>
            </a:r>
          </a:p>
          <a:p>
            <a:r>
              <a:rPr lang="en-US" sz="2000" dirty="0">
                <a:latin typeface="Courier New" pitchFamily="49" charset="0"/>
                <a:cs typeface="Courier New" pitchFamily="49" charset="0"/>
              </a:rPr>
              <a:t>}</a:t>
            </a:r>
          </a:p>
        </p:txBody>
      </p:sp>
      <p:grpSp>
        <p:nvGrpSpPr>
          <p:cNvPr id="30" name="Group 29"/>
          <p:cNvGrpSpPr/>
          <p:nvPr/>
        </p:nvGrpSpPr>
        <p:grpSpPr>
          <a:xfrm>
            <a:off x="4717904" y="3323989"/>
            <a:ext cx="1279149" cy="369332"/>
            <a:chOff x="4717904" y="3985526"/>
            <a:chExt cx="1279149" cy="369332"/>
          </a:xfrm>
        </p:grpSpPr>
        <p:sp>
          <p:nvSpPr>
            <p:cNvPr id="22" name="Right Arrow 21"/>
            <p:cNvSpPr/>
            <p:nvPr/>
          </p:nvSpPr>
          <p:spPr>
            <a:xfrm>
              <a:off x="5235053" y="4053486"/>
              <a:ext cx="762000" cy="233412"/>
            </a:xfrm>
            <a:prstGeom prst="rightArrow">
              <a:avLst/>
            </a:prstGeom>
            <a:gradFill>
              <a:gsLst>
                <a:gs pos="0">
                  <a:srgbClr val="0000FF"/>
                </a:gs>
                <a:gs pos="100000">
                  <a:srgbClr val="0000FF"/>
                </a:gs>
              </a:gsLst>
            </a:grad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TextBox 24"/>
            <p:cNvSpPr txBox="1"/>
            <p:nvPr/>
          </p:nvSpPr>
          <p:spPr>
            <a:xfrm>
              <a:off x="4717904" y="3985526"/>
              <a:ext cx="479618" cy="369332"/>
            </a:xfrm>
            <a:prstGeom prst="rect">
              <a:avLst/>
            </a:prstGeom>
            <a:noFill/>
          </p:spPr>
          <p:txBody>
            <a:bodyPr wrap="none" rtlCol="0">
              <a:spAutoFit/>
            </a:bodyPr>
            <a:lstStyle/>
            <a:p>
              <a:r>
                <a:rPr lang="en-US" b="1" dirty="0"/>
                <a:t>FP</a:t>
              </a:r>
            </a:p>
          </p:txBody>
        </p:sp>
      </p:grpSp>
      <p:grpSp>
        <p:nvGrpSpPr>
          <p:cNvPr id="29" name="Group 28"/>
          <p:cNvGrpSpPr/>
          <p:nvPr/>
        </p:nvGrpSpPr>
        <p:grpSpPr>
          <a:xfrm>
            <a:off x="4665821" y="1699526"/>
            <a:ext cx="1293701" cy="369332"/>
            <a:chOff x="4665821" y="1699526"/>
            <a:chExt cx="1293701" cy="369332"/>
          </a:xfrm>
        </p:grpSpPr>
        <p:sp>
          <p:nvSpPr>
            <p:cNvPr id="23" name="Right Arrow 22"/>
            <p:cNvSpPr/>
            <p:nvPr/>
          </p:nvSpPr>
          <p:spPr>
            <a:xfrm>
              <a:off x="5197522" y="1767486"/>
              <a:ext cx="762000" cy="233412"/>
            </a:xfrm>
            <a:prstGeom prst="rightArrow">
              <a:avLst/>
            </a:prstGeom>
            <a:gradFill>
              <a:gsLst>
                <a:gs pos="0">
                  <a:srgbClr val="00B050"/>
                </a:gs>
                <a:gs pos="100000">
                  <a:srgbClr val="00B050"/>
                </a:gs>
              </a:gsLst>
            </a:gradFill>
            <a:ln>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TextBox 25"/>
            <p:cNvSpPr txBox="1"/>
            <p:nvPr/>
          </p:nvSpPr>
          <p:spPr>
            <a:xfrm>
              <a:off x="4665821" y="1699526"/>
              <a:ext cx="492443" cy="369332"/>
            </a:xfrm>
            <a:prstGeom prst="rect">
              <a:avLst/>
            </a:prstGeom>
            <a:noFill/>
          </p:spPr>
          <p:txBody>
            <a:bodyPr wrap="none" rtlCol="0">
              <a:spAutoFit/>
            </a:bodyPr>
            <a:lstStyle/>
            <a:p>
              <a:r>
                <a:rPr lang="en-US" b="1" dirty="0"/>
                <a:t>SP</a:t>
              </a:r>
            </a:p>
          </p:txBody>
        </p:sp>
      </p:grpSp>
      <p:sp>
        <p:nvSpPr>
          <p:cNvPr id="2" name="Rectangle 1"/>
          <p:cNvSpPr/>
          <p:nvPr/>
        </p:nvSpPr>
        <p:spPr>
          <a:xfrm>
            <a:off x="6071204" y="2787052"/>
            <a:ext cx="2673674" cy="449575"/>
          </a:xfrm>
          <a:prstGeom prst="rect">
            <a:avLst/>
          </a:prstGeom>
          <a:gradFill>
            <a:gsLst>
              <a:gs pos="0">
                <a:srgbClr val="92D050"/>
              </a:gs>
              <a:gs pos="100000">
                <a:srgbClr val="92D050"/>
              </a:gs>
            </a:gsLst>
          </a:gradFill>
          <a:ln>
            <a:solidFill>
              <a:srgbClr val="92D050"/>
            </a:solidFill>
          </a:ln>
          <a:effectLst>
            <a:innerShdw blurRad="63500" dist="50800">
              <a:prstClr val="black">
                <a:alpha val="50000"/>
              </a:prstClr>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8" name="Group 27"/>
          <p:cNvGrpSpPr/>
          <p:nvPr/>
        </p:nvGrpSpPr>
        <p:grpSpPr>
          <a:xfrm>
            <a:off x="130726" y="2787052"/>
            <a:ext cx="1164674" cy="369332"/>
            <a:chOff x="130726" y="1206632"/>
            <a:chExt cx="1164674" cy="369332"/>
          </a:xfrm>
        </p:grpSpPr>
        <p:sp>
          <p:nvSpPr>
            <p:cNvPr id="24" name="Right Arrow 23"/>
            <p:cNvSpPr/>
            <p:nvPr/>
          </p:nvSpPr>
          <p:spPr>
            <a:xfrm>
              <a:off x="533400" y="1274592"/>
              <a:ext cx="762000" cy="233412"/>
            </a:xfrm>
            <a:prstGeom prst="rightArrow">
              <a:avLst/>
            </a:prstGeom>
            <a:gradFill>
              <a:gsLst>
                <a:gs pos="0">
                  <a:srgbClr val="FF0000"/>
                </a:gs>
                <a:gs pos="100000">
                  <a:srgbClr val="FF0000"/>
                </a:gs>
              </a:gsLst>
            </a:gra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TextBox 26"/>
            <p:cNvSpPr txBox="1"/>
            <p:nvPr/>
          </p:nvSpPr>
          <p:spPr>
            <a:xfrm>
              <a:off x="130726" y="1206632"/>
              <a:ext cx="402674" cy="369332"/>
            </a:xfrm>
            <a:prstGeom prst="rect">
              <a:avLst/>
            </a:prstGeom>
            <a:noFill/>
          </p:spPr>
          <p:txBody>
            <a:bodyPr wrap="none" rtlCol="0">
              <a:spAutoFit/>
            </a:bodyPr>
            <a:lstStyle/>
            <a:p>
              <a:r>
                <a:rPr lang="en-US" b="1" dirty="0"/>
                <a:t>IP</a:t>
              </a:r>
            </a:p>
          </p:txBody>
        </p:sp>
      </p:grpSp>
      <p:sp>
        <p:nvSpPr>
          <p:cNvPr id="31" name="TextBox 30"/>
          <p:cNvSpPr txBox="1"/>
          <p:nvPr/>
        </p:nvSpPr>
        <p:spPr>
          <a:xfrm>
            <a:off x="6584734" y="5013447"/>
            <a:ext cx="1646605" cy="369332"/>
          </a:xfrm>
          <a:prstGeom prst="rect">
            <a:avLst/>
          </a:prstGeom>
          <a:noFill/>
        </p:spPr>
        <p:txBody>
          <a:bodyPr wrap="none" rtlCol="0">
            <a:spAutoFit/>
          </a:bodyPr>
          <a:lstStyle/>
          <a:p>
            <a:r>
              <a:rPr lang="en-US" b="1" dirty="0"/>
              <a:t>High address</a:t>
            </a:r>
          </a:p>
        </p:txBody>
      </p:sp>
      <p:sp>
        <p:nvSpPr>
          <p:cNvPr id="32" name="TextBox 31"/>
          <p:cNvSpPr txBox="1"/>
          <p:nvPr/>
        </p:nvSpPr>
        <p:spPr>
          <a:xfrm>
            <a:off x="6610383" y="296797"/>
            <a:ext cx="1595309" cy="369332"/>
          </a:xfrm>
          <a:prstGeom prst="rect">
            <a:avLst/>
          </a:prstGeom>
          <a:noFill/>
        </p:spPr>
        <p:txBody>
          <a:bodyPr wrap="none" rtlCol="0">
            <a:spAutoFit/>
          </a:bodyPr>
          <a:lstStyle/>
          <a:p>
            <a:r>
              <a:rPr lang="en-US" b="1" dirty="0"/>
              <a:t>Low address</a:t>
            </a:r>
          </a:p>
        </p:txBody>
      </p:sp>
      <p:sp>
        <p:nvSpPr>
          <p:cNvPr id="33" name="TextBox 32"/>
          <p:cNvSpPr txBox="1"/>
          <p:nvPr/>
        </p:nvSpPr>
        <p:spPr>
          <a:xfrm>
            <a:off x="7072051" y="2845182"/>
            <a:ext cx="671979" cy="369332"/>
          </a:xfrm>
          <a:prstGeom prst="rect">
            <a:avLst/>
          </a:prstGeom>
          <a:noFill/>
        </p:spPr>
        <p:txBody>
          <a:bodyPr wrap="none" rtlCol="0">
            <a:spAutoFit/>
          </a:bodyPr>
          <a:lstStyle/>
          <a:p>
            <a:r>
              <a:rPr lang="en-US" b="1" dirty="0"/>
              <a:t>user</a:t>
            </a:r>
          </a:p>
        </p:txBody>
      </p:sp>
      <p:sp>
        <p:nvSpPr>
          <p:cNvPr id="34" name="Rectangle 33"/>
          <p:cNvSpPr/>
          <p:nvPr/>
        </p:nvSpPr>
        <p:spPr>
          <a:xfrm>
            <a:off x="6067867" y="2331864"/>
            <a:ext cx="2673674" cy="449575"/>
          </a:xfrm>
          <a:prstGeom prst="rect">
            <a:avLst/>
          </a:prstGeom>
          <a:gradFill>
            <a:gsLst>
              <a:gs pos="0">
                <a:srgbClr val="FF0000"/>
              </a:gs>
              <a:gs pos="100000">
                <a:srgbClr val="FF0000"/>
              </a:gs>
            </a:gsLst>
          </a:gradFill>
          <a:ln>
            <a:solidFill>
              <a:srgbClr val="00B0F0"/>
            </a:solidFill>
          </a:ln>
          <a:effectLst>
            <a:innerShdw blurRad="63500" dist="50800">
              <a:prstClr val="black">
                <a:alpha val="50000"/>
              </a:prstClr>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TextBox 36"/>
          <p:cNvSpPr txBox="1"/>
          <p:nvPr/>
        </p:nvSpPr>
        <p:spPr>
          <a:xfrm>
            <a:off x="7073524" y="2371985"/>
            <a:ext cx="723275" cy="369332"/>
          </a:xfrm>
          <a:prstGeom prst="rect">
            <a:avLst/>
          </a:prstGeom>
          <a:noFill/>
        </p:spPr>
        <p:txBody>
          <a:bodyPr wrap="none" rtlCol="0">
            <a:spAutoFit/>
          </a:bodyPr>
          <a:lstStyle/>
          <a:p>
            <a:r>
              <a:rPr lang="en-US" b="1" dirty="0"/>
              <a:t>hash</a:t>
            </a:r>
          </a:p>
        </p:txBody>
      </p:sp>
      <p:sp>
        <p:nvSpPr>
          <p:cNvPr id="36" name="Rectangle 35"/>
          <p:cNvSpPr/>
          <p:nvPr/>
        </p:nvSpPr>
        <p:spPr>
          <a:xfrm>
            <a:off x="6067867" y="1882289"/>
            <a:ext cx="2673674" cy="449575"/>
          </a:xfrm>
          <a:prstGeom prst="rect">
            <a:avLst/>
          </a:prstGeom>
          <a:gradFill>
            <a:gsLst>
              <a:gs pos="0">
                <a:srgbClr val="FF0000"/>
              </a:gs>
              <a:gs pos="100000">
                <a:srgbClr val="FF0000"/>
              </a:gs>
            </a:gsLst>
          </a:gradFill>
          <a:ln>
            <a:solidFill>
              <a:srgbClr val="FF0000"/>
            </a:solidFill>
          </a:ln>
          <a:effectLst>
            <a:innerShdw blurRad="63500" dist="50800">
              <a:prstClr val="black">
                <a:alpha val="50000"/>
              </a:prstClr>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TextBox 37"/>
          <p:cNvSpPr txBox="1"/>
          <p:nvPr/>
        </p:nvSpPr>
        <p:spPr>
          <a:xfrm>
            <a:off x="7152070" y="1922410"/>
            <a:ext cx="505267" cy="369332"/>
          </a:xfrm>
          <a:prstGeom prst="rect">
            <a:avLst/>
          </a:prstGeom>
          <a:noFill/>
        </p:spPr>
        <p:txBody>
          <a:bodyPr wrap="none" rtlCol="0">
            <a:spAutoFit/>
          </a:bodyPr>
          <a:lstStyle/>
          <a:p>
            <a:r>
              <a:rPr lang="en-US" b="1" dirty="0"/>
              <a:t>pw</a:t>
            </a:r>
          </a:p>
        </p:txBody>
      </p:sp>
    </p:spTree>
    <p:extLst>
      <p:ext uri="{BB962C8B-B14F-4D97-AF65-F5344CB8AC3E}">
        <p14:creationId xmlns:p14="http://schemas.microsoft.com/office/powerpoint/2010/main" val="3561681363"/>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19490"/>
            <a:ext cx="8229600" cy="523220"/>
          </a:xfrm>
        </p:spPr>
        <p:txBody>
          <a:bodyPr/>
          <a:lstStyle/>
          <a:p>
            <a:r>
              <a:rPr lang="en-US" dirty="0"/>
              <a:t>Exercise #1: stack1.c</a:t>
            </a:r>
          </a:p>
        </p:txBody>
      </p:sp>
      <p:sp>
        <p:nvSpPr>
          <p:cNvPr id="3" name="Content Placeholder 2"/>
          <p:cNvSpPr>
            <a:spLocks noGrp="1"/>
          </p:cNvSpPr>
          <p:nvPr>
            <p:ph idx="1"/>
          </p:nvPr>
        </p:nvSpPr>
        <p:spPr>
          <a:xfrm>
            <a:off x="1219200" y="1905000"/>
            <a:ext cx="6324600" cy="4495800"/>
          </a:xfrm>
        </p:spPr>
        <p:txBody>
          <a:bodyPr>
            <a:normAutofit lnSpcReduction="10000"/>
          </a:bodyPr>
          <a:lstStyle/>
          <a:p>
            <a:pPr marL="0" indent="0">
              <a:spcBef>
                <a:spcPts val="0"/>
              </a:spcBef>
              <a:buNone/>
            </a:pPr>
            <a:r>
              <a:rPr lang="en-US" dirty="0"/>
              <a:t>/* stack1-stdin.c * </a:t>
            </a:r>
          </a:p>
          <a:p>
            <a:pPr marL="0" indent="0">
              <a:spcBef>
                <a:spcPts val="0"/>
              </a:spcBef>
              <a:buNone/>
            </a:pPr>
            <a:r>
              <a:rPr lang="en-US" dirty="0"/>
              <a:t> * specially crafted to feed your brain by </a:t>
            </a:r>
            <a:r>
              <a:rPr lang="en-US" dirty="0" err="1"/>
              <a:t>gera</a:t>
            </a:r>
            <a:r>
              <a:rPr lang="en-US" dirty="0"/>
              <a:t> */ </a:t>
            </a:r>
          </a:p>
          <a:p>
            <a:pPr marL="0" indent="0">
              <a:spcBef>
                <a:spcPts val="0"/>
              </a:spcBef>
              <a:buNone/>
            </a:pPr>
            <a:endParaRPr lang="en-US" dirty="0"/>
          </a:p>
          <a:p>
            <a:pPr marL="0" indent="0">
              <a:spcBef>
                <a:spcPts val="0"/>
              </a:spcBef>
              <a:buNone/>
            </a:pPr>
            <a:r>
              <a:rPr lang="en-US" dirty="0"/>
              <a:t>#include &lt;</a:t>
            </a:r>
            <a:r>
              <a:rPr lang="en-US" dirty="0" err="1"/>
              <a:t>stdio.h</a:t>
            </a:r>
            <a:r>
              <a:rPr lang="en-US" dirty="0"/>
              <a:t>&gt; </a:t>
            </a:r>
          </a:p>
          <a:p>
            <a:pPr marL="0" indent="0">
              <a:spcBef>
                <a:spcPts val="0"/>
              </a:spcBef>
              <a:buNone/>
            </a:pPr>
            <a:endParaRPr lang="en-US" dirty="0"/>
          </a:p>
          <a:p>
            <a:pPr marL="0" indent="0">
              <a:spcBef>
                <a:spcPts val="0"/>
              </a:spcBef>
              <a:buNone/>
            </a:pPr>
            <a:r>
              <a:rPr lang="en-US" dirty="0" err="1"/>
              <a:t>int</a:t>
            </a:r>
            <a:r>
              <a:rPr lang="en-US" dirty="0"/>
              <a:t> main() { </a:t>
            </a:r>
          </a:p>
          <a:p>
            <a:pPr marL="0" indent="0">
              <a:spcBef>
                <a:spcPts val="0"/>
              </a:spcBef>
              <a:buNone/>
            </a:pPr>
            <a:r>
              <a:rPr lang="en-US" dirty="0"/>
              <a:t>	</a:t>
            </a:r>
            <a:r>
              <a:rPr lang="en-US" dirty="0" err="1"/>
              <a:t>int</a:t>
            </a:r>
            <a:r>
              <a:rPr lang="en-US" dirty="0"/>
              <a:t> cookie; </a:t>
            </a:r>
          </a:p>
          <a:p>
            <a:pPr marL="0" indent="0">
              <a:spcBef>
                <a:spcPts val="0"/>
              </a:spcBef>
              <a:buNone/>
            </a:pPr>
            <a:endParaRPr lang="en-US" dirty="0"/>
          </a:p>
          <a:p>
            <a:pPr marL="0" indent="0">
              <a:spcBef>
                <a:spcPts val="0"/>
              </a:spcBef>
              <a:buNone/>
            </a:pPr>
            <a:r>
              <a:rPr lang="en-US" dirty="0"/>
              <a:t>	char </a:t>
            </a:r>
            <a:r>
              <a:rPr lang="en-US" dirty="0" err="1"/>
              <a:t>buf</a:t>
            </a:r>
            <a:r>
              <a:rPr lang="en-US" dirty="0"/>
              <a:t>[80]; </a:t>
            </a:r>
          </a:p>
          <a:p>
            <a:pPr marL="0" indent="0">
              <a:spcBef>
                <a:spcPts val="0"/>
              </a:spcBef>
              <a:buNone/>
            </a:pPr>
            <a:r>
              <a:rPr lang="en-US" dirty="0"/>
              <a:t>	</a:t>
            </a:r>
            <a:r>
              <a:rPr lang="en-US" dirty="0" err="1"/>
              <a:t>printf</a:t>
            </a:r>
            <a:r>
              <a:rPr lang="en-US" dirty="0"/>
              <a:t>("</a:t>
            </a:r>
            <a:r>
              <a:rPr lang="en-US" dirty="0" err="1"/>
              <a:t>buf</a:t>
            </a:r>
            <a:r>
              <a:rPr lang="en-US" dirty="0"/>
              <a:t>: %08x cookie: %08x\n", &amp;</a:t>
            </a:r>
            <a:r>
              <a:rPr lang="en-US" dirty="0" err="1"/>
              <a:t>buf</a:t>
            </a:r>
            <a:r>
              <a:rPr lang="en-US" dirty="0"/>
              <a:t>, &amp;cookie); </a:t>
            </a:r>
          </a:p>
          <a:p>
            <a:pPr marL="0" indent="0">
              <a:spcBef>
                <a:spcPts val="0"/>
              </a:spcBef>
              <a:buNone/>
            </a:pPr>
            <a:endParaRPr lang="en-US" dirty="0"/>
          </a:p>
          <a:p>
            <a:pPr marL="0" indent="0">
              <a:spcBef>
                <a:spcPts val="0"/>
              </a:spcBef>
              <a:buNone/>
            </a:pPr>
            <a:r>
              <a:rPr lang="en-US" dirty="0"/>
              <a:t>	gets(</a:t>
            </a:r>
            <a:r>
              <a:rPr lang="en-US" dirty="0" err="1"/>
              <a:t>buf</a:t>
            </a:r>
            <a:r>
              <a:rPr lang="en-US" dirty="0"/>
              <a:t>); </a:t>
            </a:r>
          </a:p>
          <a:p>
            <a:pPr marL="0" indent="0">
              <a:spcBef>
                <a:spcPts val="0"/>
              </a:spcBef>
              <a:buNone/>
            </a:pPr>
            <a:r>
              <a:rPr lang="en-US" dirty="0"/>
              <a:t>	if (cookie == 0x41424344) </a:t>
            </a:r>
          </a:p>
          <a:p>
            <a:pPr marL="0" indent="0">
              <a:spcBef>
                <a:spcPts val="0"/>
              </a:spcBef>
              <a:buNone/>
            </a:pPr>
            <a:r>
              <a:rPr lang="en-US" dirty="0"/>
              <a:t>		</a:t>
            </a:r>
            <a:r>
              <a:rPr lang="en-US" dirty="0" err="1"/>
              <a:t>printf</a:t>
            </a:r>
            <a:r>
              <a:rPr lang="en-US" dirty="0"/>
              <a:t>("you win!\n"); </a:t>
            </a:r>
          </a:p>
          <a:p>
            <a:pPr marL="0" indent="0">
              <a:spcBef>
                <a:spcPts val="0"/>
              </a:spcBef>
              <a:buNone/>
            </a:pPr>
            <a:r>
              <a:rPr lang="en-US" dirty="0"/>
              <a:t>}</a:t>
            </a:r>
          </a:p>
        </p:txBody>
      </p:sp>
    </p:spTree>
    <p:extLst>
      <p:ext uri="{BB962C8B-B14F-4D97-AF65-F5344CB8AC3E}">
        <p14:creationId xmlns:p14="http://schemas.microsoft.com/office/powerpoint/2010/main" val="1769307884"/>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9"/>
          <p:cNvGrpSpPr/>
          <p:nvPr/>
        </p:nvGrpSpPr>
        <p:grpSpPr>
          <a:xfrm>
            <a:off x="6071204" y="664992"/>
            <a:ext cx="2670337" cy="4343400"/>
            <a:chOff x="4492463" y="609600"/>
            <a:chExt cx="2670337" cy="4343400"/>
          </a:xfrm>
        </p:grpSpPr>
        <p:sp>
          <p:nvSpPr>
            <p:cNvPr id="4" name="Rectangle 3"/>
            <p:cNvSpPr/>
            <p:nvPr/>
          </p:nvSpPr>
          <p:spPr>
            <a:xfrm>
              <a:off x="4495800" y="609600"/>
              <a:ext cx="2667000" cy="4343400"/>
            </a:xfrm>
            <a:prstGeom prst="rect">
              <a:avLst/>
            </a:prstGeom>
            <a:gradFill>
              <a:gsLst>
                <a:gs pos="0">
                  <a:schemeClr val="accent2">
                    <a:lumMod val="60000"/>
                    <a:lumOff val="40000"/>
                  </a:schemeClr>
                </a:gs>
                <a:gs pos="100000">
                  <a:schemeClr val="accent2">
                    <a:lumMod val="20000"/>
                    <a:lumOff val="80000"/>
                  </a:schemeClr>
                </a:gs>
              </a:gsLst>
            </a:gradFill>
            <a:ln>
              <a:solidFill>
                <a:schemeClr val="accent2">
                  <a:lumMod val="60000"/>
                  <a:lumOff val="40000"/>
                </a:schemeClr>
              </a:solidFill>
              <a:miter lim="800000"/>
            </a:ln>
            <a:effectLst>
              <a:innerShdw blurRad="63500" dist="50800" dir="2700000">
                <a:prstClr val="black">
                  <a:alpha val="50000"/>
                </a:prstClr>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7" name="Straight Connector 6"/>
            <p:cNvCxnSpPr/>
            <p:nvPr/>
          </p:nvCxnSpPr>
          <p:spPr>
            <a:xfrm>
              <a:off x="4495800" y="4114800"/>
              <a:ext cx="26670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4495800" y="3657600"/>
              <a:ext cx="26670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4495800" y="3200400"/>
              <a:ext cx="26670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4495800" y="2743200"/>
              <a:ext cx="26670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4495800" y="2286000"/>
              <a:ext cx="26670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4890575" y="3657600"/>
              <a:ext cx="1877437" cy="369332"/>
            </a:xfrm>
            <a:prstGeom prst="rect">
              <a:avLst/>
            </a:prstGeom>
            <a:noFill/>
          </p:spPr>
          <p:txBody>
            <a:bodyPr wrap="none" rtlCol="0">
              <a:spAutoFit/>
            </a:bodyPr>
            <a:lstStyle/>
            <a:p>
              <a:r>
                <a:rPr lang="en-US" b="1" dirty="0"/>
                <a:t>Return address</a:t>
              </a:r>
            </a:p>
          </p:txBody>
        </p:sp>
        <p:sp>
          <p:nvSpPr>
            <p:cNvPr id="15" name="TextBox 14"/>
            <p:cNvSpPr txBox="1"/>
            <p:nvPr/>
          </p:nvSpPr>
          <p:spPr>
            <a:xfrm>
              <a:off x="4960850" y="3268597"/>
              <a:ext cx="1723549" cy="369332"/>
            </a:xfrm>
            <a:prstGeom prst="rect">
              <a:avLst/>
            </a:prstGeom>
            <a:noFill/>
          </p:spPr>
          <p:txBody>
            <a:bodyPr wrap="none" rtlCol="0">
              <a:spAutoFit/>
            </a:bodyPr>
            <a:lstStyle/>
            <a:p>
              <a:r>
                <a:rPr lang="en-US" b="1" dirty="0"/>
                <a:t>Frame pointer</a:t>
              </a:r>
            </a:p>
          </p:txBody>
        </p:sp>
        <p:sp>
          <p:nvSpPr>
            <p:cNvPr id="17" name="TextBox 16"/>
            <p:cNvSpPr txBox="1"/>
            <p:nvPr/>
          </p:nvSpPr>
          <p:spPr>
            <a:xfrm>
              <a:off x="5467662" y="2373868"/>
              <a:ext cx="723275" cy="369332"/>
            </a:xfrm>
            <a:prstGeom prst="rect">
              <a:avLst/>
            </a:prstGeom>
            <a:noFill/>
          </p:spPr>
          <p:txBody>
            <a:bodyPr wrap="none" rtlCol="0">
              <a:spAutoFit/>
            </a:bodyPr>
            <a:lstStyle/>
            <a:p>
              <a:r>
                <a:rPr lang="en-US" b="1" dirty="0"/>
                <a:t>hash</a:t>
              </a:r>
            </a:p>
          </p:txBody>
        </p:sp>
        <p:sp>
          <p:nvSpPr>
            <p:cNvPr id="19" name="Rectangle 18"/>
            <p:cNvSpPr/>
            <p:nvPr/>
          </p:nvSpPr>
          <p:spPr>
            <a:xfrm>
              <a:off x="4495800" y="609600"/>
              <a:ext cx="2667000" cy="1219200"/>
            </a:xfrm>
            <a:prstGeom prst="rect">
              <a:avLst/>
            </a:prstGeom>
            <a:gradFill>
              <a:gsLst>
                <a:gs pos="0">
                  <a:schemeClr val="accent2">
                    <a:lumMod val="40000"/>
                    <a:lumOff val="60000"/>
                  </a:schemeClr>
                </a:gs>
                <a:gs pos="100000">
                  <a:schemeClr val="accent2">
                    <a:lumMod val="40000"/>
                    <a:lumOff val="60000"/>
                  </a:schemeClr>
                </a:gs>
              </a:gsLst>
            </a:gradFill>
            <a:ln>
              <a:solidFill>
                <a:schemeClr val="accent2">
                  <a:lumMod val="40000"/>
                  <a:lumOff val="60000"/>
                </a:schemeClr>
              </a:solidFill>
            </a:ln>
            <a:effectLst>
              <a:innerShdw blurRad="63500" dist="50800">
                <a:prstClr val="black">
                  <a:alpha val="50000"/>
                </a:prstClr>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p:cNvSpPr txBox="1"/>
            <p:nvPr/>
          </p:nvSpPr>
          <p:spPr>
            <a:xfrm>
              <a:off x="5493305" y="2771781"/>
              <a:ext cx="671979" cy="369332"/>
            </a:xfrm>
            <a:prstGeom prst="rect">
              <a:avLst/>
            </a:prstGeom>
            <a:noFill/>
          </p:spPr>
          <p:txBody>
            <a:bodyPr wrap="none" rtlCol="0">
              <a:spAutoFit/>
            </a:bodyPr>
            <a:lstStyle/>
            <a:p>
              <a:r>
                <a:rPr lang="en-US" b="1" dirty="0"/>
                <a:t>user</a:t>
              </a:r>
            </a:p>
          </p:txBody>
        </p:sp>
        <p:cxnSp>
          <p:nvCxnSpPr>
            <p:cNvPr id="35" name="Straight Connector 34"/>
            <p:cNvCxnSpPr/>
            <p:nvPr/>
          </p:nvCxnSpPr>
          <p:spPr>
            <a:xfrm>
              <a:off x="4492463" y="2729593"/>
              <a:ext cx="26670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a:off x="4492463" y="2729593"/>
              <a:ext cx="26670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1" name="TextBox 20"/>
          <p:cNvSpPr txBox="1"/>
          <p:nvPr/>
        </p:nvSpPr>
        <p:spPr>
          <a:xfrm>
            <a:off x="1282024" y="2130235"/>
            <a:ext cx="2492990" cy="1631216"/>
          </a:xfrm>
          <a:prstGeom prst="rect">
            <a:avLst/>
          </a:prstGeom>
          <a:noFill/>
        </p:spPr>
        <p:txBody>
          <a:bodyPr wrap="none" rtlCol="0">
            <a:spAutoFit/>
          </a:bodyPr>
          <a:lstStyle/>
          <a:p>
            <a:r>
              <a:rPr lang="en-US" sz="2000" dirty="0">
                <a:latin typeface="Courier New" pitchFamily="49" charset="0"/>
                <a:cs typeface="Courier New" pitchFamily="49" charset="0"/>
              </a:rPr>
              <a:t>Main:</a:t>
            </a:r>
          </a:p>
          <a:p>
            <a:r>
              <a:rPr lang="en-US" sz="2000" dirty="0">
                <a:latin typeface="Courier New" pitchFamily="49" charset="0"/>
                <a:cs typeface="Courier New" pitchFamily="49" charset="0"/>
              </a:rPr>
              <a:t>	  cookie</a:t>
            </a:r>
          </a:p>
          <a:p>
            <a:r>
              <a:rPr lang="en-US" sz="2000" dirty="0">
                <a:latin typeface="Courier New" pitchFamily="49" charset="0"/>
                <a:cs typeface="Courier New" pitchFamily="49" charset="0"/>
              </a:rPr>
              <a:t>	  </a:t>
            </a:r>
            <a:r>
              <a:rPr lang="en-US" sz="2000" dirty="0" err="1">
                <a:latin typeface="Courier New" pitchFamily="49" charset="0"/>
                <a:cs typeface="Courier New" pitchFamily="49" charset="0"/>
              </a:rPr>
              <a:t>buf</a:t>
            </a:r>
            <a:r>
              <a:rPr lang="en-US" sz="2000" dirty="0">
                <a:latin typeface="Courier New" pitchFamily="49" charset="0"/>
                <a:cs typeface="Courier New" pitchFamily="49" charset="0"/>
              </a:rPr>
              <a:t>[80]</a:t>
            </a:r>
          </a:p>
          <a:p>
            <a:r>
              <a:rPr lang="en-US" sz="2000" dirty="0">
                <a:latin typeface="Courier New" pitchFamily="49" charset="0"/>
                <a:cs typeface="Courier New" pitchFamily="49" charset="0"/>
              </a:rPr>
              <a:t>	  </a:t>
            </a:r>
            <a:r>
              <a:rPr lang="en-US" sz="2000" dirty="0" err="1">
                <a:latin typeface="Courier New" pitchFamily="49" charset="0"/>
                <a:cs typeface="Courier New" pitchFamily="49" charset="0"/>
              </a:rPr>
              <a:t>printf</a:t>
            </a:r>
            <a:endParaRPr lang="en-US" sz="2000" dirty="0">
              <a:latin typeface="Courier New" pitchFamily="49" charset="0"/>
              <a:cs typeface="Courier New" pitchFamily="49" charset="0"/>
            </a:endParaRPr>
          </a:p>
          <a:p>
            <a:r>
              <a:rPr lang="en-US" sz="2000" dirty="0">
                <a:latin typeface="Courier New" pitchFamily="49" charset="0"/>
                <a:cs typeface="Courier New" pitchFamily="49" charset="0"/>
              </a:rPr>
              <a:t>	  gets</a:t>
            </a:r>
          </a:p>
        </p:txBody>
      </p:sp>
      <p:grpSp>
        <p:nvGrpSpPr>
          <p:cNvPr id="30" name="Group 29"/>
          <p:cNvGrpSpPr/>
          <p:nvPr/>
        </p:nvGrpSpPr>
        <p:grpSpPr>
          <a:xfrm>
            <a:off x="4717904" y="3323989"/>
            <a:ext cx="1279149" cy="369332"/>
            <a:chOff x="4717904" y="3985526"/>
            <a:chExt cx="1279149" cy="369332"/>
          </a:xfrm>
        </p:grpSpPr>
        <p:sp>
          <p:nvSpPr>
            <p:cNvPr id="22" name="Right Arrow 21"/>
            <p:cNvSpPr/>
            <p:nvPr/>
          </p:nvSpPr>
          <p:spPr>
            <a:xfrm>
              <a:off x="5235053" y="4053486"/>
              <a:ext cx="762000" cy="233412"/>
            </a:xfrm>
            <a:prstGeom prst="rightArrow">
              <a:avLst/>
            </a:prstGeom>
            <a:gradFill>
              <a:gsLst>
                <a:gs pos="0">
                  <a:srgbClr val="0000FF"/>
                </a:gs>
                <a:gs pos="100000">
                  <a:srgbClr val="0000FF"/>
                </a:gs>
              </a:gsLst>
            </a:grad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TextBox 24"/>
            <p:cNvSpPr txBox="1"/>
            <p:nvPr/>
          </p:nvSpPr>
          <p:spPr>
            <a:xfrm>
              <a:off x="4717904" y="3985526"/>
              <a:ext cx="479618" cy="369332"/>
            </a:xfrm>
            <a:prstGeom prst="rect">
              <a:avLst/>
            </a:prstGeom>
            <a:noFill/>
          </p:spPr>
          <p:txBody>
            <a:bodyPr wrap="none" rtlCol="0">
              <a:spAutoFit/>
            </a:bodyPr>
            <a:lstStyle/>
            <a:p>
              <a:r>
                <a:rPr lang="en-US" b="1" dirty="0"/>
                <a:t>FP</a:t>
              </a:r>
            </a:p>
          </p:txBody>
        </p:sp>
      </p:grpSp>
      <p:grpSp>
        <p:nvGrpSpPr>
          <p:cNvPr id="29" name="Group 28"/>
          <p:cNvGrpSpPr/>
          <p:nvPr/>
        </p:nvGrpSpPr>
        <p:grpSpPr>
          <a:xfrm>
            <a:off x="4665821" y="2189353"/>
            <a:ext cx="1293701" cy="369332"/>
            <a:chOff x="4665821" y="1699526"/>
            <a:chExt cx="1293701" cy="369332"/>
          </a:xfrm>
        </p:grpSpPr>
        <p:sp>
          <p:nvSpPr>
            <p:cNvPr id="23" name="Right Arrow 22"/>
            <p:cNvSpPr/>
            <p:nvPr/>
          </p:nvSpPr>
          <p:spPr>
            <a:xfrm>
              <a:off x="5197522" y="1767486"/>
              <a:ext cx="762000" cy="233412"/>
            </a:xfrm>
            <a:prstGeom prst="rightArrow">
              <a:avLst/>
            </a:prstGeom>
            <a:gradFill>
              <a:gsLst>
                <a:gs pos="0">
                  <a:srgbClr val="00B050"/>
                </a:gs>
                <a:gs pos="100000">
                  <a:srgbClr val="00B050"/>
                </a:gs>
              </a:gsLst>
            </a:gradFill>
            <a:ln>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TextBox 25"/>
            <p:cNvSpPr txBox="1"/>
            <p:nvPr/>
          </p:nvSpPr>
          <p:spPr>
            <a:xfrm>
              <a:off x="4665821" y="1699526"/>
              <a:ext cx="492443" cy="369332"/>
            </a:xfrm>
            <a:prstGeom prst="rect">
              <a:avLst/>
            </a:prstGeom>
            <a:noFill/>
          </p:spPr>
          <p:txBody>
            <a:bodyPr wrap="none" rtlCol="0">
              <a:spAutoFit/>
            </a:bodyPr>
            <a:lstStyle/>
            <a:p>
              <a:r>
                <a:rPr lang="en-US" b="1" dirty="0"/>
                <a:t>SP</a:t>
              </a:r>
            </a:p>
          </p:txBody>
        </p:sp>
      </p:grpSp>
      <p:sp>
        <p:nvSpPr>
          <p:cNvPr id="2" name="Rectangle 1"/>
          <p:cNvSpPr/>
          <p:nvPr/>
        </p:nvSpPr>
        <p:spPr>
          <a:xfrm>
            <a:off x="6071204" y="2787052"/>
            <a:ext cx="2673674" cy="449575"/>
          </a:xfrm>
          <a:prstGeom prst="rect">
            <a:avLst/>
          </a:prstGeom>
          <a:gradFill>
            <a:gsLst>
              <a:gs pos="0">
                <a:srgbClr val="FF0000"/>
              </a:gs>
              <a:gs pos="100000">
                <a:srgbClr val="FF0000"/>
              </a:gs>
            </a:gsLst>
          </a:gradFill>
          <a:ln>
            <a:solidFill>
              <a:srgbClr val="FF0000"/>
            </a:solidFill>
          </a:ln>
          <a:effectLst>
            <a:innerShdw blurRad="63500" dist="50800">
              <a:prstClr val="black">
                <a:alpha val="50000"/>
              </a:prstClr>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8" name="Group 27"/>
          <p:cNvGrpSpPr/>
          <p:nvPr/>
        </p:nvGrpSpPr>
        <p:grpSpPr>
          <a:xfrm>
            <a:off x="1363845" y="3391949"/>
            <a:ext cx="1164674" cy="369332"/>
            <a:chOff x="130726" y="1206632"/>
            <a:chExt cx="1164674" cy="369332"/>
          </a:xfrm>
        </p:grpSpPr>
        <p:sp>
          <p:nvSpPr>
            <p:cNvPr id="24" name="Right Arrow 23"/>
            <p:cNvSpPr/>
            <p:nvPr/>
          </p:nvSpPr>
          <p:spPr>
            <a:xfrm>
              <a:off x="533400" y="1274592"/>
              <a:ext cx="762000" cy="233412"/>
            </a:xfrm>
            <a:prstGeom prst="rightArrow">
              <a:avLst/>
            </a:prstGeom>
            <a:gradFill>
              <a:gsLst>
                <a:gs pos="0">
                  <a:srgbClr val="FF0000"/>
                </a:gs>
                <a:gs pos="100000">
                  <a:srgbClr val="FF0000"/>
                </a:gs>
              </a:gsLst>
            </a:gra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TextBox 26"/>
            <p:cNvSpPr txBox="1"/>
            <p:nvPr/>
          </p:nvSpPr>
          <p:spPr>
            <a:xfrm>
              <a:off x="130726" y="1206632"/>
              <a:ext cx="402674" cy="369332"/>
            </a:xfrm>
            <a:prstGeom prst="rect">
              <a:avLst/>
            </a:prstGeom>
            <a:noFill/>
          </p:spPr>
          <p:txBody>
            <a:bodyPr wrap="none" rtlCol="0">
              <a:spAutoFit/>
            </a:bodyPr>
            <a:lstStyle/>
            <a:p>
              <a:r>
                <a:rPr lang="en-US" b="1" dirty="0"/>
                <a:t>IP</a:t>
              </a:r>
            </a:p>
          </p:txBody>
        </p:sp>
      </p:grpSp>
      <p:sp>
        <p:nvSpPr>
          <p:cNvPr id="34" name="Rectangle 33"/>
          <p:cNvSpPr/>
          <p:nvPr/>
        </p:nvSpPr>
        <p:spPr>
          <a:xfrm>
            <a:off x="6064530" y="2333898"/>
            <a:ext cx="2673674" cy="449575"/>
          </a:xfrm>
          <a:prstGeom prst="rect">
            <a:avLst/>
          </a:prstGeom>
          <a:gradFill>
            <a:gsLst>
              <a:gs pos="0">
                <a:srgbClr val="FF0000"/>
              </a:gs>
              <a:gs pos="100000">
                <a:srgbClr val="FF0000"/>
              </a:gs>
            </a:gsLst>
          </a:gradFill>
          <a:ln>
            <a:solidFill>
              <a:srgbClr val="FF0000"/>
            </a:solidFill>
          </a:ln>
          <a:effectLst>
            <a:innerShdw blurRad="63500" dist="50800">
              <a:prstClr val="black">
                <a:alpha val="50000"/>
              </a:prstClr>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TextBox 30"/>
          <p:cNvSpPr txBox="1"/>
          <p:nvPr/>
        </p:nvSpPr>
        <p:spPr>
          <a:xfrm>
            <a:off x="6584734" y="5013447"/>
            <a:ext cx="1646605" cy="369332"/>
          </a:xfrm>
          <a:prstGeom prst="rect">
            <a:avLst/>
          </a:prstGeom>
          <a:noFill/>
        </p:spPr>
        <p:txBody>
          <a:bodyPr wrap="none" rtlCol="0">
            <a:spAutoFit/>
          </a:bodyPr>
          <a:lstStyle/>
          <a:p>
            <a:r>
              <a:rPr lang="en-US" b="1" dirty="0"/>
              <a:t>High address</a:t>
            </a:r>
          </a:p>
        </p:txBody>
      </p:sp>
      <p:sp>
        <p:nvSpPr>
          <p:cNvPr id="32" name="TextBox 31"/>
          <p:cNvSpPr txBox="1"/>
          <p:nvPr/>
        </p:nvSpPr>
        <p:spPr>
          <a:xfrm>
            <a:off x="6610383" y="296797"/>
            <a:ext cx="1595309" cy="369332"/>
          </a:xfrm>
          <a:prstGeom prst="rect">
            <a:avLst/>
          </a:prstGeom>
          <a:noFill/>
        </p:spPr>
        <p:txBody>
          <a:bodyPr wrap="none" rtlCol="0">
            <a:spAutoFit/>
          </a:bodyPr>
          <a:lstStyle/>
          <a:p>
            <a:r>
              <a:rPr lang="en-US" b="1" dirty="0"/>
              <a:t>Low address</a:t>
            </a:r>
          </a:p>
        </p:txBody>
      </p:sp>
      <p:sp>
        <p:nvSpPr>
          <p:cNvPr id="33" name="TextBox 32"/>
          <p:cNvSpPr txBox="1"/>
          <p:nvPr/>
        </p:nvSpPr>
        <p:spPr>
          <a:xfrm>
            <a:off x="7129495" y="2374019"/>
            <a:ext cx="543739" cy="369332"/>
          </a:xfrm>
          <a:prstGeom prst="rect">
            <a:avLst/>
          </a:prstGeom>
          <a:noFill/>
        </p:spPr>
        <p:txBody>
          <a:bodyPr wrap="none" rtlCol="0">
            <a:spAutoFit/>
          </a:bodyPr>
          <a:lstStyle/>
          <a:p>
            <a:r>
              <a:rPr lang="en-US" b="1" dirty="0" err="1"/>
              <a:t>buf</a:t>
            </a:r>
            <a:endParaRPr lang="en-US" b="1" dirty="0"/>
          </a:p>
        </p:txBody>
      </p:sp>
      <p:cxnSp>
        <p:nvCxnSpPr>
          <p:cNvPr id="5" name="Straight Connector 4"/>
          <p:cNvCxnSpPr/>
          <p:nvPr/>
        </p:nvCxnSpPr>
        <p:spPr>
          <a:xfrm>
            <a:off x="6064530" y="2783473"/>
            <a:ext cx="2663834" cy="1910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37" name="TextBox 36"/>
          <p:cNvSpPr txBox="1"/>
          <p:nvPr/>
        </p:nvSpPr>
        <p:spPr>
          <a:xfrm>
            <a:off x="6970689" y="2829126"/>
            <a:ext cx="851515" cy="369332"/>
          </a:xfrm>
          <a:prstGeom prst="rect">
            <a:avLst/>
          </a:prstGeom>
          <a:noFill/>
        </p:spPr>
        <p:txBody>
          <a:bodyPr wrap="none" rtlCol="0">
            <a:spAutoFit/>
          </a:bodyPr>
          <a:lstStyle/>
          <a:p>
            <a:r>
              <a:rPr lang="en-US" b="1" dirty="0"/>
              <a:t>ABCD</a:t>
            </a:r>
          </a:p>
        </p:txBody>
      </p:sp>
      <p:sp>
        <p:nvSpPr>
          <p:cNvPr id="38" name="TextBox 37"/>
          <p:cNvSpPr txBox="1"/>
          <p:nvPr/>
        </p:nvSpPr>
        <p:spPr>
          <a:xfrm>
            <a:off x="1885109" y="5457967"/>
            <a:ext cx="5665590" cy="400110"/>
          </a:xfrm>
          <a:prstGeom prst="rect">
            <a:avLst/>
          </a:prstGeom>
          <a:noFill/>
        </p:spPr>
        <p:txBody>
          <a:bodyPr wrap="none" rtlCol="0">
            <a:spAutoFit/>
          </a:bodyPr>
          <a:lstStyle/>
          <a:p>
            <a:r>
              <a:rPr lang="en-US" sz="2000" b="1" dirty="0" err="1"/>
              <a:t>perl</a:t>
            </a:r>
            <a:r>
              <a:rPr lang="en-US" sz="2000" b="1" dirty="0"/>
              <a:t> –e ‘print “A”x80; print “DCBA”’ | ./stack1</a:t>
            </a:r>
          </a:p>
        </p:txBody>
      </p:sp>
    </p:spTree>
    <p:extLst>
      <p:ext uri="{BB962C8B-B14F-4D97-AF65-F5344CB8AC3E}">
        <p14:creationId xmlns:p14="http://schemas.microsoft.com/office/powerpoint/2010/main" val="2867364432"/>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19490"/>
            <a:ext cx="8229600" cy="523220"/>
          </a:xfrm>
        </p:spPr>
        <p:txBody>
          <a:bodyPr/>
          <a:lstStyle/>
          <a:p>
            <a:r>
              <a:rPr lang="en-US" dirty="0"/>
              <a:t>Exercise #2: Slightly harder variant</a:t>
            </a:r>
          </a:p>
        </p:txBody>
      </p:sp>
      <p:sp>
        <p:nvSpPr>
          <p:cNvPr id="3" name="Content Placeholder 2"/>
          <p:cNvSpPr>
            <a:spLocks noGrp="1"/>
          </p:cNvSpPr>
          <p:nvPr>
            <p:ph idx="1"/>
          </p:nvPr>
        </p:nvSpPr>
        <p:spPr>
          <a:xfrm>
            <a:off x="1219200" y="1600200"/>
            <a:ext cx="6324600" cy="4495800"/>
          </a:xfrm>
        </p:spPr>
        <p:txBody>
          <a:bodyPr>
            <a:normAutofit fontScale="92500" lnSpcReduction="20000"/>
          </a:bodyPr>
          <a:lstStyle/>
          <a:p>
            <a:pPr marL="0" indent="0">
              <a:spcBef>
                <a:spcPts val="0"/>
              </a:spcBef>
              <a:buNone/>
            </a:pPr>
            <a:r>
              <a:rPr lang="en-US" dirty="0">
                <a:latin typeface="Courier New" pitchFamily="49" charset="0"/>
                <a:cs typeface="Courier New" pitchFamily="49" charset="0"/>
              </a:rPr>
              <a:t>/* stack1-stdin.c * </a:t>
            </a:r>
          </a:p>
          <a:p>
            <a:pPr marL="0" indent="0">
              <a:spcBef>
                <a:spcPts val="0"/>
              </a:spcBef>
              <a:buNone/>
            </a:pPr>
            <a:r>
              <a:rPr lang="en-US" dirty="0">
                <a:latin typeface="Courier New" pitchFamily="49" charset="0"/>
                <a:cs typeface="Courier New" pitchFamily="49" charset="0"/>
              </a:rPr>
              <a:t> * specially crafted to feed your brain by </a:t>
            </a:r>
            <a:r>
              <a:rPr lang="en-US" dirty="0" err="1">
                <a:latin typeface="Courier New" pitchFamily="49" charset="0"/>
                <a:cs typeface="Courier New" pitchFamily="49" charset="0"/>
              </a:rPr>
              <a:t>gera</a:t>
            </a:r>
            <a:r>
              <a:rPr lang="en-US" dirty="0">
                <a:latin typeface="Courier New" pitchFamily="49" charset="0"/>
                <a:cs typeface="Courier New" pitchFamily="49" charset="0"/>
              </a:rPr>
              <a:t> */ </a:t>
            </a:r>
          </a:p>
          <a:p>
            <a:pPr marL="0" indent="0">
              <a:spcBef>
                <a:spcPts val="0"/>
              </a:spcBef>
              <a:buNone/>
            </a:pPr>
            <a:endParaRPr lang="en-US" dirty="0">
              <a:latin typeface="Courier New" pitchFamily="49" charset="0"/>
              <a:cs typeface="Courier New" pitchFamily="49" charset="0"/>
            </a:endParaRPr>
          </a:p>
          <a:p>
            <a:pPr marL="0" indent="0">
              <a:spcBef>
                <a:spcPts val="0"/>
              </a:spcBef>
              <a:buNone/>
            </a:pPr>
            <a:r>
              <a:rPr lang="en-US" dirty="0">
                <a:latin typeface="Courier New" pitchFamily="49" charset="0"/>
                <a:cs typeface="Courier New" pitchFamily="49" charset="0"/>
              </a:rPr>
              <a:t>#include &lt;</a:t>
            </a:r>
            <a:r>
              <a:rPr lang="en-US" dirty="0" err="1">
                <a:latin typeface="Courier New" pitchFamily="49" charset="0"/>
                <a:cs typeface="Courier New" pitchFamily="49" charset="0"/>
              </a:rPr>
              <a:t>stdio.h</a:t>
            </a:r>
            <a:r>
              <a:rPr lang="en-US" dirty="0">
                <a:latin typeface="Courier New" pitchFamily="49" charset="0"/>
                <a:cs typeface="Courier New" pitchFamily="49" charset="0"/>
              </a:rPr>
              <a:t>&gt; </a:t>
            </a:r>
          </a:p>
          <a:p>
            <a:pPr marL="0" indent="0">
              <a:spcBef>
                <a:spcPts val="0"/>
              </a:spcBef>
              <a:buNone/>
            </a:pPr>
            <a:endParaRPr lang="en-US" dirty="0">
              <a:latin typeface="Courier New" pitchFamily="49" charset="0"/>
              <a:cs typeface="Courier New" pitchFamily="49" charset="0"/>
            </a:endParaRPr>
          </a:p>
          <a:p>
            <a:pPr marL="0" indent="0">
              <a:spcBef>
                <a:spcPts val="0"/>
              </a:spcBef>
              <a:buNone/>
            </a:pPr>
            <a:r>
              <a:rPr lang="en-US" dirty="0" err="1">
                <a:latin typeface="Courier New" pitchFamily="49" charset="0"/>
                <a:cs typeface="Courier New" pitchFamily="49" charset="0"/>
              </a:rPr>
              <a:t>int</a:t>
            </a:r>
            <a:r>
              <a:rPr lang="en-US" dirty="0">
                <a:latin typeface="Courier New" pitchFamily="49" charset="0"/>
                <a:cs typeface="Courier New" pitchFamily="49" charset="0"/>
              </a:rPr>
              <a:t> main() { </a:t>
            </a:r>
          </a:p>
          <a:p>
            <a:pPr marL="0" indent="0">
              <a:spcBef>
                <a:spcPts val="0"/>
              </a:spcBef>
              <a:buNone/>
            </a:pPr>
            <a:r>
              <a:rPr lang="en-US" dirty="0">
                <a:latin typeface="Courier New" pitchFamily="49" charset="0"/>
                <a:cs typeface="Courier New" pitchFamily="49" charset="0"/>
              </a:rPr>
              <a:t>	</a:t>
            </a:r>
            <a:r>
              <a:rPr lang="en-US" dirty="0" err="1">
                <a:latin typeface="Courier New" pitchFamily="49" charset="0"/>
                <a:cs typeface="Courier New" pitchFamily="49" charset="0"/>
              </a:rPr>
              <a:t>int</a:t>
            </a:r>
            <a:r>
              <a:rPr lang="en-US" dirty="0">
                <a:latin typeface="Courier New" pitchFamily="49" charset="0"/>
                <a:cs typeface="Courier New" pitchFamily="49" charset="0"/>
              </a:rPr>
              <a:t> cookie; </a:t>
            </a:r>
          </a:p>
          <a:p>
            <a:pPr marL="0" indent="0">
              <a:spcBef>
                <a:spcPts val="0"/>
              </a:spcBef>
              <a:buNone/>
            </a:pPr>
            <a:endParaRPr lang="en-US" dirty="0">
              <a:latin typeface="Courier New" pitchFamily="49" charset="0"/>
              <a:cs typeface="Courier New" pitchFamily="49" charset="0"/>
            </a:endParaRPr>
          </a:p>
          <a:p>
            <a:pPr marL="0" indent="0">
              <a:spcBef>
                <a:spcPts val="0"/>
              </a:spcBef>
              <a:buNone/>
            </a:pPr>
            <a:r>
              <a:rPr lang="en-US" dirty="0">
                <a:latin typeface="Courier New" pitchFamily="49" charset="0"/>
                <a:cs typeface="Courier New" pitchFamily="49" charset="0"/>
              </a:rPr>
              <a:t>	char </a:t>
            </a:r>
            <a:r>
              <a:rPr lang="en-US" dirty="0" err="1">
                <a:latin typeface="Courier New" pitchFamily="49" charset="0"/>
                <a:cs typeface="Courier New" pitchFamily="49" charset="0"/>
              </a:rPr>
              <a:t>buf</a:t>
            </a:r>
            <a:r>
              <a:rPr lang="en-US" dirty="0">
                <a:latin typeface="Courier New" pitchFamily="49" charset="0"/>
                <a:cs typeface="Courier New" pitchFamily="49" charset="0"/>
              </a:rPr>
              <a:t>[80]; </a:t>
            </a:r>
          </a:p>
          <a:p>
            <a:pPr marL="0" indent="0">
              <a:spcBef>
                <a:spcPts val="0"/>
              </a:spcBef>
              <a:buNone/>
            </a:pPr>
            <a:r>
              <a:rPr lang="en-US" dirty="0">
                <a:latin typeface="Courier New" pitchFamily="49" charset="0"/>
                <a:cs typeface="Courier New" pitchFamily="49" charset="0"/>
              </a:rPr>
              <a:t>	</a:t>
            </a:r>
            <a:r>
              <a:rPr lang="en-US" dirty="0" err="1">
                <a:latin typeface="Courier New" pitchFamily="49" charset="0"/>
                <a:cs typeface="Courier New" pitchFamily="49" charset="0"/>
              </a:rPr>
              <a:t>printf</a:t>
            </a:r>
            <a:r>
              <a:rPr lang="en-US" dirty="0">
                <a:latin typeface="Courier New" pitchFamily="49" charset="0"/>
                <a:cs typeface="Courier New" pitchFamily="49" charset="0"/>
              </a:rPr>
              <a:t>("</a:t>
            </a:r>
            <a:r>
              <a:rPr lang="en-US" dirty="0" err="1">
                <a:latin typeface="Courier New" pitchFamily="49" charset="0"/>
                <a:cs typeface="Courier New" pitchFamily="49" charset="0"/>
              </a:rPr>
              <a:t>buf</a:t>
            </a:r>
            <a:r>
              <a:rPr lang="en-US" dirty="0">
                <a:latin typeface="Courier New" pitchFamily="49" charset="0"/>
                <a:cs typeface="Courier New" pitchFamily="49" charset="0"/>
              </a:rPr>
              <a:t>: %08x cookie: %08x\n", &amp;</a:t>
            </a:r>
            <a:r>
              <a:rPr lang="en-US" dirty="0" err="1">
                <a:latin typeface="Courier New" pitchFamily="49" charset="0"/>
                <a:cs typeface="Courier New" pitchFamily="49" charset="0"/>
              </a:rPr>
              <a:t>buf</a:t>
            </a:r>
            <a:r>
              <a:rPr lang="en-US" dirty="0">
                <a:latin typeface="Courier New" pitchFamily="49" charset="0"/>
                <a:cs typeface="Courier New" pitchFamily="49" charset="0"/>
              </a:rPr>
              <a:t>, &amp;cookie); </a:t>
            </a:r>
          </a:p>
          <a:p>
            <a:pPr marL="0" indent="0">
              <a:spcBef>
                <a:spcPts val="0"/>
              </a:spcBef>
              <a:buNone/>
            </a:pPr>
            <a:endParaRPr lang="en-US" dirty="0">
              <a:latin typeface="Courier New" pitchFamily="49" charset="0"/>
              <a:cs typeface="Courier New" pitchFamily="49" charset="0"/>
            </a:endParaRPr>
          </a:p>
          <a:p>
            <a:pPr marL="0" indent="0">
              <a:spcBef>
                <a:spcPts val="0"/>
              </a:spcBef>
              <a:buNone/>
            </a:pPr>
            <a:r>
              <a:rPr lang="en-US" dirty="0">
                <a:latin typeface="Courier New" pitchFamily="49" charset="0"/>
                <a:cs typeface="Courier New" pitchFamily="49" charset="0"/>
              </a:rPr>
              <a:t>	gets(</a:t>
            </a:r>
            <a:r>
              <a:rPr lang="en-US" dirty="0" err="1">
                <a:latin typeface="Courier New" pitchFamily="49" charset="0"/>
                <a:cs typeface="Courier New" pitchFamily="49" charset="0"/>
              </a:rPr>
              <a:t>buf</a:t>
            </a:r>
            <a:r>
              <a:rPr lang="en-US" dirty="0">
                <a:latin typeface="Courier New" pitchFamily="49" charset="0"/>
                <a:cs typeface="Courier New" pitchFamily="49" charset="0"/>
              </a:rPr>
              <a:t>); </a:t>
            </a:r>
          </a:p>
          <a:p>
            <a:pPr marL="0" indent="0">
              <a:spcBef>
                <a:spcPts val="0"/>
              </a:spcBef>
              <a:buNone/>
            </a:pPr>
            <a:r>
              <a:rPr lang="en-US" dirty="0">
                <a:latin typeface="Courier New" pitchFamily="49" charset="0"/>
                <a:cs typeface="Courier New" pitchFamily="49" charset="0"/>
              </a:rPr>
              <a:t>}</a:t>
            </a:r>
          </a:p>
          <a:p>
            <a:pPr marL="0" indent="0">
              <a:spcBef>
                <a:spcPts val="0"/>
              </a:spcBef>
              <a:buNone/>
            </a:pPr>
            <a:endParaRPr lang="en-US" dirty="0"/>
          </a:p>
          <a:p>
            <a:pPr marL="0" indent="0">
              <a:spcBef>
                <a:spcPts val="0"/>
              </a:spcBef>
              <a:buNone/>
            </a:pPr>
            <a:r>
              <a:rPr lang="en-US" dirty="0" err="1"/>
              <a:t>buf</a:t>
            </a:r>
            <a:r>
              <a:rPr lang="en-US" dirty="0"/>
              <a:t> is at location 0xbffffce4 in memory</a:t>
            </a:r>
          </a:p>
        </p:txBody>
      </p:sp>
    </p:spTree>
    <p:extLst>
      <p:ext uri="{BB962C8B-B14F-4D97-AF65-F5344CB8AC3E}">
        <p14:creationId xmlns:p14="http://schemas.microsoft.com/office/powerpoint/2010/main" val="4147132633"/>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9"/>
          <p:cNvGrpSpPr/>
          <p:nvPr/>
        </p:nvGrpSpPr>
        <p:grpSpPr>
          <a:xfrm>
            <a:off x="6071204" y="664992"/>
            <a:ext cx="2670337" cy="4343400"/>
            <a:chOff x="4492463" y="609600"/>
            <a:chExt cx="2670337" cy="4343400"/>
          </a:xfrm>
        </p:grpSpPr>
        <p:sp>
          <p:nvSpPr>
            <p:cNvPr id="4" name="Rectangle 3"/>
            <p:cNvSpPr/>
            <p:nvPr/>
          </p:nvSpPr>
          <p:spPr>
            <a:xfrm>
              <a:off x="4495800" y="609600"/>
              <a:ext cx="2667000" cy="4343400"/>
            </a:xfrm>
            <a:prstGeom prst="rect">
              <a:avLst/>
            </a:prstGeom>
            <a:gradFill>
              <a:gsLst>
                <a:gs pos="0">
                  <a:schemeClr val="accent2">
                    <a:lumMod val="60000"/>
                    <a:lumOff val="40000"/>
                  </a:schemeClr>
                </a:gs>
                <a:gs pos="100000">
                  <a:schemeClr val="accent2">
                    <a:lumMod val="20000"/>
                    <a:lumOff val="80000"/>
                  </a:schemeClr>
                </a:gs>
              </a:gsLst>
            </a:gradFill>
            <a:ln>
              <a:solidFill>
                <a:schemeClr val="accent2">
                  <a:lumMod val="60000"/>
                  <a:lumOff val="40000"/>
                </a:schemeClr>
              </a:solidFill>
              <a:miter lim="800000"/>
            </a:ln>
            <a:effectLst>
              <a:innerShdw blurRad="63500" dist="50800" dir="2700000">
                <a:prstClr val="black">
                  <a:alpha val="50000"/>
                </a:prstClr>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7" name="Straight Connector 6"/>
            <p:cNvCxnSpPr/>
            <p:nvPr/>
          </p:nvCxnSpPr>
          <p:spPr>
            <a:xfrm>
              <a:off x="4495800" y="4114800"/>
              <a:ext cx="26670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4495800" y="3657600"/>
              <a:ext cx="26670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4495800" y="3200400"/>
              <a:ext cx="26670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4495800" y="2743200"/>
              <a:ext cx="26670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4495800" y="2286000"/>
              <a:ext cx="26670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4691809" y="4343400"/>
              <a:ext cx="2274982" cy="369332"/>
            </a:xfrm>
            <a:prstGeom prst="rect">
              <a:avLst/>
            </a:prstGeom>
            <a:noFill/>
          </p:spPr>
          <p:txBody>
            <a:bodyPr wrap="none" rtlCol="0">
              <a:spAutoFit/>
            </a:bodyPr>
            <a:lstStyle/>
            <a:p>
              <a:r>
                <a:rPr lang="en-US" b="1" dirty="0"/>
                <a:t>Other stack frames</a:t>
              </a:r>
            </a:p>
          </p:txBody>
        </p:sp>
        <p:sp>
          <p:nvSpPr>
            <p:cNvPr id="14" name="TextBox 13"/>
            <p:cNvSpPr txBox="1"/>
            <p:nvPr/>
          </p:nvSpPr>
          <p:spPr>
            <a:xfrm>
              <a:off x="4890575" y="3657600"/>
              <a:ext cx="1877437" cy="369332"/>
            </a:xfrm>
            <a:prstGeom prst="rect">
              <a:avLst/>
            </a:prstGeom>
            <a:noFill/>
          </p:spPr>
          <p:txBody>
            <a:bodyPr wrap="none" rtlCol="0">
              <a:spAutoFit/>
            </a:bodyPr>
            <a:lstStyle/>
            <a:p>
              <a:r>
                <a:rPr lang="en-US" b="1" dirty="0"/>
                <a:t>Return address</a:t>
              </a:r>
            </a:p>
          </p:txBody>
        </p:sp>
        <p:sp>
          <p:nvSpPr>
            <p:cNvPr id="15" name="TextBox 14"/>
            <p:cNvSpPr txBox="1"/>
            <p:nvPr/>
          </p:nvSpPr>
          <p:spPr>
            <a:xfrm>
              <a:off x="4960850" y="3268597"/>
              <a:ext cx="1723549" cy="369332"/>
            </a:xfrm>
            <a:prstGeom prst="rect">
              <a:avLst/>
            </a:prstGeom>
            <a:noFill/>
          </p:spPr>
          <p:txBody>
            <a:bodyPr wrap="none" rtlCol="0">
              <a:spAutoFit/>
            </a:bodyPr>
            <a:lstStyle/>
            <a:p>
              <a:r>
                <a:rPr lang="en-US" b="1" dirty="0"/>
                <a:t>Frame pointer</a:t>
              </a:r>
            </a:p>
          </p:txBody>
        </p:sp>
        <p:sp>
          <p:nvSpPr>
            <p:cNvPr id="17" name="TextBox 16"/>
            <p:cNvSpPr txBox="1"/>
            <p:nvPr/>
          </p:nvSpPr>
          <p:spPr>
            <a:xfrm>
              <a:off x="5467662" y="2373868"/>
              <a:ext cx="723275" cy="369332"/>
            </a:xfrm>
            <a:prstGeom prst="rect">
              <a:avLst/>
            </a:prstGeom>
            <a:noFill/>
          </p:spPr>
          <p:txBody>
            <a:bodyPr wrap="none" rtlCol="0">
              <a:spAutoFit/>
            </a:bodyPr>
            <a:lstStyle/>
            <a:p>
              <a:r>
                <a:rPr lang="en-US" b="1" dirty="0"/>
                <a:t>hash</a:t>
              </a:r>
            </a:p>
          </p:txBody>
        </p:sp>
        <p:sp>
          <p:nvSpPr>
            <p:cNvPr id="19" name="Rectangle 18"/>
            <p:cNvSpPr/>
            <p:nvPr/>
          </p:nvSpPr>
          <p:spPr>
            <a:xfrm>
              <a:off x="4495800" y="609600"/>
              <a:ext cx="2667000" cy="1219200"/>
            </a:xfrm>
            <a:prstGeom prst="rect">
              <a:avLst/>
            </a:prstGeom>
            <a:gradFill>
              <a:gsLst>
                <a:gs pos="0">
                  <a:schemeClr val="accent2">
                    <a:lumMod val="40000"/>
                    <a:lumOff val="60000"/>
                  </a:schemeClr>
                </a:gs>
                <a:gs pos="100000">
                  <a:schemeClr val="accent2">
                    <a:lumMod val="40000"/>
                    <a:lumOff val="60000"/>
                  </a:schemeClr>
                </a:gs>
              </a:gsLst>
            </a:gradFill>
            <a:ln>
              <a:solidFill>
                <a:schemeClr val="accent2">
                  <a:lumMod val="40000"/>
                  <a:lumOff val="60000"/>
                </a:schemeClr>
              </a:solidFill>
            </a:ln>
            <a:effectLst>
              <a:innerShdw blurRad="63500" dist="50800">
                <a:prstClr val="black">
                  <a:alpha val="50000"/>
                </a:prstClr>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p:cNvSpPr txBox="1"/>
            <p:nvPr/>
          </p:nvSpPr>
          <p:spPr>
            <a:xfrm>
              <a:off x="5493305" y="2771781"/>
              <a:ext cx="671979" cy="369332"/>
            </a:xfrm>
            <a:prstGeom prst="rect">
              <a:avLst/>
            </a:prstGeom>
            <a:noFill/>
          </p:spPr>
          <p:txBody>
            <a:bodyPr wrap="none" rtlCol="0">
              <a:spAutoFit/>
            </a:bodyPr>
            <a:lstStyle/>
            <a:p>
              <a:r>
                <a:rPr lang="en-US" b="1" dirty="0"/>
                <a:t>user</a:t>
              </a:r>
            </a:p>
          </p:txBody>
        </p:sp>
        <p:cxnSp>
          <p:nvCxnSpPr>
            <p:cNvPr id="35" name="Straight Connector 34"/>
            <p:cNvCxnSpPr/>
            <p:nvPr/>
          </p:nvCxnSpPr>
          <p:spPr>
            <a:xfrm>
              <a:off x="4492463" y="2729593"/>
              <a:ext cx="26670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a:off x="4492463" y="2729593"/>
              <a:ext cx="26670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1" name="TextBox 20"/>
          <p:cNvSpPr txBox="1"/>
          <p:nvPr/>
        </p:nvSpPr>
        <p:spPr>
          <a:xfrm>
            <a:off x="1282024" y="2130235"/>
            <a:ext cx="2492990" cy="1631216"/>
          </a:xfrm>
          <a:prstGeom prst="rect">
            <a:avLst/>
          </a:prstGeom>
          <a:noFill/>
        </p:spPr>
        <p:txBody>
          <a:bodyPr wrap="none" rtlCol="0">
            <a:spAutoFit/>
          </a:bodyPr>
          <a:lstStyle/>
          <a:p>
            <a:r>
              <a:rPr lang="en-US" sz="2000" dirty="0">
                <a:latin typeface="Courier New" pitchFamily="49" charset="0"/>
                <a:cs typeface="Courier New" pitchFamily="49" charset="0"/>
              </a:rPr>
              <a:t>Main:</a:t>
            </a:r>
          </a:p>
          <a:p>
            <a:r>
              <a:rPr lang="en-US" sz="2000" dirty="0">
                <a:latin typeface="Courier New" pitchFamily="49" charset="0"/>
                <a:cs typeface="Courier New" pitchFamily="49" charset="0"/>
              </a:rPr>
              <a:t>	  cookie</a:t>
            </a:r>
          </a:p>
          <a:p>
            <a:r>
              <a:rPr lang="en-US" sz="2000" dirty="0">
                <a:latin typeface="Courier New" pitchFamily="49" charset="0"/>
                <a:cs typeface="Courier New" pitchFamily="49" charset="0"/>
              </a:rPr>
              <a:t>	  </a:t>
            </a:r>
            <a:r>
              <a:rPr lang="en-US" sz="2000" dirty="0" err="1">
                <a:latin typeface="Courier New" pitchFamily="49" charset="0"/>
                <a:cs typeface="Courier New" pitchFamily="49" charset="0"/>
              </a:rPr>
              <a:t>buf</a:t>
            </a:r>
            <a:r>
              <a:rPr lang="en-US" sz="2000" dirty="0">
                <a:latin typeface="Courier New" pitchFamily="49" charset="0"/>
                <a:cs typeface="Courier New" pitchFamily="49" charset="0"/>
              </a:rPr>
              <a:t>[80]</a:t>
            </a:r>
          </a:p>
          <a:p>
            <a:r>
              <a:rPr lang="en-US" sz="2000" dirty="0">
                <a:latin typeface="Courier New" pitchFamily="49" charset="0"/>
                <a:cs typeface="Courier New" pitchFamily="49" charset="0"/>
              </a:rPr>
              <a:t>	  </a:t>
            </a:r>
            <a:r>
              <a:rPr lang="en-US" sz="2000" dirty="0" err="1">
                <a:latin typeface="Courier New" pitchFamily="49" charset="0"/>
                <a:cs typeface="Courier New" pitchFamily="49" charset="0"/>
              </a:rPr>
              <a:t>printf</a:t>
            </a:r>
            <a:endParaRPr lang="en-US" sz="2000" dirty="0">
              <a:latin typeface="Courier New" pitchFamily="49" charset="0"/>
              <a:cs typeface="Courier New" pitchFamily="49" charset="0"/>
            </a:endParaRPr>
          </a:p>
          <a:p>
            <a:r>
              <a:rPr lang="en-US" sz="2000" dirty="0">
                <a:latin typeface="Courier New" pitchFamily="49" charset="0"/>
                <a:cs typeface="Courier New" pitchFamily="49" charset="0"/>
              </a:rPr>
              <a:t>	  gets</a:t>
            </a:r>
          </a:p>
        </p:txBody>
      </p:sp>
      <p:grpSp>
        <p:nvGrpSpPr>
          <p:cNvPr id="30" name="Group 29"/>
          <p:cNvGrpSpPr/>
          <p:nvPr/>
        </p:nvGrpSpPr>
        <p:grpSpPr>
          <a:xfrm>
            <a:off x="4717904" y="3323989"/>
            <a:ext cx="1279149" cy="369332"/>
            <a:chOff x="4717904" y="3985526"/>
            <a:chExt cx="1279149" cy="369332"/>
          </a:xfrm>
        </p:grpSpPr>
        <p:sp>
          <p:nvSpPr>
            <p:cNvPr id="22" name="Right Arrow 21"/>
            <p:cNvSpPr/>
            <p:nvPr/>
          </p:nvSpPr>
          <p:spPr>
            <a:xfrm>
              <a:off x="5235053" y="4053486"/>
              <a:ext cx="762000" cy="233412"/>
            </a:xfrm>
            <a:prstGeom prst="rightArrow">
              <a:avLst/>
            </a:prstGeom>
            <a:gradFill>
              <a:gsLst>
                <a:gs pos="0">
                  <a:srgbClr val="0000FF"/>
                </a:gs>
                <a:gs pos="100000">
                  <a:srgbClr val="0000FF"/>
                </a:gs>
              </a:gsLst>
            </a:grad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TextBox 24"/>
            <p:cNvSpPr txBox="1"/>
            <p:nvPr/>
          </p:nvSpPr>
          <p:spPr>
            <a:xfrm>
              <a:off x="4717904" y="3985526"/>
              <a:ext cx="479618" cy="369332"/>
            </a:xfrm>
            <a:prstGeom prst="rect">
              <a:avLst/>
            </a:prstGeom>
            <a:noFill/>
          </p:spPr>
          <p:txBody>
            <a:bodyPr wrap="none" rtlCol="0">
              <a:spAutoFit/>
            </a:bodyPr>
            <a:lstStyle/>
            <a:p>
              <a:r>
                <a:rPr lang="en-US" b="1" dirty="0"/>
                <a:t>FP</a:t>
              </a:r>
            </a:p>
          </p:txBody>
        </p:sp>
      </p:grpSp>
      <p:grpSp>
        <p:nvGrpSpPr>
          <p:cNvPr id="29" name="Group 28"/>
          <p:cNvGrpSpPr/>
          <p:nvPr/>
        </p:nvGrpSpPr>
        <p:grpSpPr>
          <a:xfrm>
            <a:off x="4665821" y="2189353"/>
            <a:ext cx="1293701" cy="369332"/>
            <a:chOff x="4665821" y="1699526"/>
            <a:chExt cx="1293701" cy="369332"/>
          </a:xfrm>
        </p:grpSpPr>
        <p:sp>
          <p:nvSpPr>
            <p:cNvPr id="23" name="Right Arrow 22"/>
            <p:cNvSpPr/>
            <p:nvPr/>
          </p:nvSpPr>
          <p:spPr>
            <a:xfrm>
              <a:off x="5197522" y="1767486"/>
              <a:ext cx="762000" cy="233412"/>
            </a:xfrm>
            <a:prstGeom prst="rightArrow">
              <a:avLst/>
            </a:prstGeom>
            <a:gradFill>
              <a:gsLst>
                <a:gs pos="0">
                  <a:srgbClr val="00B050"/>
                </a:gs>
                <a:gs pos="100000">
                  <a:srgbClr val="00B050"/>
                </a:gs>
              </a:gsLst>
            </a:gradFill>
            <a:ln>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TextBox 25"/>
            <p:cNvSpPr txBox="1"/>
            <p:nvPr/>
          </p:nvSpPr>
          <p:spPr>
            <a:xfrm>
              <a:off x="4665821" y="1699526"/>
              <a:ext cx="492443" cy="369332"/>
            </a:xfrm>
            <a:prstGeom prst="rect">
              <a:avLst/>
            </a:prstGeom>
            <a:noFill/>
          </p:spPr>
          <p:txBody>
            <a:bodyPr wrap="none" rtlCol="0">
              <a:spAutoFit/>
            </a:bodyPr>
            <a:lstStyle/>
            <a:p>
              <a:r>
                <a:rPr lang="en-US" b="1" dirty="0"/>
                <a:t>SP</a:t>
              </a:r>
            </a:p>
          </p:txBody>
        </p:sp>
      </p:grpSp>
      <p:sp>
        <p:nvSpPr>
          <p:cNvPr id="2" name="Rectangle 1"/>
          <p:cNvSpPr/>
          <p:nvPr/>
        </p:nvSpPr>
        <p:spPr>
          <a:xfrm>
            <a:off x="6071204" y="2787052"/>
            <a:ext cx="2673674" cy="449575"/>
          </a:xfrm>
          <a:prstGeom prst="rect">
            <a:avLst/>
          </a:prstGeom>
          <a:gradFill>
            <a:gsLst>
              <a:gs pos="0">
                <a:srgbClr val="FF0000"/>
              </a:gs>
              <a:gs pos="100000">
                <a:srgbClr val="FF0000"/>
              </a:gs>
            </a:gsLst>
          </a:gradFill>
          <a:ln>
            <a:solidFill>
              <a:srgbClr val="FF0000"/>
            </a:solidFill>
          </a:ln>
          <a:effectLst>
            <a:innerShdw blurRad="63500" dist="50800">
              <a:prstClr val="black">
                <a:alpha val="50000"/>
              </a:prstClr>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8" name="Group 27"/>
          <p:cNvGrpSpPr/>
          <p:nvPr/>
        </p:nvGrpSpPr>
        <p:grpSpPr>
          <a:xfrm>
            <a:off x="1363845" y="3391949"/>
            <a:ext cx="1164674" cy="369332"/>
            <a:chOff x="130726" y="1206632"/>
            <a:chExt cx="1164674" cy="369332"/>
          </a:xfrm>
        </p:grpSpPr>
        <p:sp>
          <p:nvSpPr>
            <p:cNvPr id="24" name="Right Arrow 23"/>
            <p:cNvSpPr/>
            <p:nvPr/>
          </p:nvSpPr>
          <p:spPr>
            <a:xfrm>
              <a:off x="533400" y="1274592"/>
              <a:ext cx="762000" cy="233412"/>
            </a:xfrm>
            <a:prstGeom prst="rightArrow">
              <a:avLst/>
            </a:prstGeom>
            <a:gradFill>
              <a:gsLst>
                <a:gs pos="0">
                  <a:srgbClr val="FF0000"/>
                </a:gs>
                <a:gs pos="100000">
                  <a:srgbClr val="FF0000"/>
                </a:gs>
              </a:gsLst>
            </a:gra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TextBox 26"/>
            <p:cNvSpPr txBox="1"/>
            <p:nvPr/>
          </p:nvSpPr>
          <p:spPr>
            <a:xfrm>
              <a:off x="130726" y="1206632"/>
              <a:ext cx="402674" cy="369332"/>
            </a:xfrm>
            <a:prstGeom prst="rect">
              <a:avLst/>
            </a:prstGeom>
            <a:noFill/>
          </p:spPr>
          <p:txBody>
            <a:bodyPr wrap="none" rtlCol="0">
              <a:spAutoFit/>
            </a:bodyPr>
            <a:lstStyle/>
            <a:p>
              <a:r>
                <a:rPr lang="en-US" b="1" dirty="0"/>
                <a:t>IP</a:t>
              </a:r>
            </a:p>
          </p:txBody>
        </p:sp>
      </p:grpSp>
      <p:sp>
        <p:nvSpPr>
          <p:cNvPr id="34" name="Rectangle 33"/>
          <p:cNvSpPr/>
          <p:nvPr/>
        </p:nvSpPr>
        <p:spPr>
          <a:xfrm>
            <a:off x="6064530" y="2333898"/>
            <a:ext cx="2673674" cy="449575"/>
          </a:xfrm>
          <a:prstGeom prst="rect">
            <a:avLst/>
          </a:prstGeom>
          <a:gradFill>
            <a:gsLst>
              <a:gs pos="0">
                <a:srgbClr val="FF0000"/>
              </a:gs>
              <a:gs pos="100000">
                <a:srgbClr val="FF0000"/>
              </a:gs>
            </a:gsLst>
          </a:gradFill>
          <a:ln>
            <a:solidFill>
              <a:srgbClr val="FF0000"/>
            </a:solidFill>
          </a:ln>
          <a:effectLst>
            <a:innerShdw blurRad="63500" dist="50800">
              <a:prstClr val="black">
                <a:alpha val="50000"/>
              </a:prstClr>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TextBox 30"/>
          <p:cNvSpPr txBox="1"/>
          <p:nvPr/>
        </p:nvSpPr>
        <p:spPr>
          <a:xfrm>
            <a:off x="6584734" y="5013447"/>
            <a:ext cx="1646605" cy="369332"/>
          </a:xfrm>
          <a:prstGeom prst="rect">
            <a:avLst/>
          </a:prstGeom>
          <a:noFill/>
        </p:spPr>
        <p:txBody>
          <a:bodyPr wrap="none" rtlCol="0">
            <a:spAutoFit/>
          </a:bodyPr>
          <a:lstStyle/>
          <a:p>
            <a:r>
              <a:rPr lang="en-US" b="1" dirty="0"/>
              <a:t>High address</a:t>
            </a:r>
          </a:p>
        </p:txBody>
      </p:sp>
      <p:sp>
        <p:nvSpPr>
          <p:cNvPr id="32" name="TextBox 31"/>
          <p:cNvSpPr txBox="1"/>
          <p:nvPr/>
        </p:nvSpPr>
        <p:spPr>
          <a:xfrm>
            <a:off x="6610383" y="296797"/>
            <a:ext cx="1595309" cy="369332"/>
          </a:xfrm>
          <a:prstGeom prst="rect">
            <a:avLst/>
          </a:prstGeom>
          <a:noFill/>
        </p:spPr>
        <p:txBody>
          <a:bodyPr wrap="none" rtlCol="0">
            <a:spAutoFit/>
          </a:bodyPr>
          <a:lstStyle/>
          <a:p>
            <a:r>
              <a:rPr lang="en-US" b="1" dirty="0"/>
              <a:t>Low address</a:t>
            </a:r>
          </a:p>
        </p:txBody>
      </p:sp>
      <p:sp>
        <p:nvSpPr>
          <p:cNvPr id="33" name="TextBox 32"/>
          <p:cNvSpPr txBox="1"/>
          <p:nvPr/>
        </p:nvSpPr>
        <p:spPr>
          <a:xfrm>
            <a:off x="7129495" y="2374019"/>
            <a:ext cx="543739" cy="369332"/>
          </a:xfrm>
          <a:prstGeom prst="rect">
            <a:avLst/>
          </a:prstGeom>
          <a:noFill/>
        </p:spPr>
        <p:txBody>
          <a:bodyPr wrap="none" rtlCol="0">
            <a:spAutoFit/>
          </a:bodyPr>
          <a:lstStyle/>
          <a:p>
            <a:r>
              <a:rPr lang="en-US" b="1" dirty="0" err="1"/>
              <a:t>buf</a:t>
            </a:r>
            <a:endParaRPr lang="en-US" b="1" dirty="0"/>
          </a:p>
        </p:txBody>
      </p:sp>
      <p:cxnSp>
        <p:nvCxnSpPr>
          <p:cNvPr id="5" name="Straight Connector 4"/>
          <p:cNvCxnSpPr/>
          <p:nvPr/>
        </p:nvCxnSpPr>
        <p:spPr>
          <a:xfrm>
            <a:off x="6064530" y="2783473"/>
            <a:ext cx="2663834" cy="1910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37" name="TextBox 36"/>
          <p:cNvSpPr txBox="1"/>
          <p:nvPr/>
        </p:nvSpPr>
        <p:spPr>
          <a:xfrm>
            <a:off x="6970689" y="2829126"/>
            <a:ext cx="915635" cy="369332"/>
          </a:xfrm>
          <a:prstGeom prst="rect">
            <a:avLst/>
          </a:prstGeom>
          <a:noFill/>
        </p:spPr>
        <p:txBody>
          <a:bodyPr wrap="none" rtlCol="0">
            <a:spAutoFit/>
          </a:bodyPr>
          <a:lstStyle/>
          <a:p>
            <a:r>
              <a:rPr lang="en-US" b="1" dirty="0"/>
              <a:t>cookie</a:t>
            </a:r>
          </a:p>
        </p:txBody>
      </p:sp>
    </p:spTree>
    <p:extLst>
      <p:ext uri="{BB962C8B-B14F-4D97-AF65-F5344CB8AC3E}">
        <p14:creationId xmlns:p14="http://schemas.microsoft.com/office/powerpoint/2010/main" val="2018401649"/>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19490"/>
            <a:ext cx="8229600" cy="523220"/>
          </a:xfrm>
        </p:spPr>
        <p:txBody>
          <a:bodyPr/>
          <a:lstStyle/>
          <a:p>
            <a:r>
              <a:rPr lang="en-US" dirty="0"/>
              <a:t>Exercise #3: Slightly harder variant</a:t>
            </a:r>
          </a:p>
        </p:txBody>
      </p:sp>
      <p:sp>
        <p:nvSpPr>
          <p:cNvPr id="3" name="Content Placeholder 2"/>
          <p:cNvSpPr>
            <a:spLocks noGrp="1"/>
          </p:cNvSpPr>
          <p:nvPr>
            <p:ph idx="1"/>
          </p:nvPr>
        </p:nvSpPr>
        <p:spPr>
          <a:xfrm>
            <a:off x="1219200" y="1600200"/>
            <a:ext cx="6324600" cy="4495800"/>
          </a:xfrm>
        </p:spPr>
        <p:txBody>
          <a:bodyPr>
            <a:normAutofit/>
          </a:bodyPr>
          <a:lstStyle/>
          <a:p>
            <a:pPr marL="0" indent="0">
              <a:spcBef>
                <a:spcPts val="0"/>
              </a:spcBef>
              <a:buNone/>
            </a:pPr>
            <a:r>
              <a:rPr lang="en-US" dirty="0">
                <a:latin typeface="Courier New" pitchFamily="49" charset="0"/>
                <a:cs typeface="Courier New" pitchFamily="49" charset="0"/>
              </a:rPr>
              <a:t>#define RET 0xbffffce4</a:t>
            </a:r>
          </a:p>
          <a:p>
            <a:pPr marL="0" indent="0">
              <a:spcBef>
                <a:spcPts val="0"/>
              </a:spcBef>
              <a:buNone/>
            </a:pPr>
            <a:endParaRPr lang="en-US" dirty="0">
              <a:latin typeface="Courier New" pitchFamily="49" charset="0"/>
              <a:cs typeface="Courier New" pitchFamily="49" charset="0"/>
            </a:endParaRPr>
          </a:p>
          <a:p>
            <a:pPr marL="0" indent="0">
              <a:spcBef>
                <a:spcPts val="0"/>
              </a:spcBef>
              <a:buNone/>
            </a:pPr>
            <a:r>
              <a:rPr lang="en-US" dirty="0" err="1">
                <a:latin typeface="Courier New" pitchFamily="49" charset="0"/>
                <a:cs typeface="Courier New" pitchFamily="49" charset="0"/>
              </a:rPr>
              <a:t>int</a:t>
            </a:r>
            <a:r>
              <a:rPr lang="en-US" dirty="0">
                <a:latin typeface="Courier New" pitchFamily="49" charset="0"/>
                <a:cs typeface="Courier New" pitchFamily="49" charset="0"/>
              </a:rPr>
              <a:t> main() {</a:t>
            </a:r>
          </a:p>
          <a:p>
            <a:pPr marL="0" indent="0">
              <a:spcBef>
                <a:spcPts val="0"/>
              </a:spcBef>
              <a:buNone/>
            </a:pPr>
            <a:r>
              <a:rPr lang="en-US" dirty="0">
                <a:latin typeface="Courier New" pitchFamily="49" charset="0"/>
                <a:cs typeface="Courier New" pitchFamily="49" charset="0"/>
              </a:rPr>
              <a:t>	char </a:t>
            </a:r>
            <a:r>
              <a:rPr lang="en-US" dirty="0" err="1">
                <a:latin typeface="Courier New" pitchFamily="49" charset="0"/>
                <a:cs typeface="Courier New" pitchFamily="49" charset="0"/>
              </a:rPr>
              <a:t>buf</a:t>
            </a:r>
            <a:r>
              <a:rPr lang="en-US" dirty="0">
                <a:latin typeface="Courier New" pitchFamily="49" charset="0"/>
                <a:cs typeface="Courier New" pitchFamily="49" charset="0"/>
              </a:rPr>
              <a:t>[93];</a:t>
            </a:r>
          </a:p>
          <a:p>
            <a:pPr marL="0" indent="0">
              <a:spcBef>
                <a:spcPts val="0"/>
              </a:spcBef>
              <a:buNone/>
            </a:pPr>
            <a:endParaRPr lang="en-US" dirty="0">
              <a:latin typeface="Courier New" pitchFamily="49" charset="0"/>
              <a:cs typeface="Courier New" pitchFamily="49" charset="0"/>
            </a:endParaRPr>
          </a:p>
          <a:p>
            <a:pPr marL="0" indent="0">
              <a:spcBef>
                <a:spcPts val="0"/>
              </a:spcBef>
              <a:buNone/>
            </a:pPr>
            <a:r>
              <a:rPr lang="en-US" dirty="0">
                <a:latin typeface="Courier New" pitchFamily="49" charset="0"/>
                <a:cs typeface="Courier New" pitchFamily="49" charset="0"/>
              </a:rPr>
              <a:t>	</a:t>
            </a:r>
            <a:r>
              <a:rPr lang="en-US" dirty="0" err="1">
                <a:latin typeface="Courier New" pitchFamily="49" charset="0"/>
                <a:cs typeface="Courier New" pitchFamily="49" charset="0"/>
              </a:rPr>
              <a:t>int</a:t>
            </a:r>
            <a:r>
              <a:rPr lang="en-US" dirty="0">
                <a:latin typeface="Courier New" pitchFamily="49" charset="0"/>
                <a:cs typeface="Courier New" pitchFamily="49" charset="0"/>
              </a:rPr>
              <a:t> ret;</a:t>
            </a:r>
          </a:p>
          <a:p>
            <a:pPr marL="0" indent="0">
              <a:spcBef>
                <a:spcPts val="0"/>
              </a:spcBef>
              <a:buNone/>
            </a:pPr>
            <a:r>
              <a:rPr lang="en-US" dirty="0">
                <a:latin typeface="Courier New" pitchFamily="49" charset="0"/>
                <a:cs typeface="Courier New" pitchFamily="49" charset="0"/>
              </a:rPr>
              <a:t>	</a:t>
            </a:r>
            <a:r>
              <a:rPr lang="en-US" dirty="0" err="1">
                <a:latin typeface="Courier New" pitchFamily="49" charset="0"/>
                <a:cs typeface="Courier New" pitchFamily="49" charset="0"/>
              </a:rPr>
              <a:t>memset</a:t>
            </a:r>
            <a:r>
              <a:rPr lang="en-US" dirty="0">
                <a:latin typeface="Courier New" pitchFamily="49" charset="0"/>
                <a:cs typeface="Courier New" pitchFamily="49" charset="0"/>
              </a:rPr>
              <a:t>(</a:t>
            </a:r>
            <a:r>
              <a:rPr lang="en-US" dirty="0" err="1">
                <a:latin typeface="Courier New" pitchFamily="49" charset="0"/>
                <a:cs typeface="Courier New" pitchFamily="49" charset="0"/>
              </a:rPr>
              <a:t>buf</a:t>
            </a:r>
            <a:r>
              <a:rPr lang="en-US" dirty="0">
                <a:latin typeface="Courier New" pitchFamily="49" charset="0"/>
                <a:cs typeface="Courier New" pitchFamily="49" charset="0"/>
              </a:rPr>
              <a:t>, ‘x90’, 92);</a:t>
            </a:r>
          </a:p>
          <a:p>
            <a:pPr marL="0" indent="0">
              <a:spcBef>
                <a:spcPts val="0"/>
              </a:spcBef>
              <a:buNone/>
            </a:pPr>
            <a:r>
              <a:rPr lang="en-US" dirty="0">
                <a:latin typeface="Courier New" pitchFamily="49" charset="0"/>
                <a:cs typeface="Courier New" pitchFamily="49" charset="0"/>
              </a:rPr>
              <a:t>	</a:t>
            </a:r>
            <a:r>
              <a:rPr lang="en-US" dirty="0" err="1">
                <a:latin typeface="Courier New" pitchFamily="49" charset="0"/>
                <a:cs typeface="Courier New" pitchFamily="49" charset="0"/>
              </a:rPr>
              <a:t>memcpy</a:t>
            </a:r>
            <a:r>
              <a:rPr lang="en-US" dirty="0">
                <a:latin typeface="Courier New" pitchFamily="49" charset="0"/>
                <a:cs typeface="Courier New" pitchFamily="49" charset="0"/>
              </a:rPr>
              <a:t>(</a:t>
            </a:r>
            <a:r>
              <a:rPr lang="en-US" dirty="0" err="1">
                <a:latin typeface="Courier New" pitchFamily="49" charset="0"/>
                <a:cs typeface="Courier New" pitchFamily="49" charset="0"/>
              </a:rPr>
              <a:t>buf</a:t>
            </a:r>
            <a:r>
              <a:rPr lang="en-US" dirty="0">
                <a:latin typeface="Courier New" pitchFamily="49" charset="0"/>
                <a:cs typeface="Courier New" pitchFamily="49" charset="0"/>
              </a:rPr>
              <a:t>, </a:t>
            </a:r>
            <a:r>
              <a:rPr lang="en-US" dirty="0" err="1">
                <a:latin typeface="Courier New" pitchFamily="49" charset="0"/>
                <a:cs typeface="Courier New" pitchFamily="49" charset="0"/>
              </a:rPr>
              <a:t>shellcode</a:t>
            </a:r>
            <a:r>
              <a:rPr lang="en-US" dirty="0">
                <a:latin typeface="Courier New" pitchFamily="49" charset="0"/>
                <a:cs typeface="Courier New" pitchFamily="49" charset="0"/>
              </a:rPr>
              <a:t>, </a:t>
            </a:r>
            <a:r>
              <a:rPr lang="en-US" dirty="0" err="1">
                <a:latin typeface="Courier New" pitchFamily="49" charset="0"/>
                <a:cs typeface="Courier New" pitchFamily="49" charset="0"/>
              </a:rPr>
              <a:t>strlen</a:t>
            </a:r>
            <a:r>
              <a:rPr lang="en-US" dirty="0">
                <a:latin typeface="Courier New" pitchFamily="49" charset="0"/>
                <a:cs typeface="Courier New" pitchFamily="49" charset="0"/>
              </a:rPr>
              <a:t>(</a:t>
            </a:r>
            <a:r>
              <a:rPr lang="en-US" dirty="0" err="1">
                <a:latin typeface="Courier New" pitchFamily="49" charset="0"/>
                <a:cs typeface="Courier New" pitchFamily="49" charset="0"/>
              </a:rPr>
              <a:t>shellcode</a:t>
            </a:r>
            <a:r>
              <a:rPr lang="en-US" dirty="0">
                <a:latin typeface="Courier New" pitchFamily="49" charset="0"/>
                <a:cs typeface="Courier New" pitchFamily="49" charset="0"/>
              </a:rPr>
              <a:t>));</a:t>
            </a:r>
          </a:p>
          <a:p>
            <a:pPr marL="0" indent="0">
              <a:spcBef>
                <a:spcPts val="0"/>
              </a:spcBef>
              <a:buNone/>
            </a:pPr>
            <a:r>
              <a:rPr lang="en-US" dirty="0">
                <a:latin typeface="Courier New" pitchFamily="49" charset="0"/>
                <a:cs typeface="Courier New" pitchFamily="49" charset="0"/>
              </a:rPr>
              <a:t>	*(long *) &amp;</a:t>
            </a:r>
            <a:r>
              <a:rPr lang="en-US" dirty="0" err="1">
                <a:latin typeface="Courier New" pitchFamily="49" charset="0"/>
                <a:cs typeface="Courier New" pitchFamily="49" charset="0"/>
              </a:rPr>
              <a:t>buf</a:t>
            </a:r>
            <a:r>
              <a:rPr lang="en-US" dirty="0">
                <a:latin typeface="Courier New" pitchFamily="49" charset="0"/>
                <a:cs typeface="Courier New" pitchFamily="49" charset="0"/>
              </a:rPr>
              <a:t>[88] = RET</a:t>
            </a:r>
            <a:br>
              <a:rPr lang="en-US" dirty="0">
                <a:latin typeface="Courier New" pitchFamily="49" charset="0"/>
                <a:cs typeface="Courier New" pitchFamily="49" charset="0"/>
              </a:rPr>
            </a:br>
            <a:r>
              <a:rPr lang="en-US" dirty="0">
                <a:latin typeface="Courier New" pitchFamily="49" charset="0"/>
                <a:cs typeface="Courier New" pitchFamily="49" charset="0"/>
              </a:rPr>
              <a:t>	</a:t>
            </a:r>
            <a:r>
              <a:rPr lang="en-US" dirty="0" err="1">
                <a:latin typeface="Courier New" pitchFamily="49" charset="0"/>
                <a:cs typeface="Courier New" pitchFamily="49" charset="0"/>
              </a:rPr>
              <a:t>buf</a:t>
            </a:r>
            <a:r>
              <a:rPr lang="en-US" dirty="0">
                <a:latin typeface="Courier New" pitchFamily="49" charset="0"/>
                <a:cs typeface="Courier New" pitchFamily="49" charset="0"/>
              </a:rPr>
              <a:t>[92] = 0;</a:t>
            </a:r>
          </a:p>
          <a:p>
            <a:pPr marL="0" indent="0">
              <a:spcBef>
                <a:spcPts val="0"/>
              </a:spcBef>
              <a:buNone/>
            </a:pPr>
            <a:r>
              <a:rPr lang="en-US" dirty="0">
                <a:latin typeface="Courier New" pitchFamily="49" charset="0"/>
                <a:cs typeface="Courier New" pitchFamily="49" charset="0"/>
              </a:rPr>
              <a:t>	print(</a:t>
            </a:r>
            <a:r>
              <a:rPr lang="en-US" dirty="0" err="1">
                <a:latin typeface="Courier New" pitchFamily="49" charset="0"/>
                <a:cs typeface="Courier New" pitchFamily="49" charset="0"/>
              </a:rPr>
              <a:t>buf</a:t>
            </a:r>
            <a:r>
              <a:rPr lang="en-US" dirty="0">
                <a:latin typeface="Courier New" pitchFamily="49" charset="0"/>
                <a:cs typeface="Courier New" pitchFamily="49" charset="0"/>
              </a:rPr>
              <a:t>);</a:t>
            </a:r>
          </a:p>
          <a:p>
            <a:pPr marL="0" indent="0">
              <a:spcBef>
                <a:spcPts val="0"/>
              </a:spcBef>
              <a:buNone/>
            </a:pPr>
            <a:r>
              <a:rPr lang="en-US" dirty="0">
                <a:latin typeface="Courier New" pitchFamily="49" charset="0"/>
                <a:cs typeface="Courier New" pitchFamily="49" charset="0"/>
              </a:rPr>
              <a:t>}</a:t>
            </a:r>
          </a:p>
        </p:txBody>
      </p:sp>
    </p:spTree>
    <p:extLst>
      <p:ext uri="{BB962C8B-B14F-4D97-AF65-F5344CB8AC3E}">
        <p14:creationId xmlns:p14="http://schemas.microsoft.com/office/powerpoint/2010/main" val="30187908"/>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9"/>
          <p:cNvGrpSpPr/>
          <p:nvPr/>
        </p:nvGrpSpPr>
        <p:grpSpPr>
          <a:xfrm>
            <a:off x="6071204" y="664992"/>
            <a:ext cx="2670337" cy="4343400"/>
            <a:chOff x="4492463" y="609600"/>
            <a:chExt cx="2670337" cy="4343400"/>
          </a:xfrm>
        </p:grpSpPr>
        <p:sp>
          <p:nvSpPr>
            <p:cNvPr id="4" name="Rectangle 3"/>
            <p:cNvSpPr/>
            <p:nvPr/>
          </p:nvSpPr>
          <p:spPr>
            <a:xfrm>
              <a:off x="4495800" y="609600"/>
              <a:ext cx="2667000" cy="4343400"/>
            </a:xfrm>
            <a:prstGeom prst="rect">
              <a:avLst/>
            </a:prstGeom>
            <a:gradFill>
              <a:gsLst>
                <a:gs pos="0">
                  <a:schemeClr val="accent2">
                    <a:lumMod val="60000"/>
                    <a:lumOff val="40000"/>
                  </a:schemeClr>
                </a:gs>
                <a:gs pos="100000">
                  <a:schemeClr val="accent2">
                    <a:lumMod val="20000"/>
                    <a:lumOff val="80000"/>
                  </a:schemeClr>
                </a:gs>
              </a:gsLst>
            </a:gradFill>
            <a:ln>
              <a:solidFill>
                <a:schemeClr val="accent2">
                  <a:lumMod val="60000"/>
                  <a:lumOff val="40000"/>
                </a:schemeClr>
              </a:solidFill>
              <a:miter lim="800000"/>
            </a:ln>
            <a:effectLst>
              <a:innerShdw blurRad="63500" dist="50800" dir="2700000">
                <a:prstClr val="black">
                  <a:alpha val="50000"/>
                </a:prstClr>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7" name="Straight Connector 6"/>
            <p:cNvCxnSpPr/>
            <p:nvPr/>
          </p:nvCxnSpPr>
          <p:spPr>
            <a:xfrm>
              <a:off x="4495800" y="4114800"/>
              <a:ext cx="26670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4495800" y="3657600"/>
              <a:ext cx="26670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4495800" y="3200400"/>
              <a:ext cx="26670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4495800" y="2743200"/>
              <a:ext cx="26670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4495800" y="2286000"/>
              <a:ext cx="26670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4890575" y="3657600"/>
              <a:ext cx="1697901" cy="369332"/>
            </a:xfrm>
            <a:prstGeom prst="rect">
              <a:avLst/>
            </a:prstGeom>
            <a:noFill/>
          </p:spPr>
          <p:txBody>
            <a:bodyPr wrap="none" rtlCol="0">
              <a:spAutoFit/>
            </a:bodyPr>
            <a:lstStyle/>
            <a:p>
              <a:r>
                <a:rPr lang="en-US" b="1" dirty="0"/>
                <a:t>Injected Code</a:t>
              </a:r>
            </a:p>
          </p:txBody>
        </p:sp>
        <p:sp>
          <p:nvSpPr>
            <p:cNvPr id="17" name="TextBox 16"/>
            <p:cNvSpPr txBox="1"/>
            <p:nvPr/>
          </p:nvSpPr>
          <p:spPr>
            <a:xfrm>
              <a:off x="5467662" y="2373868"/>
              <a:ext cx="723275" cy="369332"/>
            </a:xfrm>
            <a:prstGeom prst="rect">
              <a:avLst/>
            </a:prstGeom>
            <a:noFill/>
          </p:spPr>
          <p:txBody>
            <a:bodyPr wrap="none" rtlCol="0">
              <a:spAutoFit/>
            </a:bodyPr>
            <a:lstStyle/>
            <a:p>
              <a:r>
                <a:rPr lang="en-US" b="1" dirty="0"/>
                <a:t>hash</a:t>
              </a:r>
            </a:p>
          </p:txBody>
        </p:sp>
        <p:sp>
          <p:nvSpPr>
            <p:cNvPr id="19" name="Rectangle 18"/>
            <p:cNvSpPr/>
            <p:nvPr/>
          </p:nvSpPr>
          <p:spPr>
            <a:xfrm>
              <a:off x="4495800" y="609600"/>
              <a:ext cx="2667000" cy="1219200"/>
            </a:xfrm>
            <a:prstGeom prst="rect">
              <a:avLst/>
            </a:prstGeom>
            <a:gradFill>
              <a:gsLst>
                <a:gs pos="0">
                  <a:schemeClr val="accent2">
                    <a:lumMod val="40000"/>
                    <a:lumOff val="60000"/>
                  </a:schemeClr>
                </a:gs>
                <a:gs pos="100000">
                  <a:schemeClr val="accent2">
                    <a:lumMod val="40000"/>
                    <a:lumOff val="60000"/>
                  </a:schemeClr>
                </a:gs>
              </a:gsLst>
            </a:gradFill>
            <a:ln>
              <a:solidFill>
                <a:schemeClr val="accent2">
                  <a:lumMod val="40000"/>
                  <a:lumOff val="60000"/>
                </a:schemeClr>
              </a:solidFill>
            </a:ln>
            <a:effectLst>
              <a:innerShdw blurRad="63500" dist="50800">
                <a:prstClr val="black">
                  <a:alpha val="50000"/>
                </a:prstClr>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p:cNvSpPr txBox="1"/>
            <p:nvPr/>
          </p:nvSpPr>
          <p:spPr>
            <a:xfrm>
              <a:off x="5493305" y="2771781"/>
              <a:ext cx="671979" cy="369332"/>
            </a:xfrm>
            <a:prstGeom prst="rect">
              <a:avLst/>
            </a:prstGeom>
            <a:noFill/>
          </p:spPr>
          <p:txBody>
            <a:bodyPr wrap="none" rtlCol="0">
              <a:spAutoFit/>
            </a:bodyPr>
            <a:lstStyle/>
            <a:p>
              <a:r>
                <a:rPr lang="en-US" b="1" dirty="0"/>
                <a:t>user</a:t>
              </a:r>
            </a:p>
          </p:txBody>
        </p:sp>
        <p:cxnSp>
          <p:nvCxnSpPr>
            <p:cNvPr id="35" name="Straight Connector 34"/>
            <p:cNvCxnSpPr/>
            <p:nvPr/>
          </p:nvCxnSpPr>
          <p:spPr>
            <a:xfrm>
              <a:off x="4492463" y="2729593"/>
              <a:ext cx="26670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a:off x="4492463" y="2729593"/>
              <a:ext cx="26670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1" name="TextBox 20"/>
          <p:cNvSpPr txBox="1"/>
          <p:nvPr/>
        </p:nvSpPr>
        <p:spPr>
          <a:xfrm>
            <a:off x="1282024" y="2130235"/>
            <a:ext cx="2492990" cy="1631216"/>
          </a:xfrm>
          <a:prstGeom prst="rect">
            <a:avLst/>
          </a:prstGeom>
          <a:noFill/>
        </p:spPr>
        <p:txBody>
          <a:bodyPr wrap="none" rtlCol="0">
            <a:spAutoFit/>
          </a:bodyPr>
          <a:lstStyle/>
          <a:p>
            <a:r>
              <a:rPr lang="en-US" sz="2000" dirty="0">
                <a:latin typeface="Courier New" pitchFamily="49" charset="0"/>
                <a:cs typeface="Courier New" pitchFamily="49" charset="0"/>
              </a:rPr>
              <a:t>Main:</a:t>
            </a:r>
          </a:p>
          <a:p>
            <a:r>
              <a:rPr lang="en-US" sz="2000" dirty="0">
                <a:latin typeface="Courier New" pitchFamily="49" charset="0"/>
                <a:cs typeface="Courier New" pitchFamily="49" charset="0"/>
              </a:rPr>
              <a:t>	  cookie</a:t>
            </a:r>
          </a:p>
          <a:p>
            <a:r>
              <a:rPr lang="en-US" sz="2000" dirty="0">
                <a:latin typeface="Courier New" pitchFamily="49" charset="0"/>
                <a:cs typeface="Courier New" pitchFamily="49" charset="0"/>
              </a:rPr>
              <a:t>	  </a:t>
            </a:r>
            <a:r>
              <a:rPr lang="en-US" sz="2000" dirty="0" err="1">
                <a:latin typeface="Courier New" pitchFamily="49" charset="0"/>
                <a:cs typeface="Courier New" pitchFamily="49" charset="0"/>
              </a:rPr>
              <a:t>buf</a:t>
            </a:r>
            <a:r>
              <a:rPr lang="en-US" sz="2000" dirty="0">
                <a:latin typeface="Courier New" pitchFamily="49" charset="0"/>
                <a:cs typeface="Courier New" pitchFamily="49" charset="0"/>
              </a:rPr>
              <a:t>[80]</a:t>
            </a:r>
          </a:p>
          <a:p>
            <a:r>
              <a:rPr lang="en-US" sz="2000" dirty="0">
                <a:latin typeface="Courier New" pitchFamily="49" charset="0"/>
                <a:cs typeface="Courier New" pitchFamily="49" charset="0"/>
              </a:rPr>
              <a:t>	  </a:t>
            </a:r>
            <a:r>
              <a:rPr lang="en-US" sz="2000" dirty="0" err="1">
                <a:latin typeface="Courier New" pitchFamily="49" charset="0"/>
                <a:cs typeface="Courier New" pitchFamily="49" charset="0"/>
              </a:rPr>
              <a:t>printf</a:t>
            </a:r>
            <a:endParaRPr lang="en-US" sz="2000" dirty="0">
              <a:latin typeface="Courier New" pitchFamily="49" charset="0"/>
              <a:cs typeface="Courier New" pitchFamily="49" charset="0"/>
            </a:endParaRPr>
          </a:p>
          <a:p>
            <a:r>
              <a:rPr lang="en-US" sz="2000" dirty="0">
                <a:latin typeface="Courier New" pitchFamily="49" charset="0"/>
                <a:cs typeface="Courier New" pitchFamily="49" charset="0"/>
              </a:rPr>
              <a:t>	  gets</a:t>
            </a:r>
          </a:p>
        </p:txBody>
      </p:sp>
      <p:grpSp>
        <p:nvGrpSpPr>
          <p:cNvPr id="30" name="Group 29"/>
          <p:cNvGrpSpPr/>
          <p:nvPr/>
        </p:nvGrpSpPr>
        <p:grpSpPr>
          <a:xfrm>
            <a:off x="4717904" y="3958230"/>
            <a:ext cx="1279149" cy="369332"/>
            <a:chOff x="4717904" y="3985526"/>
            <a:chExt cx="1279149" cy="369332"/>
          </a:xfrm>
        </p:grpSpPr>
        <p:sp>
          <p:nvSpPr>
            <p:cNvPr id="22" name="Right Arrow 21"/>
            <p:cNvSpPr/>
            <p:nvPr/>
          </p:nvSpPr>
          <p:spPr>
            <a:xfrm>
              <a:off x="5235053" y="4053486"/>
              <a:ext cx="762000" cy="233412"/>
            </a:xfrm>
            <a:prstGeom prst="rightArrow">
              <a:avLst/>
            </a:prstGeom>
            <a:gradFill>
              <a:gsLst>
                <a:gs pos="0">
                  <a:srgbClr val="0000FF"/>
                </a:gs>
                <a:gs pos="100000">
                  <a:srgbClr val="0000FF"/>
                </a:gs>
              </a:gsLst>
            </a:grad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TextBox 24"/>
            <p:cNvSpPr txBox="1"/>
            <p:nvPr/>
          </p:nvSpPr>
          <p:spPr>
            <a:xfrm>
              <a:off x="4717904" y="3985526"/>
              <a:ext cx="479618" cy="369332"/>
            </a:xfrm>
            <a:prstGeom prst="rect">
              <a:avLst/>
            </a:prstGeom>
            <a:noFill/>
          </p:spPr>
          <p:txBody>
            <a:bodyPr wrap="none" rtlCol="0">
              <a:spAutoFit/>
            </a:bodyPr>
            <a:lstStyle/>
            <a:p>
              <a:r>
                <a:rPr lang="en-US" b="1" dirty="0"/>
                <a:t>FP</a:t>
              </a:r>
            </a:p>
          </p:txBody>
        </p:sp>
      </p:grpSp>
      <p:grpSp>
        <p:nvGrpSpPr>
          <p:cNvPr id="29" name="Group 28"/>
          <p:cNvGrpSpPr/>
          <p:nvPr/>
        </p:nvGrpSpPr>
        <p:grpSpPr>
          <a:xfrm>
            <a:off x="4665821" y="2802577"/>
            <a:ext cx="1293701" cy="369332"/>
            <a:chOff x="4665821" y="1699526"/>
            <a:chExt cx="1293701" cy="369332"/>
          </a:xfrm>
        </p:grpSpPr>
        <p:sp>
          <p:nvSpPr>
            <p:cNvPr id="23" name="Right Arrow 22"/>
            <p:cNvSpPr/>
            <p:nvPr/>
          </p:nvSpPr>
          <p:spPr>
            <a:xfrm>
              <a:off x="5197522" y="1767486"/>
              <a:ext cx="762000" cy="233412"/>
            </a:xfrm>
            <a:prstGeom prst="rightArrow">
              <a:avLst/>
            </a:prstGeom>
            <a:gradFill>
              <a:gsLst>
                <a:gs pos="0">
                  <a:srgbClr val="00B050"/>
                </a:gs>
                <a:gs pos="100000">
                  <a:srgbClr val="00B050"/>
                </a:gs>
              </a:gsLst>
            </a:gradFill>
            <a:ln>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TextBox 25"/>
            <p:cNvSpPr txBox="1"/>
            <p:nvPr/>
          </p:nvSpPr>
          <p:spPr>
            <a:xfrm>
              <a:off x="4665821" y="1699526"/>
              <a:ext cx="492443" cy="369332"/>
            </a:xfrm>
            <a:prstGeom prst="rect">
              <a:avLst/>
            </a:prstGeom>
            <a:noFill/>
          </p:spPr>
          <p:txBody>
            <a:bodyPr wrap="none" rtlCol="0">
              <a:spAutoFit/>
            </a:bodyPr>
            <a:lstStyle/>
            <a:p>
              <a:r>
                <a:rPr lang="en-US" b="1" dirty="0"/>
                <a:t>FP</a:t>
              </a:r>
            </a:p>
          </p:txBody>
        </p:sp>
      </p:grpSp>
      <p:sp>
        <p:nvSpPr>
          <p:cNvPr id="2" name="Rectangle 1"/>
          <p:cNvSpPr/>
          <p:nvPr/>
        </p:nvSpPr>
        <p:spPr>
          <a:xfrm>
            <a:off x="6071204" y="2787052"/>
            <a:ext cx="2673674" cy="449575"/>
          </a:xfrm>
          <a:prstGeom prst="rect">
            <a:avLst/>
          </a:prstGeom>
          <a:gradFill>
            <a:gsLst>
              <a:gs pos="0">
                <a:srgbClr val="FF0000"/>
              </a:gs>
              <a:gs pos="100000">
                <a:srgbClr val="FF0000"/>
              </a:gs>
            </a:gsLst>
          </a:gradFill>
          <a:ln>
            <a:solidFill>
              <a:srgbClr val="FF0000"/>
            </a:solidFill>
          </a:ln>
          <a:effectLst>
            <a:innerShdw blurRad="63500" dist="50800">
              <a:prstClr val="black">
                <a:alpha val="50000"/>
              </a:prstClr>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8" name="Group 27"/>
          <p:cNvGrpSpPr/>
          <p:nvPr/>
        </p:nvGrpSpPr>
        <p:grpSpPr>
          <a:xfrm>
            <a:off x="1363845" y="3391949"/>
            <a:ext cx="1164674" cy="369332"/>
            <a:chOff x="130726" y="1206632"/>
            <a:chExt cx="1164674" cy="369332"/>
          </a:xfrm>
        </p:grpSpPr>
        <p:sp>
          <p:nvSpPr>
            <p:cNvPr id="24" name="Right Arrow 23"/>
            <p:cNvSpPr/>
            <p:nvPr/>
          </p:nvSpPr>
          <p:spPr>
            <a:xfrm>
              <a:off x="533400" y="1274592"/>
              <a:ext cx="762000" cy="233412"/>
            </a:xfrm>
            <a:prstGeom prst="rightArrow">
              <a:avLst/>
            </a:prstGeom>
            <a:gradFill>
              <a:gsLst>
                <a:gs pos="0">
                  <a:srgbClr val="FF0000"/>
                </a:gs>
                <a:gs pos="100000">
                  <a:srgbClr val="FF0000"/>
                </a:gs>
              </a:gsLst>
            </a:gra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TextBox 26"/>
            <p:cNvSpPr txBox="1"/>
            <p:nvPr/>
          </p:nvSpPr>
          <p:spPr>
            <a:xfrm>
              <a:off x="130726" y="1206632"/>
              <a:ext cx="402674" cy="369332"/>
            </a:xfrm>
            <a:prstGeom prst="rect">
              <a:avLst/>
            </a:prstGeom>
            <a:noFill/>
          </p:spPr>
          <p:txBody>
            <a:bodyPr wrap="none" rtlCol="0">
              <a:spAutoFit/>
            </a:bodyPr>
            <a:lstStyle/>
            <a:p>
              <a:r>
                <a:rPr lang="en-US" b="1" dirty="0"/>
                <a:t>IP</a:t>
              </a:r>
            </a:p>
          </p:txBody>
        </p:sp>
      </p:grpSp>
      <p:sp>
        <p:nvSpPr>
          <p:cNvPr id="34" name="Rectangle 33"/>
          <p:cNvSpPr/>
          <p:nvPr/>
        </p:nvSpPr>
        <p:spPr>
          <a:xfrm>
            <a:off x="6064530" y="2333898"/>
            <a:ext cx="2673674" cy="449575"/>
          </a:xfrm>
          <a:prstGeom prst="rect">
            <a:avLst/>
          </a:prstGeom>
          <a:gradFill>
            <a:gsLst>
              <a:gs pos="0">
                <a:srgbClr val="FF0000"/>
              </a:gs>
              <a:gs pos="100000">
                <a:srgbClr val="FF0000"/>
              </a:gs>
            </a:gsLst>
          </a:gradFill>
          <a:ln>
            <a:solidFill>
              <a:srgbClr val="FF0000"/>
            </a:solidFill>
          </a:ln>
          <a:effectLst>
            <a:innerShdw blurRad="63500" dist="50800">
              <a:prstClr val="black">
                <a:alpha val="50000"/>
              </a:prstClr>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TextBox 30"/>
          <p:cNvSpPr txBox="1"/>
          <p:nvPr/>
        </p:nvSpPr>
        <p:spPr>
          <a:xfrm>
            <a:off x="6584734" y="5013447"/>
            <a:ext cx="1646605" cy="369332"/>
          </a:xfrm>
          <a:prstGeom prst="rect">
            <a:avLst/>
          </a:prstGeom>
          <a:noFill/>
        </p:spPr>
        <p:txBody>
          <a:bodyPr wrap="none" rtlCol="0">
            <a:spAutoFit/>
          </a:bodyPr>
          <a:lstStyle/>
          <a:p>
            <a:r>
              <a:rPr lang="en-US" b="1" dirty="0"/>
              <a:t>High address</a:t>
            </a:r>
          </a:p>
        </p:txBody>
      </p:sp>
      <p:sp>
        <p:nvSpPr>
          <p:cNvPr id="32" name="TextBox 31"/>
          <p:cNvSpPr txBox="1"/>
          <p:nvPr/>
        </p:nvSpPr>
        <p:spPr>
          <a:xfrm>
            <a:off x="6610383" y="296797"/>
            <a:ext cx="1595309" cy="369332"/>
          </a:xfrm>
          <a:prstGeom prst="rect">
            <a:avLst/>
          </a:prstGeom>
          <a:noFill/>
        </p:spPr>
        <p:txBody>
          <a:bodyPr wrap="none" rtlCol="0">
            <a:spAutoFit/>
          </a:bodyPr>
          <a:lstStyle/>
          <a:p>
            <a:r>
              <a:rPr lang="en-US" b="1" dirty="0"/>
              <a:t>Low address</a:t>
            </a:r>
          </a:p>
        </p:txBody>
      </p:sp>
      <p:sp>
        <p:nvSpPr>
          <p:cNvPr id="33" name="TextBox 32"/>
          <p:cNvSpPr txBox="1"/>
          <p:nvPr/>
        </p:nvSpPr>
        <p:spPr>
          <a:xfrm>
            <a:off x="6759093" y="2340346"/>
            <a:ext cx="1274708" cy="369332"/>
          </a:xfrm>
          <a:prstGeom prst="rect">
            <a:avLst/>
          </a:prstGeom>
          <a:noFill/>
        </p:spPr>
        <p:txBody>
          <a:bodyPr wrap="none" rtlCol="0">
            <a:spAutoFit/>
          </a:bodyPr>
          <a:lstStyle/>
          <a:p>
            <a:r>
              <a:rPr lang="en-US" b="1" dirty="0"/>
              <a:t>0xbffffce4</a:t>
            </a:r>
          </a:p>
        </p:txBody>
      </p:sp>
      <p:cxnSp>
        <p:nvCxnSpPr>
          <p:cNvPr id="5" name="Straight Connector 4"/>
          <p:cNvCxnSpPr/>
          <p:nvPr/>
        </p:nvCxnSpPr>
        <p:spPr>
          <a:xfrm>
            <a:off x="6064530" y="2783473"/>
            <a:ext cx="2663834" cy="1910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37" name="TextBox 36"/>
          <p:cNvSpPr txBox="1"/>
          <p:nvPr/>
        </p:nvSpPr>
        <p:spPr>
          <a:xfrm>
            <a:off x="6662913" y="2867295"/>
            <a:ext cx="1467068" cy="369332"/>
          </a:xfrm>
          <a:prstGeom prst="rect">
            <a:avLst/>
          </a:prstGeom>
          <a:noFill/>
        </p:spPr>
        <p:txBody>
          <a:bodyPr wrap="none" rtlCol="0">
            <a:spAutoFit/>
          </a:bodyPr>
          <a:lstStyle/>
          <a:p>
            <a:r>
              <a:rPr lang="en-US" b="1" dirty="0"/>
              <a:t>0x90909090</a:t>
            </a:r>
          </a:p>
        </p:txBody>
      </p:sp>
      <p:sp>
        <p:nvSpPr>
          <p:cNvPr id="39" name="Rectangle 38"/>
          <p:cNvSpPr/>
          <p:nvPr/>
        </p:nvSpPr>
        <p:spPr>
          <a:xfrm>
            <a:off x="6067867" y="3262160"/>
            <a:ext cx="2673674" cy="449575"/>
          </a:xfrm>
          <a:prstGeom prst="rect">
            <a:avLst/>
          </a:prstGeom>
          <a:gradFill>
            <a:gsLst>
              <a:gs pos="0">
                <a:srgbClr val="FF0000"/>
              </a:gs>
              <a:gs pos="100000">
                <a:srgbClr val="FF0000"/>
              </a:gs>
            </a:gsLst>
          </a:gradFill>
          <a:ln>
            <a:solidFill>
              <a:srgbClr val="FF0000"/>
            </a:solidFill>
          </a:ln>
          <a:effectLst>
            <a:innerShdw blurRad="63500" dist="50800">
              <a:prstClr val="black">
                <a:alpha val="50000"/>
              </a:prstClr>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Rectangle 39"/>
          <p:cNvSpPr/>
          <p:nvPr/>
        </p:nvSpPr>
        <p:spPr>
          <a:xfrm>
            <a:off x="6059610" y="3693321"/>
            <a:ext cx="2673674" cy="449575"/>
          </a:xfrm>
          <a:prstGeom prst="rect">
            <a:avLst/>
          </a:prstGeom>
          <a:gradFill>
            <a:gsLst>
              <a:gs pos="0">
                <a:srgbClr val="FF0000"/>
              </a:gs>
              <a:gs pos="100000">
                <a:srgbClr val="FF0000"/>
              </a:gs>
            </a:gsLst>
          </a:gradFill>
          <a:ln>
            <a:solidFill>
              <a:srgbClr val="FF0000"/>
            </a:solidFill>
          </a:ln>
          <a:effectLst>
            <a:innerShdw blurRad="63500" dist="50800">
              <a:prstClr val="black">
                <a:alpha val="50000"/>
              </a:prstClr>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1" name="Straight Connector 40"/>
          <p:cNvCxnSpPr/>
          <p:nvPr/>
        </p:nvCxnSpPr>
        <p:spPr>
          <a:xfrm>
            <a:off x="6074370" y="3243056"/>
            <a:ext cx="2663834" cy="1910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p:nvCxnSpPr>
        <p:spPr>
          <a:xfrm>
            <a:off x="6084210" y="3702639"/>
            <a:ext cx="2663834" cy="1910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43" name="TextBox 42"/>
          <p:cNvSpPr txBox="1"/>
          <p:nvPr/>
        </p:nvSpPr>
        <p:spPr>
          <a:xfrm>
            <a:off x="6682593" y="3323989"/>
            <a:ext cx="1467068" cy="369332"/>
          </a:xfrm>
          <a:prstGeom prst="rect">
            <a:avLst/>
          </a:prstGeom>
          <a:noFill/>
        </p:spPr>
        <p:txBody>
          <a:bodyPr wrap="none" rtlCol="0">
            <a:spAutoFit/>
          </a:bodyPr>
          <a:lstStyle/>
          <a:p>
            <a:r>
              <a:rPr lang="en-US" b="1" dirty="0"/>
              <a:t>0x90909090</a:t>
            </a:r>
          </a:p>
        </p:txBody>
      </p:sp>
      <p:sp>
        <p:nvSpPr>
          <p:cNvPr id="38" name="TextBox 37"/>
          <p:cNvSpPr txBox="1"/>
          <p:nvPr/>
        </p:nvSpPr>
        <p:spPr>
          <a:xfrm>
            <a:off x="6469315" y="3733442"/>
            <a:ext cx="1697901" cy="369332"/>
          </a:xfrm>
          <a:prstGeom prst="rect">
            <a:avLst/>
          </a:prstGeom>
          <a:noFill/>
        </p:spPr>
        <p:txBody>
          <a:bodyPr wrap="none" rtlCol="0">
            <a:spAutoFit/>
          </a:bodyPr>
          <a:lstStyle/>
          <a:p>
            <a:r>
              <a:rPr lang="en-US" b="1" dirty="0"/>
              <a:t>Injected Code</a:t>
            </a:r>
          </a:p>
        </p:txBody>
      </p:sp>
    </p:spTree>
    <p:extLst>
      <p:ext uri="{BB962C8B-B14F-4D97-AF65-F5344CB8AC3E}">
        <p14:creationId xmlns:p14="http://schemas.microsoft.com/office/powerpoint/2010/main" val="2475991196"/>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9"/>
          <p:cNvGrpSpPr/>
          <p:nvPr/>
        </p:nvGrpSpPr>
        <p:grpSpPr>
          <a:xfrm>
            <a:off x="6037014" y="1391298"/>
            <a:ext cx="2672526" cy="4343400"/>
            <a:chOff x="4495800" y="609600"/>
            <a:chExt cx="2672526" cy="4343400"/>
          </a:xfrm>
        </p:grpSpPr>
        <p:sp>
          <p:nvSpPr>
            <p:cNvPr id="4" name="Rectangle 3"/>
            <p:cNvSpPr/>
            <p:nvPr/>
          </p:nvSpPr>
          <p:spPr>
            <a:xfrm>
              <a:off x="4495800" y="609600"/>
              <a:ext cx="2667000" cy="4343400"/>
            </a:xfrm>
            <a:prstGeom prst="rect">
              <a:avLst/>
            </a:prstGeom>
            <a:gradFill>
              <a:gsLst>
                <a:gs pos="0">
                  <a:schemeClr val="accent2">
                    <a:lumMod val="60000"/>
                    <a:lumOff val="40000"/>
                  </a:schemeClr>
                </a:gs>
                <a:gs pos="100000">
                  <a:schemeClr val="accent2">
                    <a:lumMod val="20000"/>
                    <a:lumOff val="80000"/>
                  </a:schemeClr>
                </a:gs>
              </a:gsLst>
            </a:gradFill>
            <a:ln>
              <a:noFill/>
              <a:miter lim="800000"/>
            </a:ln>
            <a:effectLst>
              <a:innerShdw blurRad="63500" dist="50800" dir="2700000">
                <a:prstClr val="black">
                  <a:alpha val="50000"/>
                </a:prstClr>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7" name="Straight Connector 6"/>
            <p:cNvCxnSpPr/>
            <p:nvPr/>
          </p:nvCxnSpPr>
          <p:spPr>
            <a:xfrm>
              <a:off x="4495800" y="4114800"/>
              <a:ext cx="26670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4495800" y="3657600"/>
              <a:ext cx="26670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4495800" y="3200400"/>
              <a:ext cx="26670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4691809" y="4343400"/>
              <a:ext cx="2274982" cy="369332"/>
            </a:xfrm>
            <a:prstGeom prst="rect">
              <a:avLst/>
            </a:prstGeom>
            <a:noFill/>
          </p:spPr>
          <p:txBody>
            <a:bodyPr wrap="none" rtlCol="0">
              <a:spAutoFit/>
            </a:bodyPr>
            <a:lstStyle/>
            <a:p>
              <a:r>
                <a:rPr lang="en-US" b="1" dirty="0"/>
                <a:t>Other stack frames</a:t>
              </a:r>
            </a:p>
          </p:txBody>
        </p:sp>
        <p:sp>
          <p:nvSpPr>
            <p:cNvPr id="14" name="TextBox 13"/>
            <p:cNvSpPr txBox="1"/>
            <p:nvPr/>
          </p:nvSpPr>
          <p:spPr>
            <a:xfrm>
              <a:off x="4890581" y="3678914"/>
              <a:ext cx="2146742" cy="369332"/>
            </a:xfrm>
            <a:prstGeom prst="rect">
              <a:avLst/>
            </a:prstGeom>
            <a:noFill/>
          </p:spPr>
          <p:txBody>
            <a:bodyPr wrap="none" rtlCol="0">
              <a:spAutoFit/>
            </a:bodyPr>
            <a:lstStyle/>
            <a:p>
              <a:r>
                <a:rPr lang="en-US" b="1" dirty="0"/>
                <a:t>Return address f0</a:t>
              </a:r>
            </a:p>
          </p:txBody>
        </p:sp>
        <p:sp>
          <p:nvSpPr>
            <p:cNvPr id="15" name="TextBox 14"/>
            <p:cNvSpPr txBox="1"/>
            <p:nvPr/>
          </p:nvSpPr>
          <p:spPr>
            <a:xfrm>
              <a:off x="4495800" y="3217460"/>
              <a:ext cx="2672526" cy="369332"/>
            </a:xfrm>
            <a:prstGeom prst="rect">
              <a:avLst/>
            </a:prstGeom>
            <a:noFill/>
          </p:spPr>
          <p:txBody>
            <a:bodyPr wrap="none" rtlCol="0">
              <a:spAutoFit/>
            </a:bodyPr>
            <a:lstStyle/>
            <a:p>
              <a:r>
                <a:rPr lang="en-US" b="1" dirty="0"/>
                <a:t>Saved frame pointer f0</a:t>
              </a:r>
            </a:p>
          </p:txBody>
        </p:sp>
        <p:sp>
          <p:nvSpPr>
            <p:cNvPr id="19" name="Rectangle 18"/>
            <p:cNvSpPr/>
            <p:nvPr/>
          </p:nvSpPr>
          <p:spPr>
            <a:xfrm>
              <a:off x="4495800" y="609600"/>
              <a:ext cx="2667000" cy="1885302"/>
            </a:xfrm>
            <a:prstGeom prst="rect">
              <a:avLst/>
            </a:prstGeom>
            <a:gradFill>
              <a:gsLst>
                <a:gs pos="0">
                  <a:schemeClr val="bg1">
                    <a:lumMod val="60000"/>
                    <a:lumOff val="40000"/>
                  </a:schemeClr>
                </a:gs>
                <a:gs pos="100000">
                  <a:schemeClr val="bg1">
                    <a:lumMod val="40000"/>
                    <a:lumOff val="60000"/>
                  </a:schemeClr>
                </a:gs>
              </a:gsLst>
            </a:gradFill>
            <a:ln>
              <a:solidFill>
                <a:schemeClr val="accent2">
                  <a:lumMod val="40000"/>
                  <a:lumOff val="60000"/>
                </a:schemeClr>
              </a:solidFill>
            </a:ln>
            <a:effectLst>
              <a:innerShdw blurRad="63500" dist="50800">
                <a:prstClr val="black">
                  <a:alpha val="50000"/>
                </a:prstClr>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0" name="Group 29"/>
          <p:cNvGrpSpPr/>
          <p:nvPr/>
        </p:nvGrpSpPr>
        <p:grpSpPr>
          <a:xfrm>
            <a:off x="4717904" y="3985526"/>
            <a:ext cx="1279149" cy="369332"/>
            <a:chOff x="4717904" y="3985526"/>
            <a:chExt cx="1279149" cy="369332"/>
          </a:xfrm>
        </p:grpSpPr>
        <p:sp>
          <p:nvSpPr>
            <p:cNvPr id="22" name="Right Arrow 21"/>
            <p:cNvSpPr/>
            <p:nvPr/>
          </p:nvSpPr>
          <p:spPr>
            <a:xfrm>
              <a:off x="5235053" y="4053486"/>
              <a:ext cx="762000" cy="233412"/>
            </a:xfrm>
            <a:prstGeom prst="rightArrow">
              <a:avLst/>
            </a:prstGeom>
            <a:gradFill>
              <a:gsLst>
                <a:gs pos="0">
                  <a:srgbClr val="0000FF"/>
                </a:gs>
                <a:gs pos="100000">
                  <a:srgbClr val="0000FF"/>
                </a:gs>
              </a:gsLst>
            </a:grad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TextBox 24"/>
            <p:cNvSpPr txBox="1"/>
            <p:nvPr/>
          </p:nvSpPr>
          <p:spPr>
            <a:xfrm>
              <a:off x="4717904" y="3985526"/>
              <a:ext cx="479618" cy="369332"/>
            </a:xfrm>
            <a:prstGeom prst="rect">
              <a:avLst/>
            </a:prstGeom>
            <a:noFill/>
          </p:spPr>
          <p:txBody>
            <a:bodyPr wrap="none" rtlCol="0">
              <a:spAutoFit/>
            </a:bodyPr>
            <a:lstStyle/>
            <a:p>
              <a:r>
                <a:rPr lang="en-US" b="1" dirty="0"/>
                <a:t>FP</a:t>
              </a:r>
            </a:p>
          </p:txBody>
        </p:sp>
      </p:grpSp>
      <p:grpSp>
        <p:nvGrpSpPr>
          <p:cNvPr id="29" name="Group 28"/>
          <p:cNvGrpSpPr/>
          <p:nvPr/>
        </p:nvGrpSpPr>
        <p:grpSpPr>
          <a:xfrm>
            <a:off x="4734030" y="3091934"/>
            <a:ext cx="1293701" cy="369332"/>
            <a:chOff x="4665821" y="1699526"/>
            <a:chExt cx="1293701" cy="369332"/>
          </a:xfrm>
        </p:grpSpPr>
        <p:sp>
          <p:nvSpPr>
            <p:cNvPr id="23" name="Right Arrow 22"/>
            <p:cNvSpPr/>
            <p:nvPr/>
          </p:nvSpPr>
          <p:spPr>
            <a:xfrm>
              <a:off x="5197522" y="1767486"/>
              <a:ext cx="762000" cy="233412"/>
            </a:xfrm>
            <a:prstGeom prst="rightArrow">
              <a:avLst/>
            </a:prstGeom>
            <a:gradFill>
              <a:gsLst>
                <a:gs pos="0">
                  <a:srgbClr val="00B050"/>
                </a:gs>
                <a:gs pos="100000">
                  <a:srgbClr val="00B050"/>
                </a:gs>
              </a:gsLst>
            </a:gradFill>
            <a:ln>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TextBox 25"/>
            <p:cNvSpPr txBox="1"/>
            <p:nvPr/>
          </p:nvSpPr>
          <p:spPr>
            <a:xfrm>
              <a:off x="4665821" y="1699526"/>
              <a:ext cx="492443" cy="369332"/>
            </a:xfrm>
            <a:prstGeom prst="rect">
              <a:avLst/>
            </a:prstGeom>
            <a:noFill/>
          </p:spPr>
          <p:txBody>
            <a:bodyPr wrap="none" rtlCol="0">
              <a:spAutoFit/>
            </a:bodyPr>
            <a:lstStyle/>
            <a:p>
              <a:r>
                <a:rPr lang="en-US" b="1" dirty="0"/>
                <a:t>SP</a:t>
              </a:r>
            </a:p>
          </p:txBody>
        </p:sp>
      </p:grpSp>
      <p:grpSp>
        <p:nvGrpSpPr>
          <p:cNvPr id="28" name="Group 27"/>
          <p:cNvGrpSpPr/>
          <p:nvPr/>
        </p:nvGrpSpPr>
        <p:grpSpPr>
          <a:xfrm>
            <a:off x="37605" y="2165656"/>
            <a:ext cx="1164674" cy="369332"/>
            <a:chOff x="130726" y="1206632"/>
            <a:chExt cx="1164674" cy="369332"/>
          </a:xfrm>
        </p:grpSpPr>
        <p:sp>
          <p:nvSpPr>
            <p:cNvPr id="24" name="Right Arrow 23"/>
            <p:cNvSpPr/>
            <p:nvPr/>
          </p:nvSpPr>
          <p:spPr>
            <a:xfrm>
              <a:off x="533400" y="1274592"/>
              <a:ext cx="762000" cy="233412"/>
            </a:xfrm>
            <a:prstGeom prst="rightArrow">
              <a:avLst/>
            </a:prstGeom>
            <a:gradFill>
              <a:gsLst>
                <a:gs pos="0">
                  <a:srgbClr val="FF0000"/>
                </a:gs>
                <a:gs pos="100000">
                  <a:srgbClr val="FF0000"/>
                </a:gs>
              </a:gsLst>
            </a:gra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TextBox 26"/>
            <p:cNvSpPr txBox="1"/>
            <p:nvPr/>
          </p:nvSpPr>
          <p:spPr>
            <a:xfrm>
              <a:off x="130726" y="1206632"/>
              <a:ext cx="402674" cy="369332"/>
            </a:xfrm>
            <a:prstGeom prst="rect">
              <a:avLst/>
            </a:prstGeom>
            <a:noFill/>
          </p:spPr>
          <p:txBody>
            <a:bodyPr wrap="none" rtlCol="0">
              <a:spAutoFit/>
            </a:bodyPr>
            <a:lstStyle/>
            <a:p>
              <a:r>
                <a:rPr lang="en-US" b="1" dirty="0"/>
                <a:t>IP</a:t>
              </a:r>
            </a:p>
          </p:txBody>
        </p:sp>
      </p:grpSp>
      <p:sp>
        <p:nvSpPr>
          <p:cNvPr id="31" name="TextBox 30"/>
          <p:cNvSpPr txBox="1"/>
          <p:nvPr/>
        </p:nvSpPr>
        <p:spPr>
          <a:xfrm>
            <a:off x="6547207" y="5739753"/>
            <a:ext cx="1646605" cy="369332"/>
          </a:xfrm>
          <a:prstGeom prst="rect">
            <a:avLst/>
          </a:prstGeom>
          <a:noFill/>
        </p:spPr>
        <p:txBody>
          <a:bodyPr wrap="none" rtlCol="0">
            <a:spAutoFit/>
          </a:bodyPr>
          <a:lstStyle/>
          <a:p>
            <a:r>
              <a:rPr lang="en-US" b="1" dirty="0"/>
              <a:t>High address</a:t>
            </a:r>
          </a:p>
        </p:txBody>
      </p:sp>
      <p:sp>
        <p:nvSpPr>
          <p:cNvPr id="32" name="TextBox 31"/>
          <p:cNvSpPr txBox="1"/>
          <p:nvPr/>
        </p:nvSpPr>
        <p:spPr>
          <a:xfrm>
            <a:off x="6572856" y="1023103"/>
            <a:ext cx="1595309" cy="369332"/>
          </a:xfrm>
          <a:prstGeom prst="rect">
            <a:avLst/>
          </a:prstGeom>
          <a:noFill/>
        </p:spPr>
        <p:txBody>
          <a:bodyPr wrap="none" rtlCol="0">
            <a:spAutoFit/>
          </a:bodyPr>
          <a:lstStyle/>
          <a:p>
            <a:r>
              <a:rPr lang="en-US" b="1" dirty="0"/>
              <a:t>Low address</a:t>
            </a:r>
          </a:p>
        </p:txBody>
      </p:sp>
      <p:sp>
        <p:nvSpPr>
          <p:cNvPr id="2" name="Title 1"/>
          <p:cNvSpPr>
            <a:spLocks noGrp="1"/>
          </p:cNvSpPr>
          <p:nvPr>
            <p:ph type="title"/>
          </p:nvPr>
        </p:nvSpPr>
        <p:spPr/>
        <p:txBody>
          <a:bodyPr/>
          <a:lstStyle/>
          <a:p>
            <a:r>
              <a:rPr lang="en-US" dirty="0"/>
              <a:t>A more general example</a:t>
            </a:r>
          </a:p>
        </p:txBody>
      </p:sp>
      <p:grpSp>
        <p:nvGrpSpPr>
          <p:cNvPr id="41" name="Group 40"/>
          <p:cNvGrpSpPr/>
          <p:nvPr/>
        </p:nvGrpSpPr>
        <p:grpSpPr>
          <a:xfrm>
            <a:off x="1315122" y="1767486"/>
            <a:ext cx="1776351" cy="3697507"/>
            <a:chOff x="1119249" y="1767486"/>
            <a:chExt cx="1776351" cy="3697507"/>
          </a:xfrm>
        </p:grpSpPr>
        <p:sp>
          <p:nvSpPr>
            <p:cNvPr id="3" name="Rectangle 2"/>
            <p:cNvSpPr/>
            <p:nvPr/>
          </p:nvSpPr>
          <p:spPr>
            <a:xfrm>
              <a:off x="1143000" y="1767486"/>
              <a:ext cx="1752600" cy="1757412"/>
            </a:xfrm>
            <a:prstGeom prst="rect">
              <a:avLst/>
            </a:prstGeom>
            <a:gradFill>
              <a:gsLst>
                <a:gs pos="0">
                  <a:schemeClr val="accent2">
                    <a:lumMod val="60000"/>
                    <a:lumOff val="40000"/>
                  </a:schemeClr>
                </a:gs>
                <a:gs pos="100000">
                  <a:schemeClr val="accent2">
                    <a:lumMod val="40000"/>
                    <a:lumOff val="60000"/>
                  </a:schemeClr>
                </a:gs>
              </a:gsLst>
            </a:gradFill>
            <a:ln>
              <a:solidFill>
                <a:schemeClr val="accent2">
                  <a:lumMod val="40000"/>
                  <a:lumOff val="60000"/>
                </a:schemeClr>
              </a:solidFill>
            </a:ln>
            <a:effectLst>
              <a:innerShdw blurRad="63500" dist="50800" dir="2700000">
                <a:prstClr val="black">
                  <a:alpha val="50000"/>
                </a:prstClr>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Rectangle 32"/>
            <p:cNvSpPr/>
            <p:nvPr/>
          </p:nvSpPr>
          <p:spPr>
            <a:xfrm>
              <a:off x="1119249" y="3707581"/>
              <a:ext cx="1752600" cy="1757412"/>
            </a:xfrm>
            <a:prstGeom prst="rect">
              <a:avLst/>
            </a:prstGeom>
            <a:gradFill>
              <a:gsLst>
                <a:gs pos="0">
                  <a:schemeClr val="accent2">
                    <a:lumMod val="60000"/>
                    <a:lumOff val="40000"/>
                  </a:schemeClr>
                </a:gs>
                <a:gs pos="100000">
                  <a:schemeClr val="accent2">
                    <a:lumMod val="40000"/>
                    <a:lumOff val="60000"/>
                  </a:schemeClr>
                </a:gs>
              </a:gsLst>
            </a:gradFill>
            <a:ln>
              <a:solidFill>
                <a:schemeClr val="accent2">
                  <a:lumMod val="40000"/>
                  <a:lumOff val="60000"/>
                </a:schemeClr>
              </a:solidFill>
            </a:ln>
            <a:effectLst>
              <a:innerShdw blurRad="63500" dist="50800" dir="2700000">
                <a:prstClr val="black">
                  <a:alpha val="50000"/>
                </a:prstClr>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p:cNvSpPr txBox="1"/>
            <p:nvPr/>
          </p:nvSpPr>
          <p:spPr>
            <a:xfrm>
              <a:off x="1143000" y="1796324"/>
              <a:ext cx="441146" cy="369332"/>
            </a:xfrm>
            <a:prstGeom prst="rect">
              <a:avLst/>
            </a:prstGeom>
            <a:noFill/>
          </p:spPr>
          <p:txBody>
            <a:bodyPr wrap="none" rtlCol="0">
              <a:spAutoFit/>
            </a:bodyPr>
            <a:lstStyle/>
            <a:p>
              <a:r>
                <a:rPr lang="en-US" dirty="0"/>
                <a:t>f0:</a:t>
              </a:r>
            </a:p>
          </p:txBody>
        </p:sp>
        <p:sp>
          <p:nvSpPr>
            <p:cNvPr id="6" name="TextBox 5"/>
            <p:cNvSpPr txBox="1"/>
            <p:nvPr/>
          </p:nvSpPr>
          <p:spPr>
            <a:xfrm>
              <a:off x="1143000" y="3713519"/>
              <a:ext cx="441146" cy="369332"/>
            </a:xfrm>
            <a:prstGeom prst="rect">
              <a:avLst/>
            </a:prstGeom>
            <a:noFill/>
          </p:spPr>
          <p:txBody>
            <a:bodyPr wrap="none" rtlCol="0">
              <a:spAutoFit/>
            </a:bodyPr>
            <a:lstStyle/>
            <a:p>
              <a:r>
                <a:rPr lang="en-US" dirty="0"/>
                <a:t>f1:</a:t>
              </a:r>
            </a:p>
          </p:txBody>
        </p:sp>
        <p:sp>
          <p:nvSpPr>
            <p:cNvPr id="34" name="TextBox 33"/>
            <p:cNvSpPr txBox="1"/>
            <p:nvPr/>
          </p:nvSpPr>
          <p:spPr>
            <a:xfrm>
              <a:off x="1625602" y="2461526"/>
              <a:ext cx="787395" cy="369332"/>
            </a:xfrm>
            <a:prstGeom prst="rect">
              <a:avLst/>
            </a:prstGeom>
            <a:noFill/>
          </p:spPr>
          <p:txBody>
            <a:bodyPr wrap="none" rtlCol="0">
              <a:spAutoFit/>
            </a:bodyPr>
            <a:lstStyle/>
            <a:p>
              <a:r>
                <a:rPr lang="en-US" dirty="0"/>
                <a:t>call f1</a:t>
              </a:r>
            </a:p>
          </p:txBody>
        </p:sp>
        <p:sp>
          <p:nvSpPr>
            <p:cNvPr id="35" name="TextBox 34"/>
            <p:cNvSpPr txBox="1"/>
            <p:nvPr/>
          </p:nvSpPr>
          <p:spPr>
            <a:xfrm>
              <a:off x="1569977" y="4170192"/>
              <a:ext cx="898644" cy="369332"/>
            </a:xfrm>
            <a:prstGeom prst="rect">
              <a:avLst/>
            </a:prstGeom>
            <a:noFill/>
          </p:spPr>
          <p:txBody>
            <a:bodyPr wrap="none" rtlCol="0">
              <a:spAutoFit/>
            </a:bodyPr>
            <a:lstStyle/>
            <a:p>
              <a:r>
                <a:rPr lang="en-US" dirty="0"/>
                <a:t>buffer[]</a:t>
              </a:r>
            </a:p>
          </p:txBody>
        </p:sp>
        <p:sp>
          <p:nvSpPr>
            <p:cNvPr id="36" name="TextBox 35"/>
            <p:cNvSpPr txBox="1"/>
            <p:nvPr/>
          </p:nvSpPr>
          <p:spPr>
            <a:xfrm>
              <a:off x="1420417" y="4586287"/>
              <a:ext cx="1197764" cy="369332"/>
            </a:xfrm>
            <a:prstGeom prst="rect">
              <a:avLst/>
            </a:prstGeom>
            <a:noFill/>
          </p:spPr>
          <p:txBody>
            <a:bodyPr wrap="none" rtlCol="0">
              <a:spAutoFit/>
            </a:bodyPr>
            <a:lstStyle/>
            <a:p>
              <a:r>
                <a:rPr lang="en-US" dirty="0"/>
                <a:t>overflow()</a:t>
              </a:r>
            </a:p>
          </p:txBody>
        </p:sp>
        <p:sp>
          <p:nvSpPr>
            <p:cNvPr id="37" name="TextBox 36"/>
            <p:cNvSpPr txBox="1"/>
            <p:nvPr/>
          </p:nvSpPr>
          <p:spPr>
            <a:xfrm>
              <a:off x="1787800" y="4924181"/>
              <a:ext cx="415498" cy="369332"/>
            </a:xfrm>
            <a:prstGeom prst="rect">
              <a:avLst/>
            </a:prstGeom>
            <a:noFill/>
          </p:spPr>
          <p:txBody>
            <a:bodyPr wrap="none" rtlCol="0">
              <a:spAutoFit/>
            </a:bodyPr>
            <a:lstStyle/>
            <a:p>
              <a:r>
                <a:rPr lang="en-US" dirty="0"/>
                <a:t>…</a:t>
              </a:r>
            </a:p>
          </p:txBody>
        </p:sp>
        <p:sp>
          <p:nvSpPr>
            <p:cNvPr id="38" name="TextBox 37"/>
            <p:cNvSpPr txBox="1"/>
            <p:nvPr/>
          </p:nvSpPr>
          <p:spPr>
            <a:xfrm>
              <a:off x="1811551" y="2068858"/>
              <a:ext cx="415498" cy="369332"/>
            </a:xfrm>
            <a:prstGeom prst="rect">
              <a:avLst/>
            </a:prstGeom>
            <a:noFill/>
          </p:spPr>
          <p:txBody>
            <a:bodyPr wrap="none" rtlCol="0">
              <a:spAutoFit/>
            </a:bodyPr>
            <a:lstStyle/>
            <a:p>
              <a:r>
                <a:rPr lang="en-US" dirty="0"/>
                <a:t>…</a:t>
              </a:r>
            </a:p>
          </p:txBody>
        </p:sp>
        <p:sp>
          <p:nvSpPr>
            <p:cNvPr id="39" name="TextBox 38"/>
            <p:cNvSpPr txBox="1"/>
            <p:nvPr/>
          </p:nvSpPr>
          <p:spPr>
            <a:xfrm>
              <a:off x="1787800" y="2762321"/>
              <a:ext cx="415498" cy="369332"/>
            </a:xfrm>
            <a:prstGeom prst="rect">
              <a:avLst/>
            </a:prstGeom>
            <a:noFill/>
          </p:spPr>
          <p:txBody>
            <a:bodyPr wrap="none" rtlCol="0">
              <a:spAutoFit/>
            </a:bodyPr>
            <a:lstStyle/>
            <a:p>
              <a:r>
                <a:rPr lang="en-US" dirty="0"/>
                <a:t>…</a:t>
              </a:r>
            </a:p>
          </p:txBody>
        </p:sp>
      </p:grpSp>
      <p:sp>
        <p:nvSpPr>
          <p:cNvPr id="40" name="TextBox 39"/>
          <p:cNvSpPr txBox="1"/>
          <p:nvPr/>
        </p:nvSpPr>
        <p:spPr>
          <a:xfrm>
            <a:off x="6309962" y="3530738"/>
            <a:ext cx="2121093" cy="369332"/>
          </a:xfrm>
          <a:prstGeom prst="rect">
            <a:avLst/>
          </a:prstGeom>
          <a:noFill/>
        </p:spPr>
        <p:txBody>
          <a:bodyPr wrap="none" rtlCol="0">
            <a:spAutoFit/>
          </a:bodyPr>
          <a:lstStyle/>
          <a:p>
            <a:r>
              <a:rPr lang="en-US" b="1" dirty="0"/>
              <a:t>Local variables f0</a:t>
            </a:r>
          </a:p>
        </p:txBody>
      </p:sp>
    </p:spTree>
    <p:extLst>
      <p:ext uri="{BB962C8B-B14F-4D97-AF65-F5344CB8AC3E}">
        <p14:creationId xmlns:p14="http://schemas.microsoft.com/office/powerpoint/2010/main" val="221535504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914400" y="683746"/>
            <a:ext cx="8029575" cy="523220"/>
          </a:xfrm>
        </p:spPr>
        <p:txBody>
          <a:bodyPr/>
          <a:lstStyle/>
          <a:p>
            <a:r>
              <a:rPr lang="en-US" dirty="0"/>
              <a:t>Operating system threats</a:t>
            </a:r>
          </a:p>
        </p:txBody>
      </p:sp>
      <p:sp>
        <p:nvSpPr>
          <p:cNvPr id="4099" name="Rectangle 3"/>
          <p:cNvSpPr>
            <a:spLocks noGrp="1" noChangeArrowheads="1"/>
          </p:cNvSpPr>
          <p:nvPr>
            <p:ph type="body" idx="1"/>
          </p:nvPr>
        </p:nvSpPr>
        <p:spPr/>
        <p:txBody>
          <a:bodyPr>
            <a:normAutofit/>
          </a:bodyPr>
          <a:lstStyle/>
          <a:p>
            <a:r>
              <a:rPr lang="en-US" dirty="0">
                <a:solidFill>
                  <a:srgbClr val="0000FF"/>
                </a:solidFill>
              </a:rPr>
              <a:t>Security Concepts</a:t>
            </a:r>
          </a:p>
          <a:p>
            <a:r>
              <a:rPr lang="en-US" dirty="0"/>
              <a:t>C and C++</a:t>
            </a:r>
          </a:p>
          <a:p>
            <a:r>
              <a:rPr lang="en-US" dirty="0"/>
              <a:t>Development Platforms</a:t>
            </a:r>
          </a:p>
        </p:txBody>
      </p:sp>
    </p:spTree>
    <p:extLst>
      <p:ext uri="{BB962C8B-B14F-4D97-AF65-F5344CB8AC3E}">
        <p14:creationId xmlns:p14="http://schemas.microsoft.com/office/powerpoint/2010/main" val="1868370775"/>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9"/>
          <p:cNvGrpSpPr/>
          <p:nvPr/>
        </p:nvGrpSpPr>
        <p:grpSpPr>
          <a:xfrm>
            <a:off x="5997053" y="1391298"/>
            <a:ext cx="2712487" cy="4343400"/>
            <a:chOff x="4455839" y="609600"/>
            <a:chExt cx="2712487" cy="4343400"/>
          </a:xfrm>
        </p:grpSpPr>
        <p:sp>
          <p:nvSpPr>
            <p:cNvPr id="4" name="Rectangle 3"/>
            <p:cNvSpPr/>
            <p:nvPr/>
          </p:nvSpPr>
          <p:spPr>
            <a:xfrm>
              <a:off x="4495800" y="609600"/>
              <a:ext cx="2667000" cy="4343400"/>
            </a:xfrm>
            <a:prstGeom prst="rect">
              <a:avLst/>
            </a:prstGeom>
            <a:gradFill>
              <a:gsLst>
                <a:gs pos="0">
                  <a:schemeClr val="accent2">
                    <a:lumMod val="60000"/>
                    <a:lumOff val="40000"/>
                  </a:schemeClr>
                </a:gs>
                <a:gs pos="100000">
                  <a:schemeClr val="accent2">
                    <a:lumMod val="20000"/>
                    <a:lumOff val="80000"/>
                  </a:schemeClr>
                </a:gs>
              </a:gsLst>
            </a:gradFill>
            <a:ln>
              <a:noFill/>
              <a:miter lim="800000"/>
            </a:ln>
            <a:effectLst>
              <a:innerShdw blurRad="63500" dist="50800" dir="2700000">
                <a:prstClr val="black">
                  <a:alpha val="50000"/>
                </a:prstClr>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7" name="Straight Connector 6"/>
            <p:cNvCxnSpPr/>
            <p:nvPr/>
          </p:nvCxnSpPr>
          <p:spPr>
            <a:xfrm>
              <a:off x="4495800" y="4114800"/>
              <a:ext cx="26670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4495800" y="3657600"/>
              <a:ext cx="26670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4495800" y="3200400"/>
              <a:ext cx="26670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4691809" y="4343400"/>
              <a:ext cx="2274982" cy="369332"/>
            </a:xfrm>
            <a:prstGeom prst="rect">
              <a:avLst/>
            </a:prstGeom>
            <a:noFill/>
          </p:spPr>
          <p:txBody>
            <a:bodyPr wrap="none" rtlCol="0">
              <a:spAutoFit/>
            </a:bodyPr>
            <a:lstStyle/>
            <a:p>
              <a:r>
                <a:rPr lang="en-US" b="1" dirty="0"/>
                <a:t>Other stack frames</a:t>
              </a:r>
            </a:p>
          </p:txBody>
        </p:sp>
        <p:sp>
          <p:nvSpPr>
            <p:cNvPr id="14" name="TextBox 13"/>
            <p:cNvSpPr txBox="1"/>
            <p:nvPr/>
          </p:nvSpPr>
          <p:spPr>
            <a:xfrm>
              <a:off x="4695767" y="3678423"/>
              <a:ext cx="2146742" cy="369332"/>
            </a:xfrm>
            <a:prstGeom prst="rect">
              <a:avLst/>
            </a:prstGeom>
            <a:noFill/>
          </p:spPr>
          <p:txBody>
            <a:bodyPr wrap="none" rtlCol="0">
              <a:spAutoFit/>
            </a:bodyPr>
            <a:lstStyle/>
            <a:p>
              <a:r>
                <a:rPr lang="en-US" b="1" dirty="0"/>
                <a:t>Return address f0</a:t>
              </a:r>
            </a:p>
          </p:txBody>
        </p:sp>
        <p:sp>
          <p:nvSpPr>
            <p:cNvPr id="15" name="TextBox 14"/>
            <p:cNvSpPr txBox="1"/>
            <p:nvPr/>
          </p:nvSpPr>
          <p:spPr>
            <a:xfrm>
              <a:off x="4495800" y="3217460"/>
              <a:ext cx="2672526" cy="369332"/>
            </a:xfrm>
            <a:prstGeom prst="rect">
              <a:avLst/>
            </a:prstGeom>
            <a:noFill/>
          </p:spPr>
          <p:txBody>
            <a:bodyPr wrap="none" rtlCol="0">
              <a:spAutoFit/>
            </a:bodyPr>
            <a:lstStyle/>
            <a:p>
              <a:r>
                <a:rPr lang="en-US" b="1" dirty="0"/>
                <a:t>Saved frame pointer f0</a:t>
              </a:r>
            </a:p>
          </p:txBody>
        </p:sp>
        <p:sp>
          <p:nvSpPr>
            <p:cNvPr id="19" name="Rectangle 18"/>
            <p:cNvSpPr/>
            <p:nvPr/>
          </p:nvSpPr>
          <p:spPr>
            <a:xfrm>
              <a:off x="4495800" y="609600"/>
              <a:ext cx="2667000" cy="376188"/>
            </a:xfrm>
            <a:prstGeom prst="rect">
              <a:avLst/>
            </a:prstGeom>
            <a:gradFill>
              <a:gsLst>
                <a:gs pos="0">
                  <a:schemeClr val="bg1">
                    <a:lumMod val="60000"/>
                    <a:lumOff val="40000"/>
                  </a:schemeClr>
                </a:gs>
                <a:gs pos="100000">
                  <a:schemeClr val="bg1">
                    <a:lumMod val="40000"/>
                    <a:lumOff val="60000"/>
                  </a:schemeClr>
                </a:gs>
              </a:gsLst>
            </a:gradFill>
            <a:ln>
              <a:solidFill>
                <a:schemeClr val="accent2">
                  <a:lumMod val="40000"/>
                  <a:lumOff val="60000"/>
                </a:schemeClr>
              </a:solidFill>
            </a:ln>
            <a:effectLst>
              <a:innerShdw blurRad="63500" dist="50800">
                <a:prstClr val="black">
                  <a:alpha val="50000"/>
                </a:prstClr>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TextBox 44"/>
            <p:cNvSpPr txBox="1"/>
            <p:nvPr/>
          </p:nvSpPr>
          <p:spPr>
            <a:xfrm>
              <a:off x="4755923" y="1864494"/>
              <a:ext cx="2146742" cy="369332"/>
            </a:xfrm>
            <a:prstGeom prst="rect">
              <a:avLst/>
            </a:prstGeom>
            <a:noFill/>
          </p:spPr>
          <p:txBody>
            <a:bodyPr wrap="none" rtlCol="0">
              <a:spAutoFit/>
            </a:bodyPr>
            <a:lstStyle/>
            <a:p>
              <a:r>
                <a:rPr lang="en-US" b="1" dirty="0"/>
                <a:t>Return address f1</a:t>
              </a:r>
            </a:p>
          </p:txBody>
        </p:sp>
        <p:sp>
          <p:nvSpPr>
            <p:cNvPr id="46" name="TextBox 45"/>
            <p:cNvSpPr txBox="1"/>
            <p:nvPr/>
          </p:nvSpPr>
          <p:spPr>
            <a:xfrm>
              <a:off x="4455839" y="1451918"/>
              <a:ext cx="2672526" cy="369332"/>
            </a:xfrm>
            <a:prstGeom prst="rect">
              <a:avLst/>
            </a:prstGeom>
            <a:noFill/>
          </p:spPr>
          <p:txBody>
            <a:bodyPr wrap="none" rtlCol="0">
              <a:spAutoFit/>
            </a:bodyPr>
            <a:lstStyle/>
            <a:p>
              <a:r>
                <a:rPr lang="en-US" b="1" dirty="0"/>
                <a:t>Saved frame pointer f1</a:t>
              </a:r>
            </a:p>
          </p:txBody>
        </p:sp>
      </p:grpSp>
      <p:grpSp>
        <p:nvGrpSpPr>
          <p:cNvPr id="30" name="Group 29"/>
          <p:cNvGrpSpPr/>
          <p:nvPr/>
        </p:nvGrpSpPr>
        <p:grpSpPr>
          <a:xfrm>
            <a:off x="4745014" y="2282362"/>
            <a:ext cx="1279149" cy="369332"/>
            <a:chOff x="4717904" y="3985526"/>
            <a:chExt cx="1279149" cy="369332"/>
          </a:xfrm>
        </p:grpSpPr>
        <p:sp>
          <p:nvSpPr>
            <p:cNvPr id="22" name="Right Arrow 21"/>
            <p:cNvSpPr/>
            <p:nvPr/>
          </p:nvSpPr>
          <p:spPr>
            <a:xfrm>
              <a:off x="5235053" y="4053486"/>
              <a:ext cx="762000" cy="233412"/>
            </a:xfrm>
            <a:prstGeom prst="rightArrow">
              <a:avLst/>
            </a:prstGeom>
            <a:gradFill>
              <a:gsLst>
                <a:gs pos="0">
                  <a:srgbClr val="0000FF"/>
                </a:gs>
                <a:gs pos="100000">
                  <a:srgbClr val="0000FF"/>
                </a:gs>
              </a:gsLst>
            </a:grad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TextBox 24"/>
            <p:cNvSpPr txBox="1"/>
            <p:nvPr/>
          </p:nvSpPr>
          <p:spPr>
            <a:xfrm>
              <a:off x="4717904" y="3985526"/>
              <a:ext cx="479618" cy="369332"/>
            </a:xfrm>
            <a:prstGeom prst="rect">
              <a:avLst/>
            </a:prstGeom>
            <a:noFill/>
          </p:spPr>
          <p:txBody>
            <a:bodyPr wrap="none" rtlCol="0">
              <a:spAutoFit/>
            </a:bodyPr>
            <a:lstStyle/>
            <a:p>
              <a:r>
                <a:rPr lang="en-US" b="1" dirty="0"/>
                <a:t>FP</a:t>
              </a:r>
            </a:p>
          </p:txBody>
        </p:sp>
      </p:grpSp>
      <p:grpSp>
        <p:nvGrpSpPr>
          <p:cNvPr id="29" name="Group 28"/>
          <p:cNvGrpSpPr/>
          <p:nvPr/>
        </p:nvGrpSpPr>
        <p:grpSpPr>
          <a:xfrm>
            <a:off x="4703352" y="1572047"/>
            <a:ext cx="1293701" cy="369332"/>
            <a:chOff x="4665821" y="1699526"/>
            <a:chExt cx="1293701" cy="369332"/>
          </a:xfrm>
        </p:grpSpPr>
        <p:sp>
          <p:nvSpPr>
            <p:cNvPr id="23" name="Right Arrow 22"/>
            <p:cNvSpPr/>
            <p:nvPr/>
          </p:nvSpPr>
          <p:spPr>
            <a:xfrm>
              <a:off x="5197522" y="1767486"/>
              <a:ext cx="762000" cy="233412"/>
            </a:xfrm>
            <a:prstGeom prst="rightArrow">
              <a:avLst/>
            </a:prstGeom>
            <a:gradFill>
              <a:gsLst>
                <a:gs pos="0">
                  <a:srgbClr val="00B050"/>
                </a:gs>
                <a:gs pos="100000">
                  <a:srgbClr val="00B050"/>
                </a:gs>
              </a:gsLst>
            </a:gradFill>
            <a:ln>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TextBox 25"/>
            <p:cNvSpPr txBox="1"/>
            <p:nvPr/>
          </p:nvSpPr>
          <p:spPr>
            <a:xfrm>
              <a:off x="4665821" y="1699526"/>
              <a:ext cx="492443" cy="369332"/>
            </a:xfrm>
            <a:prstGeom prst="rect">
              <a:avLst/>
            </a:prstGeom>
            <a:noFill/>
          </p:spPr>
          <p:txBody>
            <a:bodyPr wrap="none" rtlCol="0">
              <a:spAutoFit/>
            </a:bodyPr>
            <a:lstStyle/>
            <a:p>
              <a:r>
                <a:rPr lang="en-US" b="1" dirty="0"/>
                <a:t>SP</a:t>
              </a:r>
            </a:p>
          </p:txBody>
        </p:sp>
      </p:grpSp>
      <p:grpSp>
        <p:nvGrpSpPr>
          <p:cNvPr id="28" name="Group 27"/>
          <p:cNvGrpSpPr/>
          <p:nvPr/>
        </p:nvGrpSpPr>
        <p:grpSpPr>
          <a:xfrm>
            <a:off x="37605" y="3726287"/>
            <a:ext cx="1164674" cy="369332"/>
            <a:chOff x="130726" y="1206632"/>
            <a:chExt cx="1164674" cy="369332"/>
          </a:xfrm>
        </p:grpSpPr>
        <p:sp>
          <p:nvSpPr>
            <p:cNvPr id="24" name="Right Arrow 23"/>
            <p:cNvSpPr/>
            <p:nvPr/>
          </p:nvSpPr>
          <p:spPr>
            <a:xfrm>
              <a:off x="533400" y="1274592"/>
              <a:ext cx="762000" cy="233412"/>
            </a:xfrm>
            <a:prstGeom prst="rightArrow">
              <a:avLst/>
            </a:prstGeom>
            <a:gradFill>
              <a:gsLst>
                <a:gs pos="0">
                  <a:srgbClr val="FF0000"/>
                </a:gs>
                <a:gs pos="100000">
                  <a:srgbClr val="FF0000"/>
                </a:gs>
              </a:gsLst>
            </a:gra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TextBox 26"/>
            <p:cNvSpPr txBox="1"/>
            <p:nvPr/>
          </p:nvSpPr>
          <p:spPr>
            <a:xfrm>
              <a:off x="130726" y="1206632"/>
              <a:ext cx="402674" cy="369332"/>
            </a:xfrm>
            <a:prstGeom prst="rect">
              <a:avLst/>
            </a:prstGeom>
            <a:noFill/>
          </p:spPr>
          <p:txBody>
            <a:bodyPr wrap="none" rtlCol="0">
              <a:spAutoFit/>
            </a:bodyPr>
            <a:lstStyle/>
            <a:p>
              <a:r>
                <a:rPr lang="en-US" b="1" dirty="0"/>
                <a:t>IP</a:t>
              </a:r>
            </a:p>
          </p:txBody>
        </p:sp>
      </p:grpSp>
      <p:sp>
        <p:nvSpPr>
          <p:cNvPr id="31" name="TextBox 30"/>
          <p:cNvSpPr txBox="1"/>
          <p:nvPr/>
        </p:nvSpPr>
        <p:spPr>
          <a:xfrm>
            <a:off x="6547207" y="5739753"/>
            <a:ext cx="1646605" cy="369332"/>
          </a:xfrm>
          <a:prstGeom prst="rect">
            <a:avLst/>
          </a:prstGeom>
          <a:noFill/>
        </p:spPr>
        <p:txBody>
          <a:bodyPr wrap="none" rtlCol="0">
            <a:spAutoFit/>
          </a:bodyPr>
          <a:lstStyle/>
          <a:p>
            <a:r>
              <a:rPr lang="en-US" b="1" dirty="0"/>
              <a:t>High address</a:t>
            </a:r>
          </a:p>
        </p:txBody>
      </p:sp>
      <p:sp>
        <p:nvSpPr>
          <p:cNvPr id="32" name="TextBox 31"/>
          <p:cNvSpPr txBox="1"/>
          <p:nvPr/>
        </p:nvSpPr>
        <p:spPr>
          <a:xfrm>
            <a:off x="6572856" y="1023103"/>
            <a:ext cx="1595309" cy="369332"/>
          </a:xfrm>
          <a:prstGeom prst="rect">
            <a:avLst/>
          </a:prstGeom>
          <a:noFill/>
        </p:spPr>
        <p:txBody>
          <a:bodyPr wrap="none" rtlCol="0">
            <a:spAutoFit/>
          </a:bodyPr>
          <a:lstStyle/>
          <a:p>
            <a:r>
              <a:rPr lang="en-US" b="1" dirty="0"/>
              <a:t>Low address</a:t>
            </a:r>
          </a:p>
        </p:txBody>
      </p:sp>
      <p:sp>
        <p:nvSpPr>
          <p:cNvPr id="2" name="Title 1"/>
          <p:cNvSpPr>
            <a:spLocks noGrp="1"/>
          </p:cNvSpPr>
          <p:nvPr>
            <p:ph type="title"/>
          </p:nvPr>
        </p:nvSpPr>
        <p:spPr/>
        <p:txBody>
          <a:bodyPr/>
          <a:lstStyle/>
          <a:p>
            <a:r>
              <a:rPr lang="en-US" dirty="0"/>
              <a:t>A more general example</a:t>
            </a:r>
          </a:p>
        </p:txBody>
      </p:sp>
      <p:grpSp>
        <p:nvGrpSpPr>
          <p:cNvPr id="41" name="Group 40"/>
          <p:cNvGrpSpPr/>
          <p:nvPr/>
        </p:nvGrpSpPr>
        <p:grpSpPr>
          <a:xfrm>
            <a:off x="1315122" y="1767486"/>
            <a:ext cx="1776351" cy="3697507"/>
            <a:chOff x="1119249" y="1767486"/>
            <a:chExt cx="1776351" cy="3697507"/>
          </a:xfrm>
        </p:grpSpPr>
        <p:sp>
          <p:nvSpPr>
            <p:cNvPr id="3" name="Rectangle 2"/>
            <p:cNvSpPr/>
            <p:nvPr/>
          </p:nvSpPr>
          <p:spPr>
            <a:xfrm>
              <a:off x="1143000" y="1767486"/>
              <a:ext cx="1752600" cy="1757412"/>
            </a:xfrm>
            <a:prstGeom prst="rect">
              <a:avLst/>
            </a:prstGeom>
            <a:gradFill>
              <a:gsLst>
                <a:gs pos="0">
                  <a:schemeClr val="accent2">
                    <a:lumMod val="60000"/>
                    <a:lumOff val="40000"/>
                  </a:schemeClr>
                </a:gs>
                <a:gs pos="100000">
                  <a:schemeClr val="accent2">
                    <a:lumMod val="40000"/>
                    <a:lumOff val="60000"/>
                  </a:schemeClr>
                </a:gs>
              </a:gsLst>
            </a:gradFill>
            <a:ln>
              <a:solidFill>
                <a:schemeClr val="accent2">
                  <a:lumMod val="40000"/>
                  <a:lumOff val="60000"/>
                </a:schemeClr>
              </a:solidFill>
            </a:ln>
            <a:effectLst>
              <a:innerShdw blurRad="63500" dist="50800" dir="2700000">
                <a:prstClr val="black">
                  <a:alpha val="50000"/>
                </a:prstClr>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Rectangle 32"/>
            <p:cNvSpPr/>
            <p:nvPr/>
          </p:nvSpPr>
          <p:spPr>
            <a:xfrm>
              <a:off x="1119249" y="3707581"/>
              <a:ext cx="1752600" cy="1757412"/>
            </a:xfrm>
            <a:prstGeom prst="rect">
              <a:avLst/>
            </a:prstGeom>
            <a:gradFill>
              <a:gsLst>
                <a:gs pos="0">
                  <a:schemeClr val="accent2">
                    <a:lumMod val="60000"/>
                    <a:lumOff val="40000"/>
                  </a:schemeClr>
                </a:gs>
                <a:gs pos="100000">
                  <a:schemeClr val="accent2">
                    <a:lumMod val="40000"/>
                    <a:lumOff val="60000"/>
                  </a:schemeClr>
                </a:gs>
              </a:gsLst>
            </a:gradFill>
            <a:ln>
              <a:solidFill>
                <a:schemeClr val="accent2">
                  <a:lumMod val="40000"/>
                  <a:lumOff val="60000"/>
                </a:schemeClr>
              </a:solidFill>
            </a:ln>
            <a:effectLst>
              <a:innerShdw blurRad="63500" dist="50800" dir="2700000">
                <a:prstClr val="black">
                  <a:alpha val="50000"/>
                </a:prstClr>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p:cNvSpPr txBox="1"/>
            <p:nvPr/>
          </p:nvSpPr>
          <p:spPr>
            <a:xfrm>
              <a:off x="1143000" y="1796324"/>
              <a:ext cx="441146" cy="369332"/>
            </a:xfrm>
            <a:prstGeom prst="rect">
              <a:avLst/>
            </a:prstGeom>
            <a:noFill/>
          </p:spPr>
          <p:txBody>
            <a:bodyPr wrap="none" rtlCol="0">
              <a:spAutoFit/>
            </a:bodyPr>
            <a:lstStyle/>
            <a:p>
              <a:r>
                <a:rPr lang="en-US" dirty="0"/>
                <a:t>f0:</a:t>
              </a:r>
            </a:p>
          </p:txBody>
        </p:sp>
        <p:sp>
          <p:nvSpPr>
            <p:cNvPr id="6" name="TextBox 5"/>
            <p:cNvSpPr txBox="1"/>
            <p:nvPr/>
          </p:nvSpPr>
          <p:spPr>
            <a:xfrm>
              <a:off x="1143000" y="3713519"/>
              <a:ext cx="441146" cy="369332"/>
            </a:xfrm>
            <a:prstGeom prst="rect">
              <a:avLst/>
            </a:prstGeom>
            <a:noFill/>
          </p:spPr>
          <p:txBody>
            <a:bodyPr wrap="none" rtlCol="0">
              <a:spAutoFit/>
            </a:bodyPr>
            <a:lstStyle/>
            <a:p>
              <a:r>
                <a:rPr lang="en-US" dirty="0"/>
                <a:t>f1:</a:t>
              </a:r>
            </a:p>
          </p:txBody>
        </p:sp>
        <p:sp>
          <p:nvSpPr>
            <p:cNvPr id="34" name="TextBox 33"/>
            <p:cNvSpPr txBox="1"/>
            <p:nvPr/>
          </p:nvSpPr>
          <p:spPr>
            <a:xfrm>
              <a:off x="1625602" y="2461526"/>
              <a:ext cx="787395" cy="369332"/>
            </a:xfrm>
            <a:prstGeom prst="rect">
              <a:avLst/>
            </a:prstGeom>
            <a:noFill/>
          </p:spPr>
          <p:txBody>
            <a:bodyPr wrap="none" rtlCol="0">
              <a:spAutoFit/>
            </a:bodyPr>
            <a:lstStyle/>
            <a:p>
              <a:r>
                <a:rPr lang="en-US" dirty="0"/>
                <a:t>call f1</a:t>
              </a:r>
            </a:p>
          </p:txBody>
        </p:sp>
        <p:sp>
          <p:nvSpPr>
            <p:cNvPr id="35" name="TextBox 34"/>
            <p:cNvSpPr txBox="1"/>
            <p:nvPr/>
          </p:nvSpPr>
          <p:spPr>
            <a:xfrm>
              <a:off x="1569977" y="4170192"/>
              <a:ext cx="898644" cy="369332"/>
            </a:xfrm>
            <a:prstGeom prst="rect">
              <a:avLst/>
            </a:prstGeom>
            <a:noFill/>
          </p:spPr>
          <p:txBody>
            <a:bodyPr wrap="none" rtlCol="0">
              <a:spAutoFit/>
            </a:bodyPr>
            <a:lstStyle/>
            <a:p>
              <a:r>
                <a:rPr lang="en-US" dirty="0"/>
                <a:t>buffer[]</a:t>
              </a:r>
            </a:p>
          </p:txBody>
        </p:sp>
        <p:sp>
          <p:nvSpPr>
            <p:cNvPr id="36" name="TextBox 35"/>
            <p:cNvSpPr txBox="1"/>
            <p:nvPr/>
          </p:nvSpPr>
          <p:spPr>
            <a:xfrm>
              <a:off x="1420417" y="4586287"/>
              <a:ext cx="1197764" cy="369332"/>
            </a:xfrm>
            <a:prstGeom prst="rect">
              <a:avLst/>
            </a:prstGeom>
            <a:noFill/>
          </p:spPr>
          <p:txBody>
            <a:bodyPr wrap="none" rtlCol="0">
              <a:spAutoFit/>
            </a:bodyPr>
            <a:lstStyle/>
            <a:p>
              <a:r>
                <a:rPr lang="en-US" dirty="0"/>
                <a:t>overflow()</a:t>
              </a:r>
            </a:p>
          </p:txBody>
        </p:sp>
        <p:sp>
          <p:nvSpPr>
            <p:cNvPr id="37" name="TextBox 36"/>
            <p:cNvSpPr txBox="1"/>
            <p:nvPr/>
          </p:nvSpPr>
          <p:spPr>
            <a:xfrm>
              <a:off x="1787800" y="4924181"/>
              <a:ext cx="415498" cy="369332"/>
            </a:xfrm>
            <a:prstGeom prst="rect">
              <a:avLst/>
            </a:prstGeom>
            <a:noFill/>
          </p:spPr>
          <p:txBody>
            <a:bodyPr wrap="none" rtlCol="0">
              <a:spAutoFit/>
            </a:bodyPr>
            <a:lstStyle/>
            <a:p>
              <a:r>
                <a:rPr lang="en-US" dirty="0"/>
                <a:t>…</a:t>
              </a:r>
            </a:p>
          </p:txBody>
        </p:sp>
        <p:sp>
          <p:nvSpPr>
            <p:cNvPr id="38" name="TextBox 37"/>
            <p:cNvSpPr txBox="1"/>
            <p:nvPr/>
          </p:nvSpPr>
          <p:spPr>
            <a:xfrm>
              <a:off x="1811551" y="2068858"/>
              <a:ext cx="415498" cy="369332"/>
            </a:xfrm>
            <a:prstGeom prst="rect">
              <a:avLst/>
            </a:prstGeom>
            <a:noFill/>
          </p:spPr>
          <p:txBody>
            <a:bodyPr wrap="none" rtlCol="0">
              <a:spAutoFit/>
            </a:bodyPr>
            <a:lstStyle/>
            <a:p>
              <a:r>
                <a:rPr lang="en-US" dirty="0"/>
                <a:t>…</a:t>
              </a:r>
            </a:p>
          </p:txBody>
        </p:sp>
        <p:sp>
          <p:nvSpPr>
            <p:cNvPr id="39" name="TextBox 38"/>
            <p:cNvSpPr txBox="1"/>
            <p:nvPr/>
          </p:nvSpPr>
          <p:spPr>
            <a:xfrm>
              <a:off x="1787800" y="2762321"/>
              <a:ext cx="415498" cy="369332"/>
            </a:xfrm>
            <a:prstGeom prst="rect">
              <a:avLst/>
            </a:prstGeom>
            <a:noFill/>
          </p:spPr>
          <p:txBody>
            <a:bodyPr wrap="none" rtlCol="0">
              <a:spAutoFit/>
            </a:bodyPr>
            <a:lstStyle/>
            <a:p>
              <a:r>
                <a:rPr lang="en-US" dirty="0"/>
                <a:t>…</a:t>
              </a:r>
            </a:p>
          </p:txBody>
        </p:sp>
      </p:grpSp>
      <p:sp>
        <p:nvSpPr>
          <p:cNvPr id="40" name="TextBox 39"/>
          <p:cNvSpPr txBox="1"/>
          <p:nvPr/>
        </p:nvSpPr>
        <p:spPr>
          <a:xfrm>
            <a:off x="6309962" y="3530738"/>
            <a:ext cx="2121093" cy="369332"/>
          </a:xfrm>
          <a:prstGeom prst="rect">
            <a:avLst/>
          </a:prstGeom>
          <a:noFill/>
        </p:spPr>
        <p:txBody>
          <a:bodyPr wrap="none" rtlCol="0">
            <a:spAutoFit/>
          </a:bodyPr>
          <a:lstStyle/>
          <a:p>
            <a:r>
              <a:rPr lang="en-US" b="1" dirty="0"/>
              <a:t>Local variables f0</a:t>
            </a:r>
          </a:p>
        </p:txBody>
      </p:sp>
      <p:sp>
        <p:nvSpPr>
          <p:cNvPr id="10" name="TextBox 9"/>
          <p:cNvSpPr txBox="1"/>
          <p:nvPr/>
        </p:nvSpPr>
        <p:spPr>
          <a:xfrm>
            <a:off x="6474019" y="2998633"/>
            <a:ext cx="1672253" cy="369332"/>
          </a:xfrm>
          <a:prstGeom prst="rect">
            <a:avLst/>
          </a:prstGeom>
          <a:noFill/>
        </p:spPr>
        <p:txBody>
          <a:bodyPr wrap="none" rtlCol="0">
            <a:spAutoFit/>
          </a:bodyPr>
          <a:lstStyle/>
          <a:p>
            <a:r>
              <a:rPr lang="en-US" b="1" dirty="0"/>
              <a:t>Arguments f1</a:t>
            </a:r>
          </a:p>
        </p:txBody>
      </p:sp>
      <p:cxnSp>
        <p:nvCxnSpPr>
          <p:cNvPr id="12" name="Straight Connector 11"/>
          <p:cNvCxnSpPr/>
          <p:nvPr/>
        </p:nvCxnSpPr>
        <p:spPr>
          <a:xfrm>
            <a:off x="6037014" y="3393306"/>
            <a:ext cx="26670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p:nvCxnSpPr>
        <p:spPr>
          <a:xfrm>
            <a:off x="6042540" y="2998633"/>
            <a:ext cx="26670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p:nvCxnSpPr>
        <p:spPr>
          <a:xfrm>
            <a:off x="6042540" y="2626513"/>
            <a:ext cx="26670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6042540" y="2254393"/>
            <a:ext cx="26670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6" name="TextBox 15"/>
          <p:cNvSpPr txBox="1"/>
          <p:nvPr/>
        </p:nvSpPr>
        <p:spPr>
          <a:xfrm>
            <a:off x="6877975" y="1806359"/>
            <a:ext cx="864339" cy="369332"/>
          </a:xfrm>
          <a:prstGeom prst="rect">
            <a:avLst/>
          </a:prstGeom>
          <a:noFill/>
        </p:spPr>
        <p:txBody>
          <a:bodyPr wrap="none" rtlCol="0">
            <a:spAutoFit/>
          </a:bodyPr>
          <a:lstStyle/>
          <a:p>
            <a:r>
              <a:rPr lang="en-US" b="1" dirty="0"/>
              <a:t>Buffer</a:t>
            </a:r>
          </a:p>
        </p:txBody>
      </p:sp>
      <p:sp>
        <p:nvSpPr>
          <p:cNvPr id="47" name="Rectangle 46"/>
          <p:cNvSpPr/>
          <p:nvPr/>
        </p:nvSpPr>
        <p:spPr>
          <a:xfrm>
            <a:off x="6037015" y="1767486"/>
            <a:ext cx="2667598" cy="1248038"/>
          </a:xfrm>
          <a:prstGeom prst="rect">
            <a:avLst/>
          </a:prstGeom>
          <a:effectLst>
            <a:innerShdw blurRad="63500" dist="50800">
              <a:prstClr val="black">
                <a:alpha val="50000"/>
              </a:prstClr>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9" name="Straight Connector 48"/>
          <p:cNvCxnSpPr/>
          <p:nvPr/>
        </p:nvCxnSpPr>
        <p:spPr>
          <a:xfrm>
            <a:off x="6037014" y="2626513"/>
            <a:ext cx="2632565"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0" name="Straight Connector 49"/>
          <p:cNvCxnSpPr/>
          <p:nvPr/>
        </p:nvCxnSpPr>
        <p:spPr>
          <a:xfrm>
            <a:off x="6037013" y="2350322"/>
            <a:ext cx="2632565"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51" name="TextBox 50"/>
          <p:cNvSpPr txBox="1"/>
          <p:nvPr/>
        </p:nvSpPr>
        <p:spPr>
          <a:xfrm>
            <a:off x="5997053" y="2661581"/>
            <a:ext cx="2821606" cy="338554"/>
          </a:xfrm>
          <a:prstGeom prst="rect">
            <a:avLst/>
          </a:prstGeom>
          <a:noFill/>
        </p:spPr>
        <p:txBody>
          <a:bodyPr wrap="none" rtlCol="0">
            <a:spAutoFit/>
          </a:bodyPr>
          <a:lstStyle/>
          <a:p>
            <a:r>
              <a:rPr lang="en-US" sz="1600" b="1" dirty="0"/>
              <a:t>Overwritten return address</a:t>
            </a:r>
          </a:p>
        </p:txBody>
      </p:sp>
      <p:sp>
        <p:nvSpPr>
          <p:cNvPr id="52" name="TextBox 51"/>
          <p:cNvSpPr txBox="1"/>
          <p:nvPr/>
        </p:nvSpPr>
        <p:spPr>
          <a:xfrm>
            <a:off x="6543562" y="1913030"/>
            <a:ext cx="1659429" cy="369332"/>
          </a:xfrm>
          <a:prstGeom prst="rect">
            <a:avLst/>
          </a:prstGeom>
          <a:noFill/>
        </p:spPr>
        <p:txBody>
          <a:bodyPr wrap="none" rtlCol="0">
            <a:spAutoFit/>
          </a:bodyPr>
          <a:lstStyle/>
          <a:p>
            <a:r>
              <a:rPr lang="en-US" b="1" dirty="0"/>
              <a:t>Injected code</a:t>
            </a:r>
          </a:p>
        </p:txBody>
      </p:sp>
      <p:cxnSp>
        <p:nvCxnSpPr>
          <p:cNvPr id="56" name="Straight Connector 55"/>
          <p:cNvCxnSpPr>
            <a:stCxn id="51" idx="1"/>
          </p:cNvCxnSpPr>
          <p:nvPr/>
        </p:nvCxnSpPr>
        <p:spPr>
          <a:xfrm flipH="1">
            <a:off x="4745014" y="2830858"/>
            <a:ext cx="1252039"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8" name="Straight Connector 57"/>
          <p:cNvCxnSpPr/>
          <p:nvPr/>
        </p:nvCxnSpPr>
        <p:spPr>
          <a:xfrm flipV="1">
            <a:off x="4745014" y="2068858"/>
            <a:ext cx="0" cy="76200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0" name="Straight Arrow Connector 59"/>
          <p:cNvCxnSpPr/>
          <p:nvPr/>
        </p:nvCxnSpPr>
        <p:spPr>
          <a:xfrm>
            <a:off x="4745014" y="2068858"/>
            <a:ext cx="1291999" cy="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68868235"/>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9"/>
          <p:cNvGrpSpPr/>
          <p:nvPr/>
        </p:nvGrpSpPr>
        <p:grpSpPr>
          <a:xfrm>
            <a:off x="6037014" y="1391298"/>
            <a:ext cx="2672526" cy="4343400"/>
            <a:chOff x="4495800" y="609600"/>
            <a:chExt cx="2672526" cy="4343400"/>
          </a:xfrm>
        </p:grpSpPr>
        <p:sp>
          <p:nvSpPr>
            <p:cNvPr id="4" name="Rectangle 3"/>
            <p:cNvSpPr/>
            <p:nvPr/>
          </p:nvSpPr>
          <p:spPr>
            <a:xfrm>
              <a:off x="4495800" y="609600"/>
              <a:ext cx="2667000" cy="4343400"/>
            </a:xfrm>
            <a:prstGeom prst="rect">
              <a:avLst/>
            </a:prstGeom>
            <a:gradFill>
              <a:gsLst>
                <a:gs pos="0">
                  <a:schemeClr val="accent2">
                    <a:lumMod val="60000"/>
                    <a:lumOff val="40000"/>
                  </a:schemeClr>
                </a:gs>
                <a:gs pos="100000">
                  <a:schemeClr val="accent2">
                    <a:lumMod val="20000"/>
                    <a:lumOff val="80000"/>
                  </a:schemeClr>
                </a:gs>
              </a:gsLst>
            </a:gradFill>
            <a:ln>
              <a:noFill/>
              <a:miter lim="800000"/>
            </a:ln>
            <a:effectLst>
              <a:innerShdw blurRad="63500" dist="50800" dir="2700000">
                <a:prstClr val="black">
                  <a:alpha val="50000"/>
                </a:prstClr>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7" name="Straight Connector 6"/>
            <p:cNvCxnSpPr/>
            <p:nvPr/>
          </p:nvCxnSpPr>
          <p:spPr>
            <a:xfrm>
              <a:off x="4495800" y="4114800"/>
              <a:ext cx="26670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4495800" y="3657600"/>
              <a:ext cx="26670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4495800" y="3200400"/>
              <a:ext cx="26670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4691809" y="4343400"/>
              <a:ext cx="2274982" cy="369332"/>
            </a:xfrm>
            <a:prstGeom prst="rect">
              <a:avLst/>
            </a:prstGeom>
            <a:noFill/>
          </p:spPr>
          <p:txBody>
            <a:bodyPr wrap="none" rtlCol="0">
              <a:spAutoFit/>
            </a:bodyPr>
            <a:lstStyle/>
            <a:p>
              <a:r>
                <a:rPr lang="en-US" b="1" dirty="0"/>
                <a:t>Other stack frames</a:t>
              </a:r>
            </a:p>
          </p:txBody>
        </p:sp>
        <p:sp>
          <p:nvSpPr>
            <p:cNvPr id="14" name="TextBox 13"/>
            <p:cNvSpPr txBox="1"/>
            <p:nvPr/>
          </p:nvSpPr>
          <p:spPr>
            <a:xfrm>
              <a:off x="4695767" y="3678423"/>
              <a:ext cx="2146742" cy="369332"/>
            </a:xfrm>
            <a:prstGeom prst="rect">
              <a:avLst/>
            </a:prstGeom>
            <a:noFill/>
          </p:spPr>
          <p:txBody>
            <a:bodyPr wrap="none" rtlCol="0">
              <a:spAutoFit/>
            </a:bodyPr>
            <a:lstStyle/>
            <a:p>
              <a:r>
                <a:rPr lang="en-US" b="1" dirty="0"/>
                <a:t>Return address f0</a:t>
              </a:r>
            </a:p>
          </p:txBody>
        </p:sp>
        <p:sp>
          <p:nvSpPr>
            <p:cNvPr id="15" name="TextBox 14"/>
            <p:cNvSpPr txBox="1"/>
            <p:nvPr/>
          </p:nvSpPr>
          <p:spPr>
            <a:xfrm>
              <a:off x="4495800" y="3217460"/>
              <a:ext cx="2672526" cy="369332"/>
            </a:xfrm>
            <a:prstGeom prst="rect">
              <a:avLst/>
            </a:prstGeom>
            <a:noFill/>
          </p:spPr>
          <p:txBody>
            <a:bodyPr wrap="none" rtlCol="0">
              <a:spAutoFit/>
            </a:bodyPr>
            <a:lstStyle/>
            <a:p>
              <a:r>
                <a:rPr lang="en-US" b="1" dirty="0"/>
                <a:t>Saved frame pointer f0</a:t>
              </a:r>
            </a:p>
          </p:txBody>
        </p:sp>
        <p:sp>
          <p:nvSpPr>
            <p:cNvPr id="19" name="Rectangle 18"/>
            <p:cNvSpPr/>
            <p:nvPr/>
          </p:nvSpPr>
          <p:spPr>
            <a:xfrm>
              <a:off x="4495800" y="609600"/>
              <a:ext cx="2667000" cy="2002008"/>
            </a:xfrm>
            <a:prstGeom prst="rect">
              <a:avLst/>
            </a:prstGeom>
            <a:gradFill>
              <a:gsLst>
                <a:gs pos="0">
                  <a:schemeClr val="bg1">
                    <a:lumMod val="60000"/>
                    <a:lumOff val="40000"/>
                  </a:schemeClr>
                </a:gs>
                <a:gs pos="100000">
                  <a:schemeClr val="bg1">
                    <a:lumMod val="40000"/>
                    <a:lumOff val="60000"/>
                  </a:schemeClr>
                </a:gs>
              </a:gsLst>
            </a:gradFill>
            <a:ln>
              <a:solidFill>
                <a:schemeClr val="accent2">
                  <a:lumMod val="40000"/>
                  <a:lumOff val="60000"/>
                </a:schemeClr>
              </a:solidFill>
            </a:ln>
            <a:effectLst>
              <a:innerShdw blurRad="63500" dist="50800">
                <a:prstClr val="black">
                  <a:alpha val="50000"/>
                </a:prstClr>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9" name="Group 28"/>
          <p:cNvGrpSpPr/>
          <p:nvPr/>
        </p:nvGrpSpPr>
        <p:grpSpPr>
          <a:xfrm>
            <a:off x="4668096" y="3208640"/>
            <a:ext cx="1293701" cy="369332"/>
            <a:chOff x="4665821" y="1699526"/>
            <a:chExt cx="1293701" cy="369332"/>
          </a:xfrm>
        </p:grpSpPr>
        <p:sp>
          <p:nvSpPr>
            <p:cNvPr id="23" name="Right Arrow 22"/>
            <p:cNvSpPr/>
            <p:nvPr/>
          </p:nvSpPr>
          <p:spPr>
            <a:xfrm>
              <a:off x="5197522" y="1767486"/>
              <a:ext cx="762000" cy="233412"/>
            </a:xfrm>
            <a:prstGeom prst="rightArrow">
              <a:avLst/>
            </a:prstGeom>
            <a:gradFill>
              <a:gsLst>
                <a:gs pos="0">
                  <a:srgbClr val="00B050"/>
                </a:gs>
                <a:gs pos="100000">
                  <a:srgbClr val="00B050"/>
                </a:gs>
              </a:gsLst>
            </a:gradFill>
            <a:ln>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TextBox 25"/>
            <p:cNvSpPr txBox="1"/>
            <p:nvPr/>
          </p:nvSpPr>
          <p:spPr>
            <a:xfrm>
              <a:off x="4665821" y="1699526"/>
              <a:ext cx="492443" cy="369332"/>
            </a:xfrm>
            <a:prstGeom prst="rect">
              <a:avLst/>
            </a:prstGeom>
            <a:noFill/>
          </p:spPr>
          <p:txBody>
            <a:bodyPr wrap="none" rtlCol="0">
              <a:spAutoFit/>
            </a:bodyPr>
            <a:lstStyle/>
            <a:p>
              <a:r>
                <a:rPr lang="en-US" b="1" dirty="0"/>
                <a:t>SP</a:t>
              </a:r>
            </a:p>
          </p:txBody>
        </p:sp>
      </p:grpSp>
      <p:grpSp>
        <p:nvGrpSpPr>
          <p:cNvPr id="28" name="Group 27"/>
          <p:cNvGrpSpPr/>
          <p:nvPr/>
        </p:nvGrpSpPr>
        <p:grpSpPr>
          <a:xfrm>
            <a:off x="4778320" y="1913030"/>
            <a:ext cx="1164674" cy="369332"/>
            <a:chOff x="130726" y="1206632"/>
            <a:chExt cx="1164674" cy="369332"/>
          </a:xfrm>
        </p:grpSpPr>
        <p:sp>
          <p:nvSpPr>
            <p:cNvPr id="24" name="Right Arrow 23"/>
            <p:cNvSpPr/>
            <p:nvPr/>
          </p:nvSpPr>
          <p:spPr>
            <a:xfrm>
              <a:off x="533400" y="1274592"/>
              <a:ext cx="762000" cy="233412"/>
            </a:xfrm>
            <a:prstGeom prst="rightArrow">
              <a:avLst/>
            </a:prstGeom>
            <a:gradFill>
              <a:gsLst>
                <a:gs pos="0">
                  <a:srgbClr val="FF0000"/>
                </a:gs>
                <a:gs pos="100000">
                  <a:srgbClr val="FF0000"/>
                </a:gs>
              </a:gsLst>
            </a:gra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TextBox 26"/>
            <p:cNvSpPr txBox="1"/>
            <p:nvPr/>
          </p:nvSpPr>
          <p:spPr>
            <a:xfrm>
              <a:off x="130726" y="1206632"/>
              <a:ext cx="402674" cy="369332"/>
            </a:xfrm>
            <a:prstGeom prst="rect">
              <a:avLst/>
            </a:prstGeom>
            <a:noFill/>
          </p:spPr>
          <p:txBody>
            <a:bodyPr wrap="none" rtlCol="0">
              <a:spAutoFit/>
            </a:bodyPr>
            <a:lstStyle/>
            <a:p>
              <a:r>
                <a:rPr lang="en-US" b="1" dirty="0"/>
                <a:t>IP</a:t>
              </a:r>
            </a:p>
          </p:txBody>
        </p:sp>
      </p:grpSp>
      <p:sp>
        <p:nvSpPr>
          <p:cNvPr id="31" name="TextBox 30"/>
          <p:cNvSpPr txBox="1"/>
          <p:nvPr/>
        </p:nvSpPr>
        <p:spPr>
          <a:xfrm>
            <a:off x="6547207" y="5739753"/>
            <a:ext cx="1646605" cy="369332"/>
          </a:xfrm>
          <a:prstGeom prst="rect">
            <a:avLst/>
          </a:prstGeom>
          <a:noFill/>
        </p:spPr>
        <p:txBody>
          <a:bodyPr wrap="none" rtlCol="0">
            <a:spAutoFit/>
          </a:bodyPr>
          <a:lstStyle/>
          <a:p>
            <a:r>
              <a:rPr lang="en-US" b="1" dirty="0"/>
              <a:t>High address</a:t>
            </a:r>
          </a:p>
        </p:txBody>
      </p:sp>
      <p:sp>
        <p:nvSpPr>
          <p:cNvPr id="32" name="TextBox 31"/>
          <p:cNvSpPr txBox="1"/>
          <p:nvPr/>
        </p:nvSpPr>
        <p:spPr>
          <a:xfrm>
            <a:off x="6572856" y="1023103"/>
            <a:ext cx="1595309" cy="369332"/>
          </a:xfrm>
          <a:prstGeom prst="rect">
            <a:avLst/>
          </a:prstGeom>
          <a:noFill/>
        </p:spPr>
        <p:txBody>
          <a:bodyPr wrap="none" rtlCol="0">
            <a:spAutoFit/>
          </a:bodyPr>
          <a:lstStyle/>
          <a:p>
            <a:r>
              <a:rPr lang="en-US" b="1" dirty="0"/>
              <a:t>Low address</a:t>
            </a:r>
          </a:p>
        </p:txBody>
      </p:sp>
      <p:sp>
        <p:nvSpPr>
          <p:cNvPr id="2" name="Title 1"/>
          <p:cNvSpPr>
            <a:spLocks noGrp="1"/>
          </p:cNvSpPr>
          <p:nvPr>
            <p:ph type="title"/>
          </p:nvPr>
        </p:nvSpPr>
        <p:spPr/>
        <p:txBody>
          <a:bodyPr/>
          <a:lstStyle/>
          <a:p>
            <a:r>
              <a:rPr lang="en-US" dirty="0"/>
              <a:t>A more general example</a:t>
            </a:r>
          </a:p>
        </p:txBody>
      </p:sp>
      <p:grpSp>
        <p:nvGrpSpPr>
          <p:cNvPr id="41" name="Group 40"/>
          <p:cNvGrpSpPr/>
          <p:nvPr/>
        </p:nvGrpSpPr>
        <p:grpSpPr>
          <a:xfrm>
            <a:off x="1315122" y="1767486"/>
            <a:ext cx="1776351" cy="3697507"/>
            <a:chOff x="1119249" y="1767486"/>
            <a:chExt cx="1776351" cy="3697507"/>
          </a:xfrm>
        </p:grpSpPr>
        <p:sp>
          <p:nvSpPr>
            <p:cNvPr id="3" name="Rectangle 2"/>
            <p:cNvSpPr/>
            <p:nvPr/>
          </p:nvSpPr>
          <p:spPr>
            <a:xfrm>
              <a:off x="1143000" y="1767486"/>
              <a:ext cx="1752600" cy="1757412"/>
            </a:xfrm>
            <a:prstGeom prst="rect">
              <a:avLst/>
            </a:prstGeom>
            <a:gradFill>
              <a:gsLst>
                <a:gs pos="0">
                  <a:schemeClr val="accent2">
                    <a:lumMod val="60000"/>
                    <a:lumOff val="40000"/>
                  </a:schemeClr>
                </a:gs>
                <a:gs pos="100000">
                  <a:schemeClr val="accent2">
                    <a:lumMod val="40000"/>
                    <a:lumOff val="60000"/>
                  </a:schemeClr>
                </a:gs>
              </a:gsLst>
            </a:gradFill>
            <a:ln>
              <a:solidFill>
                <a:schemeClr val="accent2">
                  <a:lumMod val="40000"/>
                  <a:lumOff val="60000"/>
                </a:schemeClr>
              </a:solidFill>
            </a:ln>
            <a:effectLst>
              <a:innerShdw blurRad="63500" dist="50800" dir="2700000">
                <a:prstClr val="black">
                  <a:alpha val="50000"/>
                </a:prstClr>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Rectangle 32"/>
            <p:cNvSpPr/>
            <p:nvPr/>
          </p:nvSpPr>
          <p:spPr>
            <a:xfrm>
              <a:off x="1119249" y="3707581"/>
              <a:ext cx="1752600" cy="1757412"/>
            </a:xfrm>
            <a:prstGeom prst="rect">
              <a:avLst/>
            </a:prstGeom>
            <a:gradFill>
              <a:gsLst>
                <a:gs pos="0">
                  <a:schemeClr val="accent2">
                    <a:lumMod val="60000"/>
                    <a:lumOff val="40000"/>
                  </a:schemeClr>
                </a:gs>
                <a:gs pos="100000">
                  <a:schemeClr val="accent2">
                    <a:lumMod val="40000"/>
                    <a:lumOff val="60000"/>
                  </a:schemeClr>
                </a:gs>
              </a:gsLst>
            </a:gradFill>
            <a:ln>
              <a:solidFill>
                <a:schemeClr val="accent2">
                  <a:lumMod val="40000"/>
                  <a:lumOff val="60000"/>
                </a:schemeClr>
              </a:solidFill>
            </a:ln>
            <a:effectLst>
              <a:innerShdw blurRad="63500" dist="50800" dir="2700000">
                <a:prstClr val="black">
                  <a:alpha val="50000"/>
                </a:prstClr>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p:cNvSpPr txBox="1"/>
            <p:nvPr/>
          </p:nvSpPr>
          <p:spPr>
            <a:xfrm>
              <a:off x="1143000" y="1796324"/>
              <a:ext cx="441146" cy="369332"/>
            </a:xfrm>
            <a:prstGeom prst="rect">
              <a:avLst/>
            </a:prstGeom>
            <a:noFill/>
          </p:spPr>
          <p:txBody>
            <a:bodyPr wrap="none" rtlCol="0">
              <a:spAutoFit/>
            </a:bodyPr>
            <a:lstStyle/>
            <a:p>
              <a:r>
                <a:rPr lang="en-US" dirty="0"/>
                <a:t>f0:</a:t>
              </a:r>
            </a:p>
          </p:txBody>
        </p:sp>
        <p:sp>
          <p:nvSpPr>
            <p:cNvPr id="6" name="TextBox 5"/>
            <p:cNvSpPr txBox="1"/>
            <p:nvPr/>
          </p:nvSpPr>
          <p:spPr>
            <a:xfrm>
              <a:off x="1143000" y="3713519"/>
              <a:ext cx="441146" cy="369332"/>
            </a:xfrm>
            <a:prstGeom prst="rect">
              <a:avLst/>
            </a:prstGeom>
            <a:noFill/>
          </p:spPr>
          <p:txBody>
            <a:bodyPr wrap="none" rtlCol="0">
              <a:spAutoFit/>
            </a:bodyPr>
            <a:lstStyle/>
            <a:p>
              <a:r>
                <a:rPr lang="en-US" dirty="0"/>
                <a:t>f1:</a:t>
              </a:r>
            </a:p>
          </p:txBody>
        </p:sp>
        <p:sp>
          <p:nvSpPr>
            <p:cNvPr id="34" name="TextBox 33"/>
            <p:cNvSpPr txBox="1"/>
            <p:nvPr/>
          </p:nvSpPr>
          <p:spPr>
            <a:xfrm>
              <a:off x="1625602" y="2461526"/>
              <a:ext cx="787395" cy="369332"/>
            </a:xfrm>
            <a:prstGeom prst="rect">
              <a:avLst/>
            </a:prstGeom>
            <a:noFill/>
          </p:spPr>
          <p:txBody>
            <a:bodyPr wrap="none" rtlCol="0">
              <a:spAutoFit/>
            </a:bodyPr>
            <a:lstStyle/>
            <a:p>
              <a:r>
                <a:rPr lang="en-US" dirty="0"/>
                <a:t>call f1</a:t>
              </a:r>
            </a:p>
          </p:txBody>
        </p:sp>
        <p:sp>
          <p:nvSpPr>
            <p:cNvPr id="35" name="TextBox 34"/>
            <p:cNvSpPr txBox="1"/>
            <p:nvPr/>
          </p:nvSpPr>
          <p:spPr>
            <a:xfrm>
              <a:off x="1569977" y="4170192"/>
              <a:ext cx="898644" cy="369332"/>
            </a:xfrm>
            <a:prstGeom prst="rect">
              <a:avLst/>
            </a:prstGeom>
            <a:noFill/>
          </p:spPr>
          <p:txBody>
            <a:bodyPr wrap="none" rtlCol="0">
              <a:spAutoFit/>
            </a:bodyPr>
            <a:lstStyle/>
            <a:p>
              <a:r>
                <a:rPr lang="en-US" dirty="0"/>
                <a:t>buffer[]</a:t>
              </a:r>
            </a:p>
          </p:txBody>
        </p:sp>
        <p:sp>
          <p:nvSpPr>
            <p:cNvPr id="36" name="TextBox 35"/>
            <p:cNvSpPr txBox="1"/>
            <p:nvPr/>
          </p:nvSpPr>
          <p:spPr>
            <a:xfrm>
              <a:off x="1420417" y="4586287"/>
              <a:ext cx="1197764" cy="369332"/>
            </a:xfrm>
            <a:prstGeom prst="rect">
              <a:avLst/>
            </a:prstGeom>
            <a:noFill/>
          </p:spPr>
          <p:txBody>
            <a:bodyPr wrap="none" rtlCol="0">
              <a:spAutoFit/>
            </a:bodyPr>
            <a:lstStyle/>
            <a:p>
              <a:r>
                <a:rPr lang="en-US" dirty="0"/>
                <a:t>overflow()</a:t>
              </a:r>
            </a:p>
          </p:txBody>
        </p:sp>
        <p:sp>
          <p:nvSpPr>
            <p:cNvPr id="37" name="TextBox 36"/>
            <p:cNvSpPr txBox="1"/>
            <p:nvPr/>
          </p:nvSpPr>
          <p:spPr>
            <a:xfrm>
              <a:off x="1787800" y="4924181"/>
              <a:ext cx="415498" cy="369332"/>
            </a:xfrm>
            <a:prstGeom prst="rect">
              <a:avLst/>
            </a:prstGeom>
            <a:noFill/>
          </p:spPr>
          <p:txBody>
            <a:bodyPr wrap="none" rtlCol="0">
              <a:spAutoFit/>
            </a:bodyPr>
            <a:lstStyle/>
            <a:p>
              <a:r>
                <a:rPr lang="en-US" dirty="0"/>
                <a:t>…</a:t>
              </a:r>
            </a:p>
          </p:txBody>
        </p:sp>
        <p:sp>
          <p:nvSpPr>
            <p:cNvPr id="38" name="TextBox 37"/>
            <p:cNvSpPr txBox="1"/>
            <p:nvPr/>
          </p:nvSpPr>
          <p:spPr>
            <a:xfrm>
              <a:off x="1811551" y="2068858"/>
              <a:ext cx="415498" cy="369332"/>
            </a:xfrm>
            <a:prstGeom prst="rect">
              <a:avLst/>
            </a:prstGeom>
            <a:noFill/>
          </p:spPr>
          <p:txBody>
            <a:bodyPr wrap="none" rtlCol="0">
              <a:spAutoFit/>
            </a:bodyPr>
            <a:lstStyle/>
            <a:p>
              <a:r>
                <a:rPr lang="en-US" dirty="0"/>
                <a:t>…</a:t>
              </a:r>
            </a:p>
          </p:txBody>
        </p:sp>
        <p:sp>
          <p:nvSpPr>
            <p:cNvPr id="39" name="TextBox 38"/>
            <p:cNvSpPr txBox="1"/>
            <p:nvPr/>
          </p:nvSpPr>
          <p:spPr>
            <a:xfrm>
              <a:off x="1787800" y="2762321"/>
              <a:ext cx="415498" cy="369332"/>
            </a:xfrm>
            <a:prstGeom prst="rect">
              <a:avLst/>
            </a:prstGeom>
            <a:noFill/>
          </p:spPr>
          <p:txBody>
            <a:bodyPr wrap="none" rtlCol="0">
              <a:spAutoFit/>
            </a:bodyPr>
            <a:lstStyle/>
            <a:p>
              <a:r>
                <a:rPr lang="en-US" dirty="0"/>
                <a:t>…</a:t>
              </a:r>
            </a:p>
          </p:txBody>
        </p:sp>
      </p:grpSp>
      <p:sp>
        <p:nvSpPr>
          <p:cNvPr id="40" name="TextBox 39"/>
          <p:cNvSpPr txBox="1"/>
          <p:nvPr/>
        </p:nvSpPr>
        <p:spPr>
          <a:xfrm>
            <a:off x="6309962" y="3530738"/>
            <a:ext cx="2121093" cy="369332"/>
          </a:xfrm>
          <a:prstGeom prst="rect">
            <a:avLst/>
          </a:prstGeom>
          <a:noFill/>
        </p:spPr>
        <p:txBody>
          <a:bodyPr wrap="none" rtlCol="0">
            <a:spAutoFit/>
          </a:bodyPr>
          <a:lstStyle/>
          <a:p>
            <a:r>
              <a:rPr lang="en-US" b="1" dirty="0"/>
              <a:t>Local variables f0</a:t>
            </a:r>
          </a:p>
        </p:txBody>
      </p:sp>
      <p:cxnSp>
        <p:nvCxnSpPr>
          <p:cNvPr id="12" name="Straight Connector 11"/>
          <p:cNvCxnSpPr/>
          <p:nvPr/>
        </p:nvCxnSpPr>
        <p:spPr>
          <a:xfrm>
            <a:off x="6037014" y="3393306"/>
            <a:ext cx="26670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6042540" y="2254393"/>
            <a:ext cx="26670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6" name="TextBox 15"/>
          <p:cNvSpPr txBox="1"/>
          <p:nvPr/>
        </p:nvSpPr>
        <p:spPr>
          <a:xfrm>
            <a:off x="6877975" y="1806359"/>
            <a:ext cx="864339" cy="369332"/>
          </a:xfrm>
          <a:prstGeom prst="rect">
            <a:avLst/>
          </a:prstGeom>
          <a:noFill/>
        </p:spPr>
        <p:txBody>
          <a:bodyPr wrap="none" rtlCol="0">
            <a:spAutoFit/>
          </a:bodyPr>
          <a:lstStyle/>
          <a:p>
            <a:r>
              <a:rPr lang="en-US" b="1" dirty="0"/>
              <a:t>Buffer</a:t>
            </a:r>
          </a:p>
        </p:txBody>
      </p:sp>
      <p:sp>
        <p:nvSpPr>
          <p:cNvPr id="47" name="Rectangle 46"/>
          <p:cNvSpPr/>
          <p:nvPr/>
        </p:nvSpPr>
        <p:spPr>
          <a:xfrm>
            <a:off x="6037015" y="1767486"/>
            <a:ext cx="2667598" cy="582836"/>
          </a:xfrm>
          <a:prstGeom prst="rect">
            <a:avLst/>
          </a:prstGeom>
          <a:effectLst>
            <a:innerShdw blurRad="63500" dist="50800">
              <a:prstClr val="black">
                <a:alpha val="50000"/>
              </a:prstClr>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0" name="Straight Connector 49"/>
          <p:cNvCxnSpPr/>
          <p:nvPr/>
        </p:nvCxnSpPr>
        <p:spPr>
          <a:xfrm>
            <a:off x="6037013" y="2350322"/>
            <a:ext cx="2632565"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52" name="TextBox 51"/>
          <p:cNvSpPr txBox="1"/>
          <p:nvPr/>
        </p:nvSpPr>
        <p:spPr>
          <a:xfrm>
            <a:off x="6543562" y="1913030"/>
            <a:ext cx="1659429" cy="369332"/>
          </a:xfrm>
          <a:prstGeom prst="rect">
            <a:avLst/>
          </a:prstGeom>
          <a:noFill/>
        </p:spPr>
        <p:txBody>
          <a:bodyPr wrap="none" rtlCol="0">
            <a:spAutoFit/>
          </a:bodyPr>
          <a:lstStyle/>
          <a:p>
            <a:r>
              <a:rPr lang="en-US" b="1" dirty="0"/>
              <a:t>Injected code</a:t>
            </a:r>
          </a:p>
        </p:txBody>
      </p:sp>
    </p:spTree>
    <p:extLst>
      <p:ext uri="{BB962C8B-B14F-4D97-AF65-F5344CB8AC3E}">
        <p14:creationId xmlns:p14="http://schemas.microsoft.com/office/powerpoint/2010/main" val="3624165974"/>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919490"/>
            <a:ext cx="8229600" cy="523220"/>
          </a:xfrm>
        </p:spPr>
        <p:txBody>
          <a:bodyPr/>
          <a:lstStyle/>
          <a:p>
            <a:r>
              <a:rPr lang="en-US" dirty="0"/>
              <a:t>Finding inserted code</a:t>
            </a:r>
          </a:p>
        </p:txBody>
      </p:sp>
      <p:sp>
        <p:nvSpPr>
          <p:cNvPr id="4" name="Content Placeholder 3"/>
          <p:cNvSpPr>
            <a:spLocks noGrp="1"/>
          </p:cNvSpPr>
          <p:nvPr>
            <p:ph idx="1"/>
          </p:nvPr>
        </p:nvSpPr>
        <p:spPr/>
        <p:txBody>
          <a:bodyPr/>
          <a:lstStyle/>
          <a:p>
            <a:r>
              <a:rPr lang="en-US" dirty="0"/>
              <a:t>Generally (on kernels &lt; 2.6) the stack will start at a static address</a:t>
            </a:r>
          </a:p>
          <a:p>
            <a:r>
              <a:rPr lang="en-US" dirty="0"/>
              <a:t>Finding shell code means running the program with a fixed set of arguments/fixed environment</a:t>
            </a:r>
          </a:p>
          <a:p>
            <a:pPr lvl="1"/>
            <a:r>
              <a:rPr lang="en-US" dirty="0"/>
              <a:t>This results in the same address</a:t>
            </a:r>
          </a:p>
          <a:p>
            <a:r>
              <a:rPr lang="en-US" dirty="0"/>
              <a:t>Not very precise, a small change can result in different location of the vulnerable buffer</a:t>
            </a:r>
          </a:p>
          <a:p>
            <a:r>
              <a:rPr lang="en-US" dirty="0"/>
              <a:t>Not mandatory to put </a:t>
            </a:r>
            <a:r>
              <a:rPr lang="en-US" dirty="0" err="1"/>
              <a:t>shellcode</a:t>
            </a:r>
            <a:r>
              <a:rPr lang="en-US" dirty="0"/>
              <a:t> in buffer used to overflow</a:t>
            </a:r>
          </a:p>
          <a:p>
            <a:r>
              <a:rPr lang="en-US" dirty="0"/>
              <a:t>Pass as an environment variable.</a:t>
            </a:r>
          </a:p>
        </p:txBody>
      </p:sp>
    </p:spTree>
    <p:extLst>
      <p:ext uri="{BB962C8B-B14F-4D97-AF65-F5344CB8AC3E}">
        <p14:creationId xmlns:p14="http://schemas.microsoft.com/office/powerpoint/2010/main" val="2845428286"/>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1"/>
          <p:cNvSpPr>
            <a:spLocks noGrp="1" noChangeArrowheads="1"/>
          </p:cNvSpPr>
          <p:nvPr>
            <p:ph type="title"/>
          </p:nvPr>
        </p:nvSpPr>
        <p:spPr>
          <a:xfrm>
            <a:off x="456625" y="369400"/>
            <a:ext cx="8229311" cy="954107"/>
          </a:xfrm>
        </p:spPr>
        <p:txBody>
          <a:bodyPr/>
          <a:lstStyle/>
          <a:p>
            <a:pP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GB" dirty="0"/>
              <a:t>Stack-based buffer overflow – another view</a:t>
            </a:r>
          </a:p>
        </p:txBody>
      </p:sp>
      <p:sp>
        <p:nvSpPr>
          <p:cNvPr id="10243" name="Text Box 2"/>
          <p:cNvSpPr txBox="1">
            <a:spLocks noChangeArrowheads="1"/>
          </p:cNvSpPr>
          <p:nvPr/>
        </p:nvSpPr>
        <p:spPr bwMode="auto">
          <a:xfrm>
            <a:off x="414851" y="2313133"/>
            <a:ext cx="3318949" cy="36794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1440">
                <a:solidFill>
                  <a:srgbClr val="000000"/>
                </a:solidFill>
                <a:bevel/>
                <a:headEnd/>
                <a:tailEnd/>
              </a14:hiddenLine>
            </a:ext>
          </a:extLst>
        </p:spPr>
        <p:txBody>
          <a:bodyPr lIns="81639" tIns="40820" rIns="81639" bIns="40820"/>
          <a:lstStyle>
            <a:lvl1pPr eaLnBrk="0">
              <a:tabLst>
                <a:tab pos="723900" algn="l"/>
                <a:tab pos="1447800" algn="l"/>
                <a:tab pos="2171700" algn="l"/>
                <a:tab pos="2895600" algn="l"/>
              </a:tabLst>
              <a:defRPr>
                <a:solidFill>
                  <a:schemeClr val="tx1"/>
                </a:solidFill>
                <a:latin typeface="Arial" charset="0"/>
                <a:ea typeface="Bitstream Vera Sans" charset="0"/>
                <a:cs typeface="Bitstream Vera Sans" charset="0"/>
              </a:defRPr>
            </a:lvl1pPr>
            <a:lvl2pPr marL="742950" indent="-285750" eaLnBrk="0">
              <a:tabLst>
                <a:tab pos="723900" algn="l"/>
                <a:tab pos="1447800" algn="l"/>
                <a:tab pos="2171700" algn="l"/>
                <a:tab pos="2895600" algn="l"/>
              </a:tabLst>
              <a:defRPr>
                <a:solidFill>
                  <a:schemeClr val="tx1"/>
                </a:solidFill>
                <a:latin typeface="Arial" charset="0"/>
                <a:ea typeface="Bitstream Vera Sans" charset="0"/>
                <a:cs typeface="Bitstream Vera Sans" charset="0"/>
              </a:defRPr>
            </a:lvl2pPr>
            <a:lvl3pPr marL="1143000" indent="-228600" eaLnBrk="0">
              <a:tabLst>
                <a:tab pos="723900" algn="l"/>
                <a:tab pos="1447800" algn="l"/>
                <a:tab pos="2171700" algn="l"/>
                <a:tab pos="2895600" algn="l"/>
              </a:tabLst>
              <a:defRPr>
                <a:solidFill>
                  <a:schemeClr val="tx1"/>
                </a:solidFill>
                <a:latin typeface="Arial" charset="0"/>
                <a:ea typeface="Bitstream Vera Sans" charset="0"/>
                <a:cs typeface="Bitstream Vera Sans" charset="0"/>
              </a:defRPr>
            </a:lvl3pPr>
            <a:lvl4pPr marL="1600200" indent="-228600" eaLnBrk="0">
              <a:tabLst>
                <a:tab pos="723900" algn="l"/>
                <a:tab pos="1447800" algn="l"/>
                <a:tab pos="2171700" algn="l"/>
                <a:tab pos="2895600" algn="l"/>
              </a:tabLst>
              <a:defRPr>
                <a:solidFill>
                  <a:schemeClr val="tx1"/>
                </a:solidFill>
                <a:latin typeface="Arial" charset="0"/>
                <a:ea typeface="Bitstream Vera Sans" charset="0"/>
                <a:cs typeface="Bitstream Vera Sans" charset="0"/>
              </a:defRPr>
            </a:lvl4pPr>
            <a:lvl5pPr marL="2057400" indent="-228600" eaLnBrk="0">
              <a:tabLst>
                <a:tab pos="723900" algn="l"/>
                <a:tab pos="1447800" algn="l"/>
                <a:tab pos="2171700" algn="l"/>
                <a:tab pos="2895600" algn="l"/>
              </a:tabLst>
              <a:defRPr>
                <a:solidFill>
                  <a:schemeClr val="tx1"/>
                </a:solidFill>
                <a:latin typeface="Arial" charset="0"/>
                <a:ea typeface="Bitstream Vera Sans" charset="0"/>
                <a:cs typeface="Bitstream Vera Sans" charset="0"/>
              </a:defRPr>
            </a:lvl5pPr>
            <a:lvl6pPr marL="2514600" indent="-228600" defTabSz="457200" eaLnBrk="0" fontAlgn="base" hangingPunct="0">
              <a:lnSpc>
                <a:spcPct val="104000"/>
              </a:lnSpc>
              <a:spcBef>
                <a:spcPct val="0"/>
              </a:spcBef>
              <a:spcAft>
                <a:spcPct val="0"/>
              </a:spcAft>
              <a:buClr>
                <a:srgbClr val="000000"/>
              </a:buClr>
              <a:buSzPct val="45000"/>
              <a:buFont typeface="Wingdings" pitchFamily="2" charset="2"/>
              <a:tabLst>
                <a:tab pos="723900" algn="l"/>
                <a:tab pos="1447800" algn="l"/>
                <a:tab pos="2171700" algn="l"/>
                <a:tab pos="2895600" algn="l"/>
              </a:tabLst>
              <a:defRPr>
                <a:solidFill>
                  <a:schemeClr val="tx1"/>
                </a:solidFill>
                <a:latin typeface="Arial" charset="0"/>
                <a:ea typeface="Bitstream Vera Sans" charset="0"/>
                <a:cs typeface="Bitstream Vera Sans" charset="0"/>
              </a:defRPr>
            </a:lvl6pPr>
            <a:lvl7pPr marL="2971800" indent="-228600" defTabSz="457200" eaLnBrk="0" fontAlgn="base" hangingPunct="0">
              <a:lnSpc>
                <a:spcPct val="104000"/>
              </a:lnSpc>
              <a:spcBef>
                <a:spcPct val="0"/>
              </a:spcBef>
              <a:spcAft>
                <a:spcPct val="0"/>
              </a:spcAft>
              <a:buClr>
                <a:srgbClr val="000000"/>
              </a:buClr>
              <a:buSzPct val="45000"/>
              <a:buFont typeface="Wingdings" pitchFamily="2" charset="2"/>
              <a:tabLst>
                <a:tab pos="723900" algn="l"/>
                <a:tab pos="1447800" algn="l"/>
                <a:tab pos="2171700" algn="l"/>
                <a:tab pos="2895600" algn="l"/>
              </a:tabLst>
              <a:defRPr>
                <a:solidFill>
                  <a:schemeClr val="tx1"/>
                </a:solidFill>
                <a:latin typeface="Arial" charset="0"/>
                <a:ea typeface="Bitstream Vera Sans" charset="0"/>
                <a:cs typeface="Bitstream Vera Sans" charset="0"/>
              </a:defRPr>
            </a:lvl7pPr>
            <a:lvl8pPr marL="3429000" indent="-228600" defTabSz="457200" eaLnBrk="0" fontAlgn="base" hangingPunct="0">
              <a:lnSpc>
                <a:spcPct val="104000"/>
              </a:lnSpc>
              <a:spcBef>
                <a:spcPct val="0"/>
              </a:spcBef>
              <a:spcAft>
                <a:spcPct val="0"/>
              </a:spcAft>
              <a:buClr>
                <a:srgbClr val="000000"/>
              </a:buClr>
              <a:buSzPct val="45000"/>
              <a:buFont typeface="Wingdings" pitchFamily="2" charset="2"/>
              <a:tabLst>
                <a:tab pos="723900" algn="l"/>
                <a:tab pos="1447800" algn="l"/>
                <a:tab pos="2171700" algn="l"/>
                <a:tab pos="2895600" algn="l"/>
              </a:tabLst>
              <a:defRPr>
                <a:solidFill>
                  <a:schemeClr val="tx1"/>
                </a:solidFill>
                <a:latin typeface="Arial" charset="0"/>
                <a:ea typeface="Bitstream Vera Sans" charset="0"/>
                <a:cs typeface="Bitstream Vera Sans" charset="0"/>
              </a:defRPr>
            </a:lvl8pPr>
            <a:lvl9pPr marL="3886200" indent="-228600" defTabSz="457200" eaLnBrk="0" fontAlgn="base" hangingPunct="0">
              <a:lnSpc>
                <a:spcPct val="104000"/>
              </a:lnSpc>
              <a:spcBef>
                <a:spcPct val="0"/>
              </a:spcBef>
              <a:spcAft>
                <a:spcPct val="0"/>
              </a:spcAft>
              <a:buClr>
                <a:srgbClr val="000000"/>
              </a:buClr>
              <a:buSzPct val="45000"/>
              <a:buFont typeface="Wingdings" pitchFamily="2" charset="2"/>
              <a:tabLst>
                <a:tab pos="723900" algn="l"/>
                <a:tab pos="1447800" algn="l"/>
                <a:tab pos="2171700" algn="l"/>
                <a:tab pos="2895600" algn="l"/>
              </a:tabLst>
              <a:defRPr>
                <a:solidFill>
                  <a:schemeClr val="tx1"/>
                </a:solidFill>
                <a:latin typeface="Arial" charset="0"/>
                <a:ea typeface="Bitstream Vera Sans" charset="0"/>
                <a:cs typeface="Bitstream Vera Sans" charset="0"/>
              </a:defRPr>
            </a:lvl9pPr>
          </a:lstStyle>
          <a:p>
            <a:pPr marL="285750" indent="-285750" eaLnBrk="1">
              <a:buFont typeface="Arial" pitchFamily="34" charset="0"/>
              <a:buChar char="•"/>
            </a:pPr>
            <a:r>
              <a:rPr lang="en-GB" dirty="0">
                <a:solidFill>
                  <a:srgbClr val="000000"/>
                </a:solidFill>
              </a:rPr>
              <a:t>Passing </a:t>
            </a:r>
            <a:r>
              <a:rPr lang="en-GB" dirty="0" err="1">
                <a:solidFill>
                  <a:srgbClr val="000000"/>
                </a:solidFill>
              </a:rPr>
              <a:t>shellcode</a:t>
            </a:r>
            <a:r>
              <a:rPr lang="en-GB" dirty="0">
                <a:solidFill>
                  <a:srgbClr val="000000"/>
                </a:solidFill>
              </a:rPr>
              <a:t> as an environment variable:</a:t>
            </a:r>
          </a:p>
          <a:p>
            <a:pPr marL="285750" indent="-285750" eaLnBrk="1">
              <a:buFont typeface="Arial" pitchFamily="34" charset="0"/>
              <a:buChar char="•"/>
            </a:pPr>
            <a:r>
              <a:rPr lang="en-GB" dirty="0">
                <a:solidFill>
                  <a:srgbClr val="000000"/>
                </a:solidFill>
              </a:rPr>
              <a:t>Stack start – null 4 bytes</a:t>
            </a:r>
          </a:p>
          <a:p>
            <a:pPr marL="338138" lvl="1" indent="0" eaLnBrk="1">
              <a:tabLst>
                <a:tab pos="1447800" algn="l"/>
                <a:tab pos="2171700" algn="l"/>
                <a:tab pos="2895600" algn="l"/>
              </a:tabLst>
            </a:pPr>
            <a:r>
              <a:rPr lang="en-GB" dirty="0" err="1">
                <a:solidFill>
                  <a:srgbClr val="000000"/>
                </a:solidFill>
              </a:rPr>
              <a:t>strlen</a:t>
            </a:r>
            <a:r>
              <a:rPr lang="en-GB" dirty="0">
                <a:solidFill>
                  <a:srgbClr val="000000"/>
                </a:solidFill>
              </a:rPr>
              <a:t>(program name)</a:t>
            </a:r>
          </a:p>
          <a:p>
            <a:pPr marL="338138" lvl="1" indent="0" eaLnBrk="1">
              <a:tabLst>
                <a:tab pos="1447800" algn="l"/>
                <a:tab pos="2171700" algn="l"/>
                <a:tab pos="2895600" algn="l"/>
              </a:tabLst>
            </a:pPr>
            <a:r>
              <a:rPr lang="en-GB" dirty="0">
                <a:solidFill>
                  <a:srgbClr val="000000"/>
                </a:solidFill>
              </a:rPr>
              <a:t>- null byte (program name)</a:t>
            </a:r>
          </a:p>
          <a:p>
            <a:pPr marL="338138" lvl="1" indent="0" eaLnBrk="1">
              <a:tabLst>
                <a:tab pos="1447800" algn="l"/>
                <a:tab pos="2171700" algn="l"/>
                <a:tab pos="2895600" algn="l"/>
              </a:tabLst>
            </a:pPr>
            <a:r>
              <a:rPr lang="en-GB" dirty="0">
                <a:solidFill>
                  <a:srgbClr val="000000"/>
                </a:solidFill>
              </a:rPr>
              <a:t>- </a:t>
            </a:r>
            <a:r>
              <a:rPr lang="en-GB" dirty="0" err="1">
                <a:solidFill>
                  <a:srgbClr val="000000"/>
                </a:solidFill>
              </a:rPr>
              <a:t>strlen</a:t>
            </a:r>
            <a:r>
              <a:rPr lang="en-GB" dirty="0">
                <a:solidFill>
                  <a:srgbClr val="000000"/>
                </a:solidFill>
              </a:rPr>
              <a:t>(</a:t>
            </a:r>
            <a:r>
              <a:rPr lang="en-GB" dirty="0" err="1">
                <a:solidFill>
                  <a:srgbClr val="000000"/>
                </a:solidFill>
              </a:rPr>
              <a:t>shellcode</a:t>
            </a:r>
            <a:r>
              <a:rPr lang="en-GB" dirty="0">
                <a:solidFill>
                  <a:srgbClr val="000000"/>
                </a:solidFill>
              </a:rPr>
              <a:t>)</a:t>
            </a:r>
          </a:p>
          <a:p>
            <a:pPr marL="338138" lvl="1" indent="0" eaLnBrk="1">
              <a:tabLst>
                <a:tab pos="1447800" algn="l"/>
                <a:tab pos="2171700" algn="l"/>
                <a:tab pos="2895600" algn="l"/>
              </a:tabLst>
            </a:pPr>
            <a:endParaRPr lang="en-GB" dirty="0">
              <a:solidFill>
                <a:srgbClr val="000000"/>
              </a:solidFill>
            </a:endParaRPr>
          </a:p>
          <a:p>
            <a:pPr marL="338138" lvl="1" indent="0" eaLnBrk="1">
              <a:tabLst>
                <a:tab pos="1447800" algn="l"/>
                <a:tab pos="2171700" algn="l"/>
                <a:tab pos="2895600" algn="l"/>
              </a:tabLst>
            </a:pPr>
            <a:r>
              <a:rPr lang="en-GB" dirty="0">
                <a:solidFill>
                  <a:srgbClr val="000000"/>
                </a:solidFill>
              </a:rPr>
              <a:t>0xBFFFFFFF – 4</a:t>
            </a:r>
          </a:p>
          <a:p>
            <a:pPr marL="338138" lvl="1" indent="0" eaLnBrk="1">
              <a:tabLst>
                <a:tab pos="1447800" algn="l"/>
                <a:tab pos="2171700" algn="l"/>
                <a:tab pos="2895600" algn="l"/>
              </a:tabLst>
            </a:pPr>
            <a:r>
              <a:rPr lang="en-GB" dirty="0" err="1">
                <a:solidFill>
                  <a:srgbClr val="000000"/>
                </a:solidFill>
              </a:rPr>
              <a:t>strlen</a:t>
            </a:r>
            <a:r>
              <a:rPr lang="en-GB" dirty="0">
                <a:solidFill>
                  <a:srgbClr val="000000"/>
                </a:solidFill>
              </a:rPr>
              <a:t>(program name)</a:t>
            </a:r>
          </a:p>
          <a:p>
            <a:pPr marL="338138" lvl="1" indent="0" eaLnBrk="1">
              <a:tabLst>
                <a:tab pos="1447800" algn="l"/>
                <a:tab pos="2171700" algn="l"/>
                <a:tab pos="2895600" algn="l"/>
              </a:tabLst>
            </a:pPr>
            <a:r>
              <a:rPr lang="en-GB" dirty="0">
                <a:solidFill>
                  <a:srgbClr val="000000"/>
                </a:solidFill>
              </a:rPr>
              <a:t>- 1</a:t>
            </a:r>
          </a:p>
          <a:p>
            <a:pPr marL="338138" lvl="1" indent="0" eaLnBrk="1">
              <a:tabLst>
                <a:tab pos="1447800" algn="l"/>
                <a:tab pos="2171700" algn="l"/>
                <a:tab pos="2895600" algn="l"/>
              </a:tabLst>
            </a:pPr>
            <a:r>
              <a:rPr lang="en-GB" dirty="0">
                <a:solidFill>
                  <a:srgbClr val="000000"/>
                </a:solidFill>
              </a:rPr>
              <a:t>- </a:t>
            </a:r>
            <a:r>
              <a:rPr lang="en-GB" dirty="0" err="1">
                <a:solidFill>
                  <a:srgbClr val="000000"/>
                </a:solidFill>
              </a:rPr>
              <a:t>strlen</a:t>
            </a:r>
            <a:r>
              <a:rPr lang="en-GB" dirty="0">
                <a:solidFill>
                  <a:srgbClr val="000000"/>
                </a:solidFill>
              </a:rPr>
              <a:t>(</a:t>
            </a:r>
            <a:r>
              <a:rPr lang="en-GB" dirty="0" err="1">
                <a:solidFill>
                  <a:srgbClr val="000000"/>
                </a:solidFill>
              </a:rPr>
              <a:t>shellcode</a:t>
            </a:r>
            <a:r>
              <a:rPr lang="en-GB" dirty="0">
                <a:solidFill>
                  <a:srgbClr val="000000"/>
                </a:solidFill>
              </a:rPr>
              <a:t>)</a:t>
            </a:r>
          </a:p>
          <a:p>
            <a:pPr marL="1028700" lvl="1" eaLnBrk="1">
              <a:buFont typeface="Arial" pitchFamily="34" charset="0"/>
              <a:buChar char="•"/>
            </a:pPr>
            <a:endParaRPr lang="en-GB" dirty="0">
              <a:solidFill>
                <a:srgbClr val="000000"/>
              </a:solidFill>
            </a:endParaRPr>
          </a:p>
        </p:txBody>
      </p:sp>
      <p:sp>
        <p:nvSpPr>
          <p:cNvPr id="10244" name="Rectangle 3"/>
          <p:cNvSpPr>
            <a:spLocks noChangeArrowheads="1"/>
          </p:cNvSpPr>
          <p:nvPr/>
        </p:nvSpPr>
        <p:spPr bwMode="auto">
          <a:xfrm>
            <a:off x="4354492" y="1658358"/>
            <a:ext cx="2903955" cy="4354629"/>
          </a:xfrm>
          <a:prstGeom prst="rect">
            <a:avLst/>
          </a:prstGeom>
          <a:noFill/>
          <a:ln w="38100">
            <a:solidFill>
              <a:srgbClr val="FF0000"/>
            </a:solidFill>
            <a:bevel/>
            <a:headEnd/>
            <a:tailEnd/>
          </a:ln>
          <a:extLst>
            <a:ext uri="{909E8E84-426E-40DD-AFC4-6F175D3DCCD1}">
              <a14:hiddenFill xmlns:a14="http://schemas.microsoft.com/office/drawing/2010/main">
                <a:solidFill>
                  <a:srgbClr val="FFFFFF"/>
                </a:solidFill>
              </a14:hiddenFill>
            </a:ext>
          </a:extLst>
        </p:spPr>
        <p:txBody>
          <a:bodyPr wrap="none" lIns="82945" tIns="41473" rIns="82945" bIns="41473" anchor="ctr"/>
          <a:lstStyle/>
          <a:p>
            <a:endParaRPr lang="en-US"/>
          </a:p>
        </p:txBody>
      </p:sp>
      <p:sp>
        <p:nvSpPr>
          <p:cNvPr id="10246" name="Text Box 5"/>
          <p:cNvSpPr txBox="1">
            <a:spLocks noChangeArrowheads="1"/>
          </p:cNvSpPr>
          <p:nvPr/>
        </p:nvSpPr>
        <p:spPr bwMode="auto">
          <a:xfrm>
            <a:off x="7256419" y="5835578"/>
            <a:ext cx="1810795" cy="5959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1440">
                <a:solidFill>
                  <a:srgbClr val="000000"/>
                </a:solidFill>
                <a:bevel/>
                <a:headEnd/>
                <a:tailEnd/>
              </a14:hiddenLine>
            </a:ext>
          </a:extLst>
        </p:spPr>
        <p:txBody>
          <a:bodyPr lIns="81639" tIns="40820" rIns="81639" bIns="40820"/>
          <a:lstStyle>
            <a:lvl1pPr eaLnBrk="0">
              <a:tabLst>
                <a:tab pos="723900" algn="l"/>
                <a:tab pos="1447800" algn="l"/>
              </a:tabLst>
              <a:defRPr>
                <a:solidFill>
                  <a:schemeClr val="tx1"/>
                </a:solidFill>
                <a:latin typeface="Arial" charset="0"/>
                <a:ea typeface="Bitstream Vera Sans" charset="0"/>
                <a:cs typeface="Bitstream Vera Sans" charset="0"/>
              </a:defRPr>
            </a:lvl1pPr>
            <a:lvl2pPr marL="742950" indent="-285750" eaLnBrk="0">
              <a:tabLst>
                <a:tab pos="723900" algn="l"/>
                <a:tab pos="1447800" algn="l"/>
              </a:tabLst>
              <a:defRPr>
                <a:solidFill>
                  <a:schemeClr val="tx1"/>
                </a:solidFill>
                <a:latin typeface="Arial" charset="0"/>
                <a:ea typeface="Bitstream Vera Sans" charset="0"/>
                <a:cs typeface="Bitstream Vera Sans" charset="0"/>
              </a:defRPr>
            </a:lvl2pPr>
            <a:lvl3pPr marL="1143000" indent="-228600" eaLnBrk="0">
              <a:tabLst>
                <a:tab pos="723900" algn="l"/>
                <a:tab pos="1447800" algn="l"/>
              </a:tabLst>
              <a:defRPr>
                <a:solidFill>
                  <a:schemeClr val="tx1"/>
                </a:solidFill>
                <a:latin typeface="Arial" charset="0"/>
                <a:ea typeface="Bitstream Vera Sans" charset="0"/>
                <a:cs typeface="Bitstream Vera Sans" charset="0"/>
              </a:defRPr>
            </a:lvl3pPr>
            <a:lvl4pPr marL="1600200" indent="-228600" eaLnBrk="0">
              <a:tabLst>
                <a:tab pos="723900" algn="l"/>
                <a:tab pos="1447800" algn="l"/>
              </a:tabLst>
              <a:defRPr>
                <a:solidFill>
                  <a:schemeClr val="tx1"/>
                </a:solidFill>
                <a:latin typeface="Arial" charset="0"/>
                <a:ea typeface="Bitstream Vera Sans" charset="0"/>
                <a:cs typeface="Bitstream Vera Sans" charset="0"/>
              </a:defRPr>
            </a:lvl4pPr>
            <a:lvl5pPr marL="2057400" indent="-228600" eaLnBrk="0">
              <a:tabLst>
                <a:tab pos="723900" algn="l"/>
                <a:tab pos="1447800" algn="l"/>
              </a:tabLst>
              <a:defRPr>
                <a:solidFill>
                  <a:schemeClr val="tx1"/>
                </a:solidFill>
                <a:latin typeface="Arial" charset="0"/>
                <a:ea typeface="Bitstream Vera Sans" charset="0"/>
                <a:cs typeface="Bitstream Vera Sans" charset="0"/>
              </a:defRPr>
            </a:lvl5pPr>
            <a:lvl6pPr marL="2514600" indent="-228600" defTabSz="457200" eaLnBrk="0" fontAlgn="base" hangingPunct="0">
              <a:lnSpc>
                <a:spcPct val="104000"/>
              </a:lnSpc>
              <a:spcBef>
                <a:spcPct val="0"/>
              </a:spcBef>
              <a:spcAft>
                <a:spcPct val="0"/>
              </a:spcAft>
              <a:buClr>
                <a:srgbClr val="000000"/>
              </a:buClr>
              <a:buSzPct val="45000"/>
              <a:buFont typeface="Wingdings" pitchFamily="2" charset="2"/>
              <a:tabLst>
                <a:tab pos="723900" algn="l"/>
                <a:tab pos="1447800" algn="l"/>
              </a:tabLst>
              <a:defRPr>
                <a:solidFill>
                  <a:schemeClr val="tx1"/>
                </a:solidFill>
                <a:latin typeface="Arial" charset="0"/>
                <a:ea typeface="Bitstream Vera Sans" charset="0"/>
                <a:cs typeface="Bitstream Vera Sans" charset="0"/>
              </a:defRPr>
            </a:lvl6pPr>
            <a:lvl7pPr marL="2971800" indent="-228600" defTabSz="457200" eaLnBrk="0" fontAlgn="base" hangingPunct="0">
              <a:lnSpc>
                <a:spcPct val="104000"/>
              </a:lnSpc>
              <a:spcBef>
                <a:spcPct val="0"/>
              </a:spcBef>
              <a:spcAft>
                <a:spcPct val="0"/>
              </a:spcAft>
              <a:buClr>
                <a:srgbClr val="000000"/>
              </a:buClr>
              <a:buSzPct val="45000"/>
              <a:buFont typeface="Wingdings" pitchFamily="2" charset="2"/>
              <a:tabLst>
                <a:tab pos="723900" algn="l"/>
                <a:tab pos="1447800" algn="l"/>
              </a:tabLst>
              <a:defRPr>
                <a:solidFill>
                  <a:schemeClr val="tx1"/>
                </a:solidFill>
                <a:latin typeface="Arial" charset="0"/>
                <a:ea typeface="Bitstream Vera Sans" charset="0"/>
                <a:cs typeface="Bitstream Vera Sans" charset="0"/>
              </a:defRPr>
            </a:lvl7pPr>
            <a:lvl8pPr marL="3429000" indent="-228600" defTabSz="457200" eaLnBrk="0" fontAlgn="base" hangingPunct="0">
              <a:lnSpc>
                <a:spcPct val="104000"/>
              </a:lnSpc>
              <a:spcBef>
                <a:spcPct val="0"/>
              </a:spcBef>
              <a:spcAft>
                <a:spcPct val="0"/>
              </a:spcAft>
              <a:buClr>
                <a:srgbClr val="000000"/>
              </a:buClr>
              <a:buSzPct val="45000"/>
              <a:buFont typeface="Wingdings" pitchFamily="2" charset="2"/>
              <a:tabLst>
                <a:tab pos="723900" algn="l"/>
                <a:tab pos="1447800" algn="l"/>
              </a:tabLst>
              <a:defRPr>
                <a:solidFill>
                  <a:schemeClr val="tx1"/>
                </a:solidFill>
                <a:latin typeface="Arial" charset="0"/>
                <a:ea typeface="Bitstream Vera Sans" charset="0"/>
                <a:cs typeface="Bitstream Vera Sans" charset="0"/>
              </a:defRPr>
            </a:lvl8pPr>
            <a:lvl9pPr marL="3886200" indent="-228600" defTabSz="457200" eaLnBrk="0" fontAlgn="base" hangingPunct="0">
              <a:lnSpc>
                <a:spcPct val="104000"/>
              </a:lnSpc>
              <a:spcBef>
                <a:spcPct val="0"/>
              </a:spcBef>
              <a:spcAft>
                <a:spcPct val="0"/>
              </a:spcAft>
              <a:buClr>
                <a:srgbClr val="000000"/>
              </a:buClr>
              <a:buSzPct val="45000"/>
              <a:buFont typeface="Wingdings" pitchFamily="2" charset="2"/>
              <a:tabLst>
                <a:tab pos="723900" algn="l"/>
                <a:tab pos="1447800" algn="l"/>
              </a:tabLst>
              <a:defRPr>
                <a:solidFill>
                  <a:schemeClr val="tx1"/>
                </a:solidFill>
                <a:latin typeface="Arial" charset="0"/>
                <a:ea typeface="Bitstream Vera Sans" charset="0"/>
                <a:cs typeface="Bitstream Vera Sans" charset="0"/>
              </a:defRPr>
            </a:lvl9pPr>
          </a:lstStyle>
          <a:p>
            <a:pPr eaLnBrk="1"/>
            <a:r>
              <a:rPr lang="en-GB" dirty="0">
                <a:solidFill>
                  <a:srgbClr val="000000"/>
                </a:solidFill>
              </a:rPr>
              <a:t>high-end address</a:t>
            </a:r>
          </a:p>
        </p:txBody>
      </p:sp>
      <p:sp>
        <p:nvSpPr>
          <p:cNvPr id="10247" name="Text Box 6"/>
          <p:cNvSpPr txBox="1">
            <a:spLocks noChangeArrowheads="1"/>
          </p:cNvSpPr>
          <p:nvPr/>
        </p:nvSpPr>
        <p:spPr bwMode="auto">
          <a:xfrm>
            <a:off x="7464431" y="1451064"/>
            <a:ext cx="1451977" cy="5959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1440">
                <a:solidFill>
                  <a:srgbClr val="000000"/>
                </a:solidFill>
                <a:bevel/>
                <a:headEnd/>
                <a:tailEnd/>
              </a14:hiddenLine>
            </a:ext>
          </a:extLst>
        </p:spPr>
        <p:txBody>
          <a:bodyPr lIns="81639" tIns="40820" rIns="81639" bIns="40820"/>
          <a:lstStyle>
            <a:lvl1pPr eaLnBrk="0">
              <a:tabLst>
                <a:tab pos="723900" algn="l"/>
                <a:tab pos="1447800" algn="l"/>
              </a:tabLst>
              <a:defRPr>
                <a:solidFill>
                  <a:schemeClr val="tx1"/>
                </a:solidFill>
                <a:latin typeface="Arial" charset="0"/>
                <a:ea typeface="Bitstream Vera Sans" charset="0"/>
                <a:cs typeface="Bitstream Vera Sans" charset="0"/>
              </a:defRPr>
            </a:lvl1pPr>
            <a:lvl2pPr marL="742950" indent="-285750" eaLnBrk="0">
              <a:tabLst>
                <a:tab pos="723900" algn="l"/>
                <a:tab pos="1447800" algn="l"/>
              </a:tabLst>
              <a:defRPr>
                <a:solidFill>
                  <a:schemeClr val="tx1"/>
                </a:solidFill>
                <a:latin typeface="Arial" charset="0"/>
                <a:ea typeface="Bitstream Vera Sans" charset="0"/>
                <a:cs typeface="Bitstream Vera Sans" charset="0"/>
              </a:defRPr>
            </a:lvl2pPr>
            <a:lvl3pPr marL="1143000" indent="-228600" eaLnBrk="0">
              <a:tabLst>
                <a:tab pos="723900" algn="l"/>
                <a:tab pos="1447800" algn="l"/>
              </a:tabLst>
              <a:defRPr>
                <a:solidFill>
                  <a:schemeClr val="tx1"/>
                </a:solidFill>
                <a:latin typeface="Arial" charset="0"/>
                <a:ea typeface="Bitstream Vera Sans" charset="0"/>
                <a:cs typeface="Bitstream Vera Sans" charset="0"/>
              </a:defRPr>
            </a:lvl3pPr>
            <a:lvl4pPr marL="1600200" indent="-228600" eaLnBrk="0">
              <a:tabLst>
                <a:tab pos="723900" algn="l"/>
                <a:tab pos="1447800" algn="l"/>
              </a:tabLst>
              <a:defRPr>
                <a:solidFill>
                  <a:schemeClr val="tx1"/>
                </a:solidFill>
                <a:latin typeface="Arial" charset="0"/>
                <a:ea typeface="Bitstream Vera Sans" charset="0"/>
                <a:cs typeface="Bitstream Vera Sans" charset="0"/>
              </a:defRPr>
            </a:lvl4pPr>
            <a:lvl5pPr marL="2057400" indent="-228600" eaLnBrk="0">
              <a:tabLst>
                <a:tab pos="723900" algn="l"/>
                <a:tab pos="1447800" algn="l"/>
              </a:tabLst>
              <a:defRPr>
                <a:solidFill>
                  <a:schemeClr val="tx1"/>
                </a:solidFill>
                <a:latin typeface="Arial" charset="0"/>
                <a:ea typeface="Bitstream Vera Sans" charset="0"/>
                <a:cs typeface="Bitstream Vera Sans" charset="0"/>
              </a:defRPr>
            </a:lvl5pPr>
            <a:lvl6pPr marL="2514600" indent="-228600" defTabSz="457200" eaLnBrk="0" fontAlgn="base" hangingPunct="0">
              <a:lnSpc>
                <a:spcPct val="104000"/>
              </a:lnSpc>
              <a:spcBef>
                <a:spcPct val="0"/>
              </a:spcBef>
              <a:spcAft>
                <a:spcPct val="0"/>
              </a:spcAft>
              <a:buClr>
                <a:srgbClr val="000000"/>
              </a:buClr>
              <a:buSzPct val="45000"/>
              <a:buFont typeface="Wingdings" pitchFamily="2" charset="2"/>
              <a:tabLst>
                <a:tab pos="723900" algn="l"/>
                <a:tab pos="1447800" algn="l"/>
              </a:tabLst>
              <a:defRPr>
                <a:solidFill>
                  <a:schemeClr val="tx1"/>
                </a:solidFill>
                <a:latin typeface="Arial" charset="0"/>
                <a:ea typeface="Bitstream Vera Sans" charset="0"/>
                <a:cs typeface="Bitstream Vera Sans" charset="0"/>
              </a:defRPr>
            </a:lvl6pPr>
            <a:lvl7pPr marL="2971800" indent="-228600" defTabSz="457200" eaLnBrk="0" fontAlgn="base" hangingPunct="0">
              <a:lnSpc>
                <a:spcPct val="104000"/>
              </a:lnSpc>
              <a:spcBef>
                <a:spcPct val="0"/>
              </a:spcBef>
              <a:spcAft>
                <a:spcPct val="0"/>
              </a:spcAft>
              <a:buClr>
                <a:srgbClr val="000000"/>
              </a:buClr>
              <a:buSzPct val="45000"/>
              <a:buFont typeface="Wingdings" pitchFamily="2" charset="2"/>
              <a:tabLst>
                <a:tab pos="723900" algn="l"/>
                <a:tab pos="1447800" algn="l"/>
              </a:tabLst>
              <a:defRPr>
                <a:solidFill>
                  <a:schemeClr val="tx1"/>
                </a:solidFill>
                <a:latin typeface="Arial" charset="0"/>
                <a:ea typeface="Bitstream Vera Sans" charset="0"/>
                <a:cs typeface="Bitstream Vera Sans" charset="0"/>
              </a:defRPr>
            </a:lvl7pPr>
            <a:lvl8pPr marL="3429000" indent="-228600" defTabSz="457200" eaLnBrk="0" fontAlgn="base" hangingPunct="0">
              <a:lnSpc>
                <a:spcPct val="104000"/>
              </a:lnSpc>
              <a:spcBef>
                <a:spcPct val="0"/>
              </a:spcBef>
              <a:spcAft>
                <a:spcPct val="0"/>
              </a:spcAft>
              <a:buClr>
                <a:srgbClr val="000000"/>
              </a:buClr>
              <a:buSzPct val="45000"/>
              <a:buFont typeface="Wingdings" pitchFamily="2" charset="2"/>
              <a:tabLst>
                <a:tab pos="723900" algn="l"/>
                <a:tab pos="1447800" algn="l"/>
              </a:tabLst>
              <a:defRPr>
                <a:solidFill>
                  <a:schemeClr val="tx1"/>
                </a:solidFill>
                <a:latin typeface="Arial" charset="0"/>
                <a:ea typeface="Bitstream Vera Sans" charset="0"/>
                <a:cs typeface="Bitstream Vera Sans" charset="0"/>
              </a:defRPr>
            </a:lvl8pPr>
            <a:lvl9pPr marL="3886200" indent="-228600" defTabSz="457200" eaLnBrk="0" fontAlgn="base" hangingPunct="0">
              <a:lnSpc>
                <a:spcPct val="104000"/>
              </a:lnSpc>
              <a:spcBef>
                <a:spcPct val="0"/>
              </a:spcBef>
              <a:spcAft>
                <a:spcPct val="0"/>
              </a:spcAft>
              <a:buClr>
                <a:srgbClr val="000000"/>
              </a:buClr>
              <a:buSzPct val="45000"/>
              <a:buFont typeface="Wingdings" pitchFamily="2" charset="2"/>
              <a:tabLst>
                <a:tab pos="723900" algn="l"/>
                <a:tab pos="1447800" algn="l"/>
              </a:tabLst>
              <a:defRPr>
                <a:solidFill>
                  <a:schemeClr val="tx1"/>
                </a:solidFill>
                <a:latin typeface="Arial" charset="0"/>
                <a:ea typeface="Bitstream Vera Sans" charset="0"/>
                <a:cs typeface="Bitstream Vera Sans" charset="0"/>
              </a:defRPr>
            </a:lvl9pPr>
          </a:lstStyle>
          <a:p>
            <a:pPr eaLnBrk="1"/>
            <a:r>
              <a:rPr lang="en-GB" dirty="0">
                <a:solidFill>
                  <a:srgbClr val="000000"/>
                </a:solidFill>
              </a:rPr>
              <a:t>low-end address</a:t>
            </a:r>
          </a:p>
        </p:txBody>
      </p:sp>
      <p:sp>
        <p:nvSpPr>
          <p:cNvPr id="10248" name="Line 7"/>
          <p:cNvSpPr>
            <a:spLocks noChangeShapeType="1"/>
          </p:cNvSpPr>
          <p:nvPr/>
        </p:nvSpPr>
        <p:spPr bwMode="auto">
          <a:xfrm>
            <a:off x="4360120" y="4561924"/>
            <a:ext cx="2902514" cy="1439"/>
          </a:xfrm>
          <a:prstGeom prst="line">
            <a:avLst/>
          </a:prstGeom>
          <a:noFill/>
          <a:ln w="38100">
            <a:solidFill>
              <a:srgbClr val="FF0000"/>
            </a:solidFill>
            <a:bevel/>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10249" name="Line 8"/>
          <p:cNvSpPr>
            <a:spLocks noChangeShapeType="1"/>
          </p:cNvSpPr>
          <p:nvPr/>
        </p:nvSpPr>
        <p:spPr bwMode="auto">
          <a:xfrm>
            <a:off x="4354492" y="4147335"/>
            <a:ext cx="2902514" cy="1439"/>
          </a:xfrm>
          <a:prstGeom prst="line">
            <a:avLst/>
          </a:prstGeom>
          <a:noFill/>
          <a:ln w="38100">
            <a:solidFill>
              <a:srgbClr val="FF0000"/>
            </a:solidFill>
            <a:bevel/>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10250" name="Text Box 9"/>
          <p:cNvSpPr txBox="1">
            <a:spLocks noChangeArrowheads="1"/>
          </p:cNvSpPr>
          <p:nvPr/>
        </p:nvSpPr>
        <p:spPr bwMode="auto">
          <a:xfrm>
            <a:off x="5252084" y="2975844"/>
            <a:ext cx="961839" cy="2700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1440">
                <a:solidFill>
                  <a:srgbClr val="000000"/>
                </a:solidFill>
                <a:bevel/>
                <a:headEnd/>
                <a:tailEnd/>
              </a14:hiddenLine>
            </a:ext>
          </a:extLst>
        </p:spPr>
        <p:txBody>
          <a:bodyPr lIns="81639" tIns="40820" rIns="81639" bIns="40820"/>
          <a:lstStyle>
            <a:lvl1pPr eaLnBrk="0">
              <a:tabLst>
                <a:tab pos="723900" algn="l"/>
                <a:tab pos="1447800" algn="l"/>
                <a:tab pos="2171700" algn="l"/>
              </a:tabLst>
              <a:defRPr>
                <a:solidFill>
                  <a:schemeClr val="tx1"/>
                </a:solidFill>
                <a:latin typeface="Arial" charset="0"/>
                <a:ea typeface="Bitstream Vera Sans" charset="0"/>
                <a:cs typeface="Bitstream Vera Sans" charset="0"/>
              </a:defRPr>
            </a:lvl1pPr>
            <a:lvl2pPr marL="742950" indent="-285750" eaLnBrk="0">
              <a:tabLst>
                <a:tab pos="723900" algn="l"/>
                <a:tab pos="1447800" algn="l"/>
                <a:tab pos="2171700" algn="l"/>
              </a:tabLst>
              <a:defRPr>
                <a:solidFill>
                  <a:schemeClr val="tx1"/>
                </a:solidFill>
                <a:latin typeface="Arial" charset="0"/>
                <a:ea typeface="Bitstream Vera Sans" charset="0"/>
                <a:cs typeface="Bitstream Vera Sans" charset="0"/>
              </a:defRPr>
            </a:lvl2pPr>
            <a:lvl3pPr marL="1143000" indent="-228600" eaLnBrk="0">
              <a:tabLst>
                <a:tab pos="723900" algn="l"/>
                <a:tab pos="1447800" algn="l"/>
                <a:tab pos="2171700" algn="l"/>
              </a:tabLst>
              <a:defRPr>
                <a:solidFill>
                  <a:schemeClr val="tx1"/>
                </a:solidFill>
                <a:latin typeface="Arial" charset="0"/>
                <a:ea typeface="Bitstream Vera Sans" charset="0"/>
                <a:cs typeface="Bitstream Vera Sans" charset="0"/>
              </a:defRPr>
            </a:lvl3pPr>
            <a:lvl4pPr marL="1600200" indent="-228600" eaLnBrk="0">
              <a:tabLst>
                <a:tab pos="723900" algn="l"/>
                <a:tab pos="1447800" algn="l"/>
                <a:tab pos="2171700" algn="l"/>
              </a:tabLst>
              <a:defRPr>
                <a:solidFill>
                  <a:schemeClr val="tx1"/>
                </a:solidFill>
                <a:latin typeface="Arial" charset="0"/>
                <a:ea typeface="Bitstream Vera Sans" charset="0"/>
                <a:cs typeface="Bitstream Vera Sans" charset="0"/>
              </a:defRPr>
            </a:lvl4pPr>
            <a:lvl5pPr marL="2057400" indent="-228600" eaLnBrk="0">
              <a:tabLst>
                <a:tab pos="723900" algn="l"/>
                <a:tab pos="1447800" algn="l"/>
                <a:tab pos="2171700" algn="l"/>
              </a:tabLst>
              <a:defRPr>
                <a:solidFill>
                  <a:schemeClr val="tx1"/>
                </a:solidFill>
                <a:latin typeface="Arial" charset="0"/>
                <a:ea typeface="Bitstream Vera Sans" charset="0"/>
                <a:cs typeface="Bitstream Vera Sans" charset="0"/>
              </a:defRPr>
            </a:lvl5pPr>
            <a:lvl6pPr marL="2514600" indent="-228600" defTabSz="457200" eaLnBrk="0" fontAlgn="base" hangingPunct="0">
              <a:lnSpc>
                <a:spcPct val="104000"/>
              </a:lnSpc>
              <a:spcBef>
                <a:spcPct val="0"/>
              </a:spcBef>
              <a:spcAft>
                <a:spcPct val="0"/>
              </a:spcAft>
              <a:buClr>
                <a:srgbClr val="000000"/>
              </a:buClr>
              <a:buSzPct val="45000"/>
              <a:buFont typeface="Wingdings" pitchFamily="2" charset="2"/>
              <a:tabLst>
                <a:tab pos="723900" algn="l"/>
                <a:tab pos="1447800" algn="l"/>
                <a:tab pos="2171700" algn="l"/>
              </a:tabLst>
              <a:defRPr>
                <a:solidFill>
                  <a:schemeClr val="tx1"/>
                </a:solidFill>
                <a:latin typeface="Arial" charset="0"/>
                <a:ea typeface="Bitstream Vera Sans" charset="0"/>
                <a:cs typeface="Bitstream Vera Sans" charset="0"/>
              </a:defRPr>
            </a:lvl6pPr>
            <a:lvl7pPr marL="2971800" indent="-228600" defTabSz="457200" eaLnBrk="0" fontAlgn="base" hangingPunct="0">
              <a:lnSpc>
                <a:spcPct val="104000"/>
              </a:lnSpc>
              <a:spcBef>
                <a:spcPct val="0"/>
              </a:spcBef>
              <a:spcAft>
                <a:spcPct val="0"/>
              </a:spcAft>
              <a:buClr>
                <a:srgbClr val="000000"/>
              </a:buClr>
              <a:buSzPct val="45000"/>
              <a:buFont typeface="Wingdings" pitchFamily="2" charset="2"/>
              <a:tabLst>
                <a:tab pos="723900" algn="l"/>
                <a:tab pos="1447800" algn="l"/>
                <a:tab pos="2171700" algn="l"/>
              </a:tabLst>
              <a:defRPr>
                <a:solidFill>
                  <a:schemeClr val="tx1"/>
                </a:solidFill>
                <a:latin typeface="Arial" charset="0"/>
                <a:ea typeface="Bitstream Vera Sans" charset="0"/>
                <a:cs typeface="Bitstream Vera Sans" charset="0"/>
              </a:defRPr>
            </a:lvl7pPr>
            <a:lvl8pPr marL="3429000" indent="-228600" defTabSz="457200" eaLnBrk="0" fontAlgn="base" hangingPunct="0">
              <a:lnSpc>
                <a:spcPct val="104000"/>
              </a:lnSpc>
              <a:spcBef>
                <a:spcPct val="0"/>
              </a:spcBef>
              <a:spcAft>
                <a:spcPct val="0"/>
              </a:spcAft>
              <a:buClr>
                <a:srgbClr val="000000"/>
              </a:buClr>
              <a:buSzPct val="45000"/>
              <a:buFont typeface="Wingdings" pitchFamily="2" charset="2"/>
              <a:tabLst>
                <a:tab pos="723900" algn="l"/>
                <a:tab pos="1447800" algn="l"/>
                <a:tab pos="2171700" algn="l"/>
              </a:tabLst>
              <a:defRPr>
                <a:solidFill>
                  <a:schemeClr val="tx1"/>
                </a:solidFill>
                <a:latin typeface="Arial" charset="0"/>
                <a:ea typeface="Bitstream Vera Sans" charset="0"/>
                <a:cs typeface="Bitstream Vera Sans" charset="0"/>
              </a:defRPr>
            </a:lvl8pPr>
            <a:lvl9pPr marL="3886200" indent="-228600" defTabSz="457200" eaLnBrk="0" fontAlgn="base" hangingPunct="0">
              <a:lnSpc>
                <a:spcPct val="104000"/>
              </a:lnSpc>
              <a:spcBef>
                <a:spcPct val="0"/>
              </a:spcBef>
              <a:spcAft>
                <a:spcPct val="0"/>
              </a:spcAft>
              <a:buClr>
                <a:srgbClr val="000000"/>
              </a:buClr>
              <a:buSzPct val="45000"/>
              <a:buFont typeface="Wingdings" pitchFamily="2" charset="2"/>
              <a:tabLst>
                <a:tab pos="723900" algn="l"/>
                <a:tab pos="1447800" algn="l"/>
                <a:tab pos="2171700" algn="l"/>
              </a:tabLst>
              <a:defRPr>
                <a:solidFill>
                  <a:schemeClr val="tx1"/>
                </a:solidFill>
                <a:latin typeface="Arial" charset="0"/>
                <a:ea typeface="Bitstream Vera Sans" charset="0"/>
                <a:cs typeface="Bitstream Vera Sans" charset="0"/>
              </a:defRPr>
            </a:lvl9pPr>
          </a:lstStyle>
          <a:p>
            <a:pPr algn="ctr" eaLnBrk="1"/>
            <a:r>
              <a:rPr lang="en-US" dirty="0" err="1">
                <a:solidFill>
                  <a:srgbClr val="000000"/>
                </a:solidFill>
              </a:rPr>
              <a:t>Arg</a:t>
            </a:r>
            <a:r>
              <a:rPr lang="en-US" dirty="0">
                <a:solidFill>
                  <a:srgbClr val="000000"/>
                </a:solidFill>
              </a:rPr>
              <a:t> n</a:t>
            </a:r>
            <a:endParaRPr lang="en-GB" dirty="0">
              <a:solidFill>
                <a:srgbClr val="000000"/>
              </a:solidFill>
            </a:endParaRPr>
          </a:p>
        </p:txBody>
      </p:sp>
      <p:sp>
        <p:nvSpPr>
          <p:cNvPr id="10251" name="Line 10"/>
          <p:cNvSpPr>
            <a:spLocks noChangeShapeType="1"/>
          </p:cNvSpPr>
          <p:nvPr/>
        </p:nvSpPr>
        <p:spPr bwMode="auto">
          <a:xfrm>
            <a:off x="4354492" y="3732745"/>
            <a:ext cx="2902514" cy="1439"/>
          </a:xfrm>
          <a:prstGeom prst="line">
            <a:avLst/>
          </a:prstGeom>
          <a:noFill/>
          <a:ln w="38100">
            <a:solidFill>
              <a:srgbClr val="FF0000"/>
            </a:solidFill>
            <a:bevel/>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10252" name="Text Box 11"/>
          <p:cNvSpPr txBox="1">
            <a:spLocks noChangeArrowheads="1"/>
          </p:cNvSpPr>
          <p:nvPr/>
        </p:nvSpPr>
        <p:spPr bwMode="auto">
          <a:xfrm>
            <a:off x="5467241" y="3332090"/>
            <a:ext cx="531527" cy="3397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1440">
                <a:solidFill>
                  <a:srgbClr val="000000"/>
                </a:solidFill>
                <a:bevel/>
                <a:headEnd/>
                <a:tailEnd/>
              </a14:hiddenLine>
            </a:ext>
          </a:extLst>
        </p:spPr>
        <p:txBody>
          <a:bodyPr wrap="none" lIns="81639" tIns="40820" rIns="81639" bIns="40820"/>
          <a:lstStyle>
            <a:lvl1pPr eaLnBrk="0">
              <a:defRPr>
                <a:solidFill>
                  <a:schemeClr val="tx1"/>
                </a:solidFill>
                <a:latin typeface="Arial" charset="0"/>
                <a:ea typeface="Bitstream Vera Sans" charset="0"/>
                <a:cs typeface="Bitstream Vera Sans" charset="0"/>
              </a:defRPr>
            </a:lvl1pPr>
            <a:lvl2pPr marL="742950" indent="-285750" eaLnBrk="0">
              <a:defRPr>
                <a:solidFill>
                  <a:schemeClr val="tx1"/>
                </a:solidFill>
                <a:latin typeface="Arial" charset="0"/>
                <a:ea typeface="Bitstream Vera Sans" charset="0"/>
                <a:cs typeface="Bitstream Vera Sans" charset="0"/>
              </a:defRPr>
            </a:lvl2pPr>
            <a:lvl3pPr marL="1143000" indent="-228600" eaLnBrk="0">
              <a:defRPr>
                <a:solidFill>
                  <a:schemeClr val="tx1"/>
                </a:solidFill>
                <a:latin typeface="Arial" charset="0"/>
                <a:ea typeface="Bitstream Vera Sans" charset="0"/>
                <a:cs typeface="Bitstream Vera Sans" charset="0"/>
              </a:defRPr>
            </a:lvl3pPr>
            <a:lvl4pPr marL="1600200" indent="-228600" eaLnBrk="0">
              <a:defRPr>
                <a:solidFill>
                  <a:schemeClr val="tx1"/>
                </a:solidFill>
                <a:latin typeface="Arial" charset="0"/>
                <a:ea typeface="Bitstream Vera Sans" charset="0"/>
                <a:cs typeface="Bitstream Vera Sans" charset="0"/>
              </a:defRPr>
            </a:lvl4pPr>
            <a:lvl5pPr marL="2057400" indent="-228600" eaLnBrk="0">
              <a:defRPr>
                <a:solidFill>
                  <a:schemeClr val="tx1"/>
                </a:solidFill>
                <a:latin typeface="Arial" charset="0"/>
                <a:ea typeface="Bitstream Vera Sans" charset="0"/>
                <a:cs typeface="Bitstream Vera Sans" charset="0"/>
              </a:defRPr>
            </a:lvl5pPr>
            <a:lvl6pPr marL="2514600" indent="-228600" defTabSz="457200" eaLnBrk="0" fontAlgn="base" hangingPunct="0">
              <a:lnSpc>
                <a:spcPct val="104000"/>
              </a:lnSpc>
              <a:spcBef>
                <a:spcPct val="0"/>
              </a:spcBef>
              <a:spcAft>
                <a:spcPct val="0"/>
              </a:spcAft>
              <a:buClr>
                <a:srgbClr val="000000"/>
              </a:buClr>
              <a:buSzPct val="45000"/>
              <a:buFont typeface="Wingdings" pitchFamily="2" charset="2"/>
              <a:defRPr>
                <a:solidFill>
                  <a:schemeClr val="tx1"/>
                </a:solidFill>
                <a:latin typeface="Arial" charset="0"/>
                <a:ea typeface="Bitstream Vera Sans" charset="0"/>
                <a:cs typeface="Bitstream Vera Sans" charset="0"/>
              </a:defRPr>
            </a:lvl6pPr>
            <a:lvl7pPr marL="2971800" indent="-228600" defTabSz="457200" eaLnBrk="0" fontAlgn="base" hangingPunct="0">
              <a:lnSpc>
                <a:spcPct val="104000"/>
              </a:lnSpc>
              <a:spcBef>
                <a:spcPct val="0"/>
              </a:spcBef>
              <a:spcAft>
                <a:spcPct val="0"/>
              </a:spcAft>
              <a:buClr>
                <a:srgbClr val="000000"/>
              </a:buClr>
              <a:buSzPct val="45000"/>
              <a:buFont typeface="Wingdings" pitchFamily="2" charset="2"/>
              <a:defRPr>
                <a:solidFill>
                  <a:schemeClr val="tx1"/>
                </a:solidFill>
                <a:latin typeface="Arial" charset="0"/>
                <a:ea typeface="Bitstream Vera Sans" charset="0"/>
                <a:cs typeface="Bitstream Vera Sans" charset="0"/>
              </a:defRPr>
            </a:lvl7pPr>
            <a:lvl8pPr marL="3429000" indent="-228600" defTabSz="457200" eaLnBrk="0" fontAlgn="base" hangingPunct="0">
              <a:lnSpc>
                <a:spcPct val="104000"/>
              </a:lnSpc>
              <a:spcBef>
                <a:spcPct val="0"/>
              </a:spcBef>
              <a:spcAft>
                <a:spcPct val="0"/>
              </a:spcAft>
              <a:buClr>
                <a:srgbClr val="000000"/>
              </a:buClr>
              <a:buSzPct val="45000"/>
              <a:buFont typeface="Wingdings" pitchFamily="2" charset="2"/>
              <a:defRPr>
                <a:solidFill>
                  <a:schemeClr val="tx1"/>
                </a:solidFill>
                <a:latin typeface="Arial" charset="0"/>
                <a:ea typeface="Bitstream Vera Sans" charset="0"/>
                <a:cs typeface="Bitstream Vera Sans" charset="0"/>
              </a:defRPr>
            </a:lvl8pPr>
            <a:lvl9pPr marL="3886200" indent="-228600" defTabSz="457200" eaLnBrk="0" fontAlgn="base" hangingPunct="0">
              <a:lnSpc>
                <a:spcPct val="104000"/>
              </a:lnSpc>
              <a:spcBef>
                <a:spcPct val="0"/>
              </a:spcBef>
              <a:spcAft>
                <a:spcPct val="0"/>
              </a:spcAft>
              <a:buClr>
                <a:srgbClr val="000000"/>
              </a:buClr>
              <a:buSzPct val="45000"/>
              <a:buFont typeface="Wingdings" pitchFamily="2" charset="2"/>
              <a:defRPr>
                <a:solidFill>
                  <a:schemeClr val="tx1"/>
                </a:solidFill>
                <a:latin typeface="Arial" charset="0"/>
                <a:ea typeface="Bitstream Vera Sans" charset="0"/>
                <a:cs typeface="Bitstream Vera Sans" charset="0"/>
              </a:defRPr>
            </a:lvl9pPr>
          </a:lstStyle>
          <a:p>
            <a:pPr algn="ctr" eaLnBrk="1"/>
            <a:r>
              <a:rPr lang="en-US" dirty="0" err="1">
                <a:solidFill>
                  <a:srgbClr val="000000"/>
                </a:solidFill>
              </a:rPr>
              <a:t>Env</a:t>
            </a:r>
            <a:r>
              <a:rPr lang="en-US" dirty="0">
                <a:solidFill>
                  <a:srgbClr val="000000"/>
                </a:solidFill>
              </a:rPr>
              <a:t> </a:t>
            </a:r>
            <a:r>
              <a:rPr lang="en-US" dirty="0" err="1">
                <a:solidFill>
                  <a:srgbClr val="000000"/>
                </a:solidFill>
              </a:rPr>
              <a:t>var</a:t>
            </a:r>
            <a:r>
              <a:rPr lang="en-US" dirty="0">
                <a:solidFill>
                  <a:srgbClr val="000000"/>
                </a:solidFill>
              </a:rPr>
              <a:t> 0</a:t>
            </a:r>
            <a:endParaRPr lang="en-GB" dirty="0">
              <a:solidFill>
                <a:srgbClr val="000000"/>
              </a:solidFill>
            </a:endParaRPr>
          </a:p>
        </p:txBody>
      </p:sp>
      <p:sp>
        <p:nvSpPr>
          <p:cNvPr id="10253" name="Line 12"/>
          <p:cNvSpPr>
            <a:spLocks noChangeShapeType="1"/>
          </p:cNvSpPr>
          <p:nvPr/>
        </p:nvSpPr>
        <p:spPr bwMode="auto">
          <a:xfrm>
            <a:off x="4354492" y="3316715"/>
            <a:ext cx="2902514" cy="1440"/>
          </a:xfrm>
          <a:prstGeom prst="line">
            <a:avLst/>
          </a:prstGeom>
          <a:noFill/>
          <a:ln w="38100">
            <a:solidFill>
              <a:srgbClr val="FF0000"/>
            </a:solidFill>
            <a:bevel/>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10254" name="Text Box 13"/>
          <p:cNvSpPr txBox="1">
            <a:spLocks noChangeArrowheads="1"/>
          </p:cNvSpPr>
          <p:nvPr/>
        </p:nvSpPr>
        <p:spPr bwMode="auto">
          <a:xfrm>
            <a:off x="5527495" y="3748120"/>
            <a:ext cx="411021" cy="3397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1440">
                <a:solidFill>
                  <a:srgbClr val="000000"/>
                </a:solidFill>
                <a:bevel/>
                <a:headEnd/>
                <a:tailEnd/>
              </a14:hiddenLine>
            </a:ext>
          </a:extLst>
        </p:spPr>
        <p:txBody>
          <a:bodyPr lIns="81639" tIns="40820" rIns="81639" bIns="40820"/>
          <a:lstStyle>
            <a:lvl1pPr eaLnBrk="0">
              <a:tabLst>
                <a:tab pos="723900" algn="l"/>
                <a:tab pos="1447800" algn="l"/>
                <a:tab pos="2171700" algn="l"/>
              </a:tabLst>
              <a:defRPr>
                <a:solidFill>
                  <a:schemeClr val="tx1"/>
                </a:solidFill>
                <a:latin typeface="Arial" charset="0"/>
                <a:ea typeface="Bitstream Vera Sans" charset="0"/>
                <a:cs typeface="Bitstream Vera Sans" charset="0"/>
              </a:defRPr>
            </a:lvl1pPr>
            <a:lvl2pPr marL="742950" indent="-285750" eaLnBrk="0">
              <a:tabLst>
                <a:tab pos="723900" algn="l"/>
                <a:tab pos="1447800" algn="l"/>
                <a:tab pos="2171700" algn="l"/>
              </a:tabLst>
              <a:defRPr>
                <a:solidFill>
                  <a:schemeClr val="tx1"/>
                </a:solidFill>
                <a:latin typeface="Arial" charset="0"/>
                <a:ea typeface="Bitstream Vera Sans" charset="0"/>
                <a:cs typeface="Bitstream Vera Sans" charset="0"/>
              </a:defRPr>
            </a:lvl2pPr>
            <a:lvl3pPr marL="1143000" indent="-228600" eaLnBrk="0">
              <a:tabLst>
                <a:tab pos="723900" algn="l"/>
                <a:tab pos="1447800" algn="l"/>
                <a:tab pos="2171700" algn="l"/>
              </a:tabLst>
              <a:defRPr>
                <a:solidFill>
                  <a:schemeClr val="tx1"/>
                </a:solidFill>
                <a:latin typeface="Arial" charset="0"/>
                <a:ea typeface="Bitstream Vera Sans" charset="0"/>
                <a:cs typeface="Bitstream Vera Sans" charset="0"/>
              </a:defRPr>
            </a:lvl3pPr>
            <a:lvl4pPr marL="1600200" indent="-228600" eaLnBrk="0">
              <a:tabLst>
                <a:tab pos="723900" algn="l"/>
                <a:tab pos="1447800" algn="l"/>
                <a:tab pos="2171700" algn="l"/>
              </a:tabLst>
              <a:defRPr>
                <a:solidFill>
                  <a:schemeClr val="tx1"/>
                </a:solidFill>
                <a:latin typeface="Arial" charset="0"/>
                <a:ea typeface="Bitstream Vera Sans" charset="0"/>
                <a:cs typeface="Bitstream Vera Sans" charset="0"/>
              </a:defRPr>
            </a:lvl4pPr>
            <a:lvl5pPr marL="2057400" indent="-228600" eaLnBrk="0">
              <a:tabLst>
                <a:tab pos="723900" algn="l"/>
                <a:tab pos="1447800" algn="l"/>
                <a:tab pos="2171700" algn="l"/>
              </a:tabLst>
              <a:defRPr>
                <a:solidFill>
                  <a:schemeClr val="tx1"/>
                </a:solidFill>
                <a:latin typeface="Arial" charset="0"/>
                <a:ea typeface="Bitstream Vera Sans" charset="0"/>
                <a:cs typeface="Bitstream Vera Sans" charset="0"/>
              </a:defRPr>
            </a:lvl5pPr>
            <a:lvl6pPr marL="2514600" indent="-228600" defTabSz="457200" eaLnBrk="0" fontAlgn="base" hangingPunct="0">
              <a:lnSpc>
                <a:spcPct val="104000"/>
              </a:lnSpc>
              <a:spcBef>
                <a:spcPct val="0"/>
              </a:spcBef>
              <a:spcAft>
                <a:spcPct val="0"/>
              </a:spcAft>
              <a:buClr>
                <a:srgbClr val="000000"/>
              </a:buClr>
              <a:buSzPct val="45000"/>
              <a:buFont typeface="Wingdings" pitchFamily="2" charset="2"/>
              <a:tabLst>
                <a:tab pos="723900" algn="l"/>
                <a:tab pos="1447800" algn="l"/>
                <a:tab pos="2171700" algn="l"/>
              </a:tabLst>
              <a:defRPr>
                <a:solidFill>
                  <a:schemeClr val="tx1"/>
                </a:solidFill>
                <a:latin typeface="Arial" charset="0"/>
                <a:ea typeface="Bitstream Vera Sans" charset="0"/>
                <a:cs typeface="Bitstream Vera Sans" charset="0"/>
              </a:defRPr>
            </a:lvl6pPr>
            <a:lvl7pPr marL="2971800" indent="-228600" defTabSz="457200" eaLnBrk="0" fontAlgn="base" hangingPunct="0">
              <a:lnSpc>
                <a:spcPct val="104000"/>
              </a:lnSpc>
              <a:spcBef>
                <a:spcPct val="0"/>
              </a:spcBef>
              <a:spcAft>
                <a:spcPct val="0"/>
              </a:spcAft>
              <a:buClr>
                <a:srgbClr val="000000"/>
              </a:buClr>
              <a:buSzPct val="45000"/>
              <a:buFont typeface="Wingdings" pitchFamily="2" charset="2"/>
              <a:tabLst>
                <a:tab pos="723900" algn="l"/>
                <a:tab pos="1447800" algn="l"/>
                <a:tab pos="2171700" algn="l"/>
              </a:tabLst>
              <a:defRPr>
                <a:solidFill>
                  <a:schemeClr val="tx1"/>
                </a:solidFill>
                <a:latin typeface="Arial" charset="0"/>
                <a:ea typeface="Bitstream Vera Sans" charset="0"/>
                <a:cs typeface="Bitstream Vera Sans" charset="0"/>
              </a:defRPr>
            </a:lvl7pPr>
            <a:lvl8pPr marL="3429000" indent="-228600" defTabSz="457200" eaLnBrk="0" fontAlgn="base" hangingPunct="0">
              <a:lnSpc>
                <a:spcPct val="104000"/>
              </a:lnSpc>
              <a:spcBef>
                <a:spcPct val="0"/>
              </a:spcBef>
              <a:spcAft>
                <a:spcPct val="0"/>
              </a:spcAft>
              <a:buClr>
                <a:srgbClr val="000000"/>
              </a:buClr>
              <a:buSzPct val="45000"/>
              <a:buFont typeface="Wingdings" pitchFamily="2" charset="2"/>
              <a:tabLst>
                <a:tab pos="723900" algn="l"/>
                <a:tab pos="1447800" algn="l"/>
                <a:tab pos="2171700" algn="l"/>
              </a:tabLst>
              <a:defRPr>
                <a:solidFill>
                  <a:schemeClr val="tx1"/>
                </a:solidFill>
                <a:latin typeface="Arial" charset="0"/>
                <a:ea typeface="Bitstream Vera Sans" charset="0"/>
                <a:cs typeface="Bitstream Vera Sans" charset="0"/>
              </a:defRPr>
            </a:lvl8pPr>
            <a:lvl9pPr marL="3886200" indent="-228600" defTabSz="457200" eaLnBrk="0" fontAlgn="base" hangingPunct="0">
              <a:lnSpc>
                <a:spcPct val="104000"/>
              </a:lnSpc>
              <a:spcBef>
                <a:spcPct val="0"/>
              </a:spcBef>
              <a:spcAft>
                <a:spcPct val="0"/>
              </a:spcAft>
              <a:buClr>
                <a:srgbClr val="000000"/>
              </a:buClr>
              <a:buSzPct val="45000"/>
              <a:buFont typeface="Wingdings" pitchFamily="2" charset="2"/>
              <a:tabLst>
                <a:tab pos="723900" algn="l"/>
                <a:tab pos="1447800" algn="l"/>
                <a:tab pos="2171700" algn="l"/>
              </a:tabLst>
              <a:defRPr>
                <a:solidFill>
                  <a:schemeClr val="tx1"/>
                </a:solidFill>
                <a:latin typeface="Arial" charset="0"/>
                <a:ea typeface="Bitstream Vera Sans" charset="0"/>
                <a:cs typeface="Bitstream Vera Sans" charset="0"/>
              </a:defRPr>
            </a:lvl9pPr>
          </a:lstStyle>
          <a:p>
            <a:pPr eaLnBrk="1"/>
            <a:r>
              <a:rPr lang="en-US" dirty="0">
                <a:solidFill>
                  <a:srgbClr val="000000"/>
                </a:solidFill>
              </a:rPr>
              <a:t>…</a:t>
            </a:r>
            <a:endParaRPr lang="en-GB" dirty="0">
              <a:solidFill>
                <a:srgbClr val="000000"/>
              </a:solidFill>
            </a:endParaRPr>
          </a:p>
        </p:txBody>
      </p:sp>
      <p:sp>
        <p:nvSpPr>
          <p:cNvPr id="10255" name="Line 14"/>
          <p:cNvSpPr>
            <a:spLocks noChangeShapeType="1"/>
          </p:cNvSpPr>
          <p:nvPr/>
        </p:nvSpPr>
        <p:spPr bwMode="auto">
          <a:xfrm>
            <a:off x="4334802" y="2480207"/>
            <a:ext cx="2902514" cy="1440"/>
          </a:xfrm>
          <a:prstGeom prst="line">
            <a:avLst/>
          </a:prstGeom>
          <a:noFill/>
          <a:ln w="38100">
            <a:solidFill>
              <a:srgbClr val="FF0000"/>
            </a:solidFill>
            <a:bevel/>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10256" name="Text Box 15"/>
          <p:cNvSpPr txBox="1">
            <a:spLocks noChangeArrowheads="1"/>
          </p:cNvSpPr>
          <p:nvPr/>
        </p:nvSpPr>
        <p:spPr bwMode="auto">
          <a:xfrm>
            <a:off x="5185329" y="4616370"/>
            <a:ext cx="1095352" cy="307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1440">
                <a:solidFill>
                  <a:srgbClr val="000000"/>
                </a:solidFill>
                <a:bevel/>
                <a:headEnd/>
                <a:tailEnd/>
              </a14:hiddenLine>
            </a:ext>
          </a:extLst>
        </p:spPr>
        <p:txBody>
          <a:bodyPr wrap="none" lIns="81639" tIns="40820" rIns="81639" bIns="40820"/>
          <a:lstStyle>
            <a:lvl1pPr eaLnBrk="0">
              <a:tabLst>
                <a:tab pos="723900" algn="l"/>
                <a:tab pos="1447800" algn="l"/>
              </a:tabLst>
              <a:defRPr>
                <a:solidFill>
                  <a:schemeClr val="tx1"/>
                </a:solidFill>
                <a:latin typeface="Arial" charset="0"/>
                <a:ea typeface="Bitstream Vera Sans" charset="0"/>
                <a:cs typeface="Bitstream Vera Sans" charset="0"/>
              </a:defRPr>
            </a:lvl1pPr>
            <a:lvl2pPr marL="742950" indent="-285750" eaLnBrk="0">
              <a:tabLst>
                <a:tab pos="723900" algn="l"/>
                <a:tab pos="1447800" algn="l"/>
              </a:tabLst>
              <a:defRPr>
                <a:solidFill>
                  <a:schemeClr val="tx1"/>
                </a:solidFill>
                <a:latin typeface="Arial" charset="0"/>
                <a:ea typeface="Bitstream Vera Sans" charset="0"/>
                <a:cs typeface="Bitstream Vera Sans" charset="0"/>
              </a:defRPr>
            </a:lvl2pPr>
            <a:lvl3pPr marL="1143000" indent="-228600" eaLnBrk="0">
              <a:tabLst>
                <a:tab pos="723900" algn="l"/>
                <a:tab pos="1447800" algn="l"/>
              </a:tabLst>
              <a:defRPr>
                <a:solidFill>
                  <a:schemeClr val="tx1"/>
                </a:solidFill>
                <a:latin typeface="Arial" charset="0"/>
                <a:ea typeface="Bitstream Vera Sans" charset="0"/>
                <a:cs typeface="Bitstream Vera Sans" charset="0"/>
              </a:defRPr>
            </a:lvl3pPr>
            <a:lvl4pPr marL="1600200" indent="-228600" eaLnBrk="0">
              <a:tabLst>
                <a:tab pos="723900" algn="l"/>
                <a:tab pos="1447800" algn="l"/>
              </a:tabLst>
              <a:defRPr>
                <a:solidFill>
                  <a:schemeClr val="tx1"/>
                </a:solidFill>
                <a:latin typeface="Arial" charset="0"/>
                <a:ea typeface="Bitstream Vera Sans" charset="0"/>
                <a:cs typeface="Bitstream Vera Sans" charset="0"/>
              </a:defRPr>
            </a:lvl4pPr>
            <a:lvl5pPr marL="2057400" indent="-228600" eaLnBrk="0">
              <a:tabLst>
                <a:tab pos="723900" algn="l"/>
                <a:tab pos="1447800" algn="l"/>
              </a:tabLst>
              <a:defRPr>
                <a:solidFill>
                  <a:schemeClr val="tx1"/>
                </a:solidFill>
                <a:latin typeface="Arial" charset="0"/>
                <a:ea typeface="Bitstream Vera Sans" charset="0"/>
                <a:cs typeface="Bitstream Vera Sans" charset="0"/>
              </a:defRPr>
            </a:lvl5pPr>
            <a:lvl6pPr marL="2514600" indent="-228600" defTabSz="457200" eaLnBrk="0" fontAlgn="base" hangingPunct="0">
              <a:lnSpc>
                <a:spcPct val="104000"/>
              </a:lnSpc>
              <a:spcBef>
                <a:spcPct val="0"/>
              </a:spcBef>
              <a:spcAft>
                <a:spcPct val="0"/>
              </a:spcAft>
              <a:buClr>
                <a:srgbClr val="000000"/>
              </a:buClr>
              <a:buSzPct val="45000"/>
              <a:buFont typeface="Wingdings" pitchFamily="2" charset="2"/>
              <a:tabLst>
                <a:tab pos="723900" algn="l"/>
                <a:tab pos="1447800" algn="l"/>
              </a:tabLst>
              <a:defRPr>
                <a:solidFill>
                  <a:schemeClr val="tx1"/>
                </a:solidFill>
                <a:latin typeface="Arial" charset="0"/>
                <a:ea typeface="Bitstream Vera Sans" charset="0"/>
                <a:cs typeface="Bitstream Vera Sans" charset="0"/>
              </a:defRPr>
            </a:lvl6pPr>
            <a:lvl7pPr marL="2971800" indent="-228600" defTabSz="457200" eaLnBrk="0" fontAlgn="base" hangingPunct="0">
              <a:lnSpc>
                <a:spcPct val="104000"/>
              </a:lnSpc>
              <a:spcBef>
                <a:spcPct val="0"/>
              </a:spcBef>
              <a:spcAft>
                <a:spcPct val="0"/>
              </a:spcAft>
              <a:buClr>
                <a:srgbClr val="000000"/>
              </a:buClr>
              <a:buSzPct val="45000"/>
              <a:buFont typeface="Wingdings" pitchFamily="2" charset="2"/>
              <a:tabLst>
                <a:tab pos="723900" algn="l"/>
                <a:tab pos="1447800" algn="l"/>
              </a:tabLst>
              <a:defRPr>
                <a:solidFill>
                  <a:schemeClr val="tx1"/>
                </a:solidFill>
                <a:latin typeface="Arial" charset="0"/>
                <a:ea typeface="Bitstream Vera Sans" charset="0"/>
                <a:cs typeface="Bitstream Vera Sans" charset="0"/>
              </a:defRPr>
            </a:lvl7pPr>
            <a:lvl8pPr marL="3429000" indent="-228600" defTabSz="457200" eaLnBrk="0" fontAlgn="base" hangingPunct="0">
              <a:lnSpc>
                <a:spcPct val="104000"/>
              </a:lnSpc>
              <a:spcBef>
                <a:spcPct val="0"/>
              </a:spcBef>
              <a:spcAft>
                <a:spcPct val="0"/>
              </a:spcAft>
              <a:buClr>
                <a:srgbClr val="000000"/>
              </a:buClr>
              <a:buSzPct val="45000"/>
              <a:buFont typeface="Wingdings" pitchFamily="2" charset="2"/>
              <a:tabLst>
                <a:tab pos="723900" algn="l"/>
                <a:tab pos="1447800" algn="l"/>
              </a:tabLst>
              <a:defRPr>
                <a:solidFill>
                  <a:schemeClr val="tx1"/>
                </a:solidFill>
                <a:latin typeface="Arial" charset="0"/>
                <a:ea typeface="Bitstream Vera Sans" charset="0"/>
                <a:cs typeface="Bitstream Vera Sans" charset="0"/>
              </a:defRPr>
            </a:lvl8pPr>
            <a:lvl9pPr marL="3886200" indent="-228600" defTabSz="457200" eaLnBrk="0" fontAlgn="base" hangingPunct="0">
              <a:lnSpc>
                <a:spcPct val="104000"/>
              </a:lnSpc>
              <a:spcBef>
                <a:spcPct val="0"/>
              </a:spcBef>
              <a:spcAft>
                <a:spcPct val="0"/>
              </a:spcAft>
              <a:buClr>
                <a:srgbClr val="000000"/>
              </a:buClr>
              <a:buSzPct val="45000"/>
              <a:buFont typeface="Wingdings" pitchFamily="2" charset="2"/>
              <a:tabLst>
                <a:tab pos="723900" algn="l"/>
                <a:tab pos="1447800" algn="l"/>
              </a:tabLst>
              <a:defRPr>
                <a:solidFill>
                  <a:schemeClr val="tx1"/>
                </a:solidFill>
                <a:latin typeface="Arial" charset="0"/>
                <a:ea typeface="Bitstream Vera Sans" charset="0"/>
                <a:cs typeface="Bitstream Vera Sans" charset="0"/>
              </a:defRPr>
            </a:lvl9pPr>
          </a:lstStyle>
          <a:p>
            <a:pPr eaLnBrk="1"/>
            <a:r>
              <a:rPr lang="en-GB" dirty="0" err="1">
                <a:solidFill>
                  <a:srgbClr val="000000"/>
                </a:solidFill>
              </a:rPr>
              <a:t>Env</a:t>
            </a:r>
            <a:r>
              <a:rPr lang="en-GB" dirty="0">
                <a:solidFill>
                  <a:srgbClr val="000000"/>
                </a:solidFill>
              </a:rPr>
              <a:t> </a:t>
            </a:r>
            <a:r>
              <a:rPr lang="en-GB" dirty="0" err="1">
                <a:solidFill>
                  <a:srgbClr val="000000"/>
                </a:solidFill>
              </a:rPr>
              <a:t>var</a:t>
            </a:r>
            <a:r>
              <a:rPr lang="en-GB" dirty="0">
                <a:solidFill>
                  <a:srgbClr val="000000"/>
                </a:solidFill>
              </a:rPr>
              <a:t> n</a:t>
            </a:r>
          </a:p>
        </p:txBody>
      </p:sp>
      <p:sp>
        <p:nvSpPr>
          <p:cNvPr id="10257" name="Text Box 16"/>
          <p:cNvSpPr txBox="1">
            <a:spLocks noChangeArrowheads="1"/>
          </p:cNvSpPr>
          <p:nvPr/>
        </p:nvSpPr>
        <p:spPr bwMode="auto">
          <a:xfrm>
            <a:off x="8294133" y="2694831"/>
            <a:ext cx="164212" cy="4160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1440">
                <a:solidFill>
                  <a:srgbClr val="000000"/>
                </a:solidFill>
                <a:bevel/>
                <a:headEnd/>
                <a:tailEnd/>
              </a14:hiddenLine>
            </a:ext>
          </a:extLst>
        </p:spPr>
        <p:txBody>
          <a:bodyPr wrap="none" lIns="82945" tIns="41473" rIns="82945" bIns="41473" anchor="ctr"/>
          <a:lstStyle>
            <a:lvl1pPr eaLnBrk="0">
              <a:defRPr>
                <a:solidFill>
                  <a:schemeClr val="tx1"/>
                </a:solidFill>
                <a:latin typeface="Arial" charset="0"/>
                <a:ea typeface="Bitstream Vera Sans" charset="0"/>
                <a:cs typeface="Bitstream Vera Sans" charset="0"/>
              </a:defRPr>
            </a:lvl1pPr>
            <a:lvl2pPr marL="742950" indent="-285750" eaLnBrk="0">
              <a:defRPr>
                <a:solidFill>
                  <a:schemeClr val="tx1"/>
                </a:solidFill>
                <a:latin typeface="Arial" charset="0"/>
                <a:ea typeface="Bitstream Vera Sans" charset="0"/>
                <a:cs typeface="Bitstream Vera Sans" charset="0"/>
              </a:defRPr>
            </a:lvl2pPr>
            <a:lvl3pPr marL="1143000" indent="-228600" eaLnBrk="0">
              <a:defRPr>
                <a:solidFill>
                  <a:schemeClr val="tx1"/>
                </a:solidFill>
                <a:latin typeface="Arial" charset="0"/>
                <a:ea typeface="Bitstream Vera Sans" charset="0"/>
                <a:cs typeface="Bitstream Vera Sans" charset="0"/>
              </a:defRPr>
            </a:lvl3pPr>
            <a:lvl4pPr marL="1600200" indent="-228600" eaLnBrk="0">
              <a:defRPr>
                <a:solidFill>
                  <a:schemeClr val="tx1"/>
                </a:solidFill>
                <a:latin typeface="Arial" charset="0"/>
                <a:ea typeface="Bitstream Vera Sans" charset="0"/>
                <a:cs typeface="Bitstream Vera Sans" charset="0"/>
              </a:defRPr>
            </a:lvl4pPr>
            <a:lvl5pPr marL="2057400" indent="-228600" eaLnBrk="0">
              <a:defRPr>
                <a:solidFill>
                  <a:schemeClr val="tx1"/>
                </a:solidFill>
                <a:latin typeface="Arial" charset="0"/>
                <a:ea typeface="Bitstream Vera Sans" charset="0"/>
                <a:cs typeface="Bitstream Vera Sans" charset="0"/>
              </a:defRPr>
            </a:lvl5pPr>
            <a:lvl6pPr marL="2514600" indent="-228600" defTabSz="457200" eaLnBrk="0" fontAlgn="base" hangingPunct="0">
              <a:lnSpc>
                <a:spcPct val="104000"/>
              </a:lnSpc>
              <a:spcBef>
                <a:spcPct val="0"/>
              </a:spcBef>
              <a:spcAft>
                <a:spcPct val="0"/>
              </a:spcAft>
              <a:buClr>
                <a:srgbClr val="000000"/>
              </a:buClr>
              <a:buSzPct val="45000"/>
              <a:buFont typeface="Wingdings" pitchFamily="2" charset="2"/>
              <a:defRPr>
                <a:solidFill>
                  <a:schemeClr val="tx1"/>
                </a:solidFill>
                <a:latin typeface="Arial" charset="0"/>
                <a:ea typeface="Bitstream Vera Sans" charset="0"/>
                <a:cs typeface="Bitstream Vera Sans" charset="0"/>
              </a:defRPr>
            </a:lvl6pPr>
            <a:lvl7pPr marL="2971800" indent="-228600" defTabSz="457200" eaLnBrk="0" fontAlgn="base" hangingPunct="0">
              <a:lnSpc>
                <a:spcPct val="104000"/>
              </a:lnSpc>
              <a:spcBef>
                <a:spcPct val="0"/>
              </a:spcBef>
              <a:spcAft>
                <a:spcPct val="0"/>
              </a:spcAft>
              <a:buClr>
                <a:srgbClr val="000000"/>
              </a:buClr>
              <a:buSzPct val="45000"/>
              <a:buFont typeface="Wingdings" pitchFamily="2" charset="2"/>
              <a:defRPr>
                <a:solidFill>
                  <a:schemeClr val="tx1"/>
                </a:solidFill>
                <a:latin typeface="Arial" charset="0"/>
                <a:ea typeface="Bitstream Vera Sans" charset="0"/>
                <a:cs typeface="Bitstream Vera Sans" charset="0"/>
              </a:defRPr>
            </a:lvl7pPr>
            <a:lvl8pPr marL="3429000" indent="-228600" defTabSz="457200" eaLnBrk="0" fontAlgn="base" hangingPunct="0">
              <a:lnSpc>
                <a:spcPct val="104000"/>
              </a:lnSpc>
              <a:spcBef>
                <a:spcPct val="0"/>
              </a:spcBef>
              <a:spcAft>
                <a:spcPct val="0"/>
              </a:spcAft>
              <a:buClr>
                <a:srgbClr val="000000"/>
              </a:buClr>
              <a:buSzPct val="45000"/>
              <a:buFont typeface="Wingdings" pitchFamily="2" charset="2"/>
              <a:defRPr>
                <a:solidFill>
                  <a:schemeClr val="tx1"/>
                </a:solidFill>
                <a:latin typeface="Arial" charset="0"/>
                <a:ea typeface="Bitstream Vera Sans" charset="0"/>
                <a:cs typeface="Bitstream Vera Sans" charset="0"/>
              </a:defRPr>
            </a:lvl8pPr>
            <a:lvl9pPr marL="3886200" indent="-228600" defTabSz="457200" eaLnBrk="0" fontAlgn="base" hangingPunct="0">
              <a:lnSpc>
                <a:spcPct val="104000"/>
              </a:lnSpc>
              <a:spcBef>
                <a:spcPct val="0"/>
              </a:spcBef>
              <a:spcAft>
                <a:spcPct val="0"/>
              </a:spcAft>
              <a:buClr>
                <a:srgbClr val="000000"/>
              </a:buClr>
              <a:buSzPct val="45000"/>
              <a:buFont typeface="Wingdings" pitchFamily="2" charset="2"/>
              <a:defRPr>
                <a:solidFill>
                  <a:schemeClr val="tx1"/>
                </a:solidFill>
                <a:latin typeface="Arial" charset="0"/>
                <a:ea typeface="Bitstream Vera Sans" charset="0"/>
                <a:cs typeface="Bitstream Vera Sans" charset="0"/>
              </a:defRPr>
            </a:lvl9pPr>
          </a:lstStyle>
          <a:p>
            <a:pPr eaLnBrk="1"/>
            <a:endParaRPr lang="en-US"/>
          </a:p>
        </p:txBody>
      </p:sp>
      <p:sp>
        <p:nvSpPr>
          <p:cNvPr id="10258" name="Text Box 17"/>
          <p:cNvSpPr txBox="1">
            <a:spLocks noChangeArrowheads="1"/>
          </p:cNvSpPr>
          <p:nvPr/>
        </p:nvSpPr>
        <p:spPr bwMode="auto">
          <a:xfrm>
            <a:off x="6397056" y="4561924"/>
            <a:ext cx="164212" cy="4160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1440">
                <a:solidFill>
                  <a:srgbClr val="000000"/>
                </a:solidFill>
                <a:bevel/>
                <a:headEnd/>
                <a:tailEnd/>
              </a14:hiddenLine>
            </a:ext>
          </a:extLst>
        </p:spPr>
        <p:txBody>
          <a:bodyPr wrap="none" lIns="82945" tIns="41473" rIns="82945" bIns="41473" anchor="ctr"/>
          <a:lstStyle>
            <a:lvl1pPr eaLnBrk="0">
              <a:defRPr>
                <a:solidFill>
                  <a:schemeClr val="tx1"/>
                </a:solidFill>
                <a:latin typeface="Arial" charset="0"/>
                <a:ea typeface="Bitstream Vera Sans" charset="0"/>
                <a:cs typeface="Bitstream Vera Sans" charset="0"/>
              </a:defRPr>
            </a:lvl1pPr>
            <a:lvl2pPr marL="742950" indent="-285750" eaLnBrk="0">
              <a:defRPr>
                <a:solidFill>
                  <a:schemeClr val="tx1"/>
                </a:solidFill>
                <a:latin typeface="Arial" charset="0"/>
                <a:ea typeface="Bitstream Vera Sans" charset="0"/>
                <a:cs typeface="Bitstream Vera Sans" charset="0"/>
              </a:defRPr>
            </a:lvl2pPr>
            <a:lvl3pPr marL="1143000" indent="-228600" eaLnBrk="0">
              <a:defRPr>
                <a:solidFill>
                  <a:schemeClr val="tx1"/>
                </a:solidFill>
                <a:latin typeface="Arial" charset="0"/>
                <a:ea typeface="Bitstream Vera Sans" charset="0"/>
                <a:cs typeface="Bitstream Vera Sans" charset="0"/>
              </a:defRPr>
            </a:lvl3pPr>
            <a:lvl4pPr marL="1600200" indent="-228600" eaLnBrk="0">
              <a:defRPr>
                <a:solidFill>
                  <a:schemeClr val="tx1"/>
                </a:solidFill>
                <a:latin typeface="Arial" charset="0"/>
                <a:ea typeface="Bitstream Vera Sans" charset="0"/>
                <a:cs typeface="Bitstream Vera Sans" charset="0"/>
              </a:defRPr>
            </a:lvl4pPr>
            <a:lvl5pPr marL="2057400" indent="-228600" eaLnBrk="0">
              <a:defRPr>
                <a:solidFill>
                  <a:schemeClr val="tx1"/>
                </a:solidFill>
                <a:latin typeface="Arial" charset="0"/>
                <a:ea typeface="Bitstream Vera Sans" charset="0"/>
                <a:cs typeface="Bitstream Vera Sans" charset="0"/>
              </a:defRPr>
            </a:lvl5pPr>
            <a:lvl6pPr marL="2514600" indent="-228600" defTabSz="457200" eaLnBrk="0" fontAlgn="base" hangingPunct="0">
              <a:lnSpc>
                <a:spcPct val="104000"/>
              </a:lnSpc>
              <a:spcBef>
                <a:spcPct val="0"/>
              </a:spcBef>
              <a:spcAft>
                <a:spcPct val="0"/>
              </a:spcAft>
              <a:buClr>
                <a:srgbClr val="000000"/>
              </a:buClr>
              <a:buSzPct val="45000"/>
              <a:buFont typeface="Wingdings" pitchFamily="2" charset="2"/>
              <a:defRPr>
                <a:solidFill>
                  <a:schemeClr val="tx1"/>
                </a:solidFill>
                <a:latin typeface="Arial" charset="0"/>
                <a:ea typeface="Bitstream Vera Sans" charset="0"/>
                <a:cs typeface="Bitstream Vera Sans" charset="0"/>
              </a:defRPr>
            </a:lvl6pPr>
            <a:lvl7pPr marL="2971800" indent="-228600" defTabSz="457200" eaLnBrk="0" fontAlgn="base" hangingPunct="0">
              <a:lnSpc>
                <a:spcPct val="104000"/>
              </a:lnSpc>
              <a:spcBef>
                <a:spcPct val="0"/>
              </a:spcBef>
              <a:spcAft>
                <a:spcPct val="0"/>
              </a:spcAft>
              <a:buClr>
                <a:srgbClr val="000000"/>
              </a:buClr>
              <a:buSzPct val="45000"/>
              <a:buFont typeface="Wingdings" pitchFamily="2" charset="2"/>
              <a:defRPr>
                <a:solidFill>
                  <a:schemeClr val="tx1"/>
                </a:solidFill>
                <a:latin typeface="Arial" charset="0"/>
                <a:ea typeface="Bitstream Vera Sans" charset="0"/>
                <a:cs typeface="Bitstream Vera Sans" charset="0"/>
              </a:defRPr>
            </a:lvl7pPr>
            <a:lvl8pPr marL="3429000" indent="-228600" defTabSz="457200" eaLnBrk="0" fontAlgn="base" hangingPunct="0">
              <a:lnSpc>
                <a:spcPct val="104000"/>
              </a:lnSpc>
              <a:spcBef>
                <a:spcPct val="0"/>
              </a:spcBef>
              <a:spcAft>
                <a:spcPct val="0"/>
              </a:spcAft>
              <a:buClr>
                <a:srgbClr val="000000"/>
              </a:buClr>
              <a:buSzPct val="45000"/>
              <a:buFont typeface="Wingdings" pitchFamily="2" charset="2"/>
              <a:defRPr>
                <a:solidFill>
                  <a:schemeClr val="tx1"/>
                </a:solidFill>
                <a:latin typeface="Arial" charset="0"/>
                <a:ea typeface="Bitstream Vera Sans" charset="0"/>
                <a:cs typeface="Bitstream Vera Sans" charset="0"/>
              </a:defRPr>
            </a:lvl8pPr>
            <a:lvl9pPr marL="3886200" indent="-228600" defTabSz="457200" eaLnBrk="0" fontAlgn="base" hangingPunct="0">
              <a:lnSpc>
                <a:spcPct val="104000"/>
              </a:lnSpc>
              <a:spcBef>
                <a:spcPct val="0"/>
              </a:spcBef>
              <a:spcAft>
                <a:spcPct val="0"/>
              </a:spcAft>
              <a:buClr>
                <a:srgbClr val="000000"/>
              </a:buClr>
              <a:buSzPct val="45000"/>
              <a:buFont typeface="Wingdings" pitchFamily="2" charset="2"/>
              <a:defRPr>
                <a:solidFill>
                  <a:schemeClr val="tx1"/>
                </a:solidFill>
                <a:latin typeface="Arial" charset="0"/>
                <a:ea typeface="Bitstream Vera Sans" charset="0"/>
                <a:cs typeface="Bitstream Vera Sans" charset="0"/>
              </a:defRPr>
            </a:lvl9pPr>
          </a:lstStyle>
          <a:p>
            <a:pPr eaLnBrk="1"/>
            <a:endParaRPr lang="en-US"/>
          </a:p>
        </p:txBody>
      </p:sp>
      <p:sp>
        <p:nvSpPr>
          <p:cNvPr id="10259" name="Line 18"/>
          <p:cNvSpPr>
            <a:spLocks noChangeShapeType="1"/>
          </p:cNvSpPr>
          <p:nvPr/>
        </p:nvSpPr>
        <p:spPr bwMode="auto">
          <a:xfrm>
            <a:off x="4334802" y="2110375"/>
            <a:ext cx="2902514" cy="1440"/>
          </a:xfrm>
          <a:prstGeom prst="line">
            <a:avLst/>
          </a:prstGeom>
          <a:noFill/>
          <a:ln w="38100">
            <a:solidFill>
              <a:srgbClr val="FF0000"/>
            </a:solidFill>
            <a:bevel/>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10260" name="Text Box 19"/>
          <p:cNvSpPr txBox="1">
            <a:spLocks noChangeArrowheads="1"/>
          </p:cNvSpPr>
          <p:nvPr/>
        </p:nvSpPr>
        <p:spPr bwMode="auto">
          <a:xfrm>
            <a:off x="5029499" y="5049775"/>
            <a:ext cx="1563755" cy="3397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1440">
                <a:solidFill>
                  <a:srgbClr val="000000"/>
                </a:solidFill>
                <a:bevel/>
                <a:headEnd/>
                <a:tailEnd/>
              </a14:hiddenLine>
            </a:ext>
          </a:extLst>
        </p:spPr>
        <p:txBody>
          <a:bodyPr wrap="none" lIns="81639" tIns="40820" rIns="81639" bIns="40820"/>
          <a:lstStyle>
            <a:lvl1pPr eaLnBrk="0">
              <a:defRPr>
                <a:solidFill>
                  <a:schemeClr val="tx1"/>
                </a:solidFill>
                <a:latin typeface="Arial" charset="0"/>
                <a:ea typeface="Bitstream Vera Sans" charset="0"/>
                <a:cs typeface="Bitstream Vera Sans" charset="0"/>
              </a:defRPr>
            </a:lvl1pPr>
            <a:lvl2pPr marL="742950" indent="-285750" eaLnBrk="0">
              <a:defRPr>
                <a:solidFill>
                  <a:schemeClr val="tx1"/>
                </a:solidFill>
                <a:latin typeface="Arial" charset="0"/>
                <a:ea typeface="Bitstream Vera Sans" charset="0"/>
                <a:cs typeface="Bitstream Vera Sans" charset="0"/>
              </a:defRPr>
            </a:lvl2pPr>
            <a:lvl3pPr marL="1143000" indent="-228600" eaLnBrk="0">
              <a:defRPr>
                <a:solidFill>
                  <a:schemeClr val="tx1"/>
                </a:solidFill>
                <a:latin typeface="Arial" charset="0"/>
                <a:ea typeface="Bitstream Vera Sans" charset="0"/>
                <a:cs typeface="Bitstream Vera Sans" charset="0"/>
              </a:defRPr>
            </a:lvl3pPr>
            <a:lvl4pPr marL="1600200" indent="-228600" eaLnBrk="0">
              <a:defRPr>
                <a:solidFill>
                  <a:schemeClr val="tx1"/>
                </a:solidFill>
                <a:latin typeface="Arial" charset="0"/>
                <a:ea typeface="Bitstream Vera Sans" charset="0"/>
                <a:cs typeface="Bitstream Vera Sans" charset="0"/>
              </a:defRPr>
            </a:lvl4pPr>
            <a:lvl5pPr marL="2057400" indent="-228600" eaLnBrk="0">
              <a:defRPr>
                <a:solidFill>
                  <a:schemeClr val="tx1"/>
                </a:solidFill>
                <a:latin typeface="Arial" charset="0"/>
                <a:ea typeface="Bitstream Vera Sans" charset="0"/>
                <a:cs typeface="Bitstream Vera Sans" charset="0"/>
              </a:defRPr>
            </a:lvl5pPr>
            <a:lvl6pPr marL="2514600" indent="-228600" defTabSz="457200" eaLnBrk="0" fontAlgn="base" hangingPunct="0">
              <a:lnSpc>
                <a:spcPct val="104000"/>
              </a:lnSpc>
              <a:spcBef>
                <a:spcPct val="0"/>
              </a:spcBef>
              <a:spcAft>
                <a:spcPct val="0"/>
              </a:spcAft>
              <a:buClr>
                <a:srgbClr val="000000"/>
              </a:buClr>
              <a:buSzPct val="45000"/>
              <a:buFont typeface="Wingdings" pitchFamily="2" charset="2"/>
              <a:defRPr>
                <a:solidFill>
                  <a:schemeClr val="tx1"/>
                </a:solidFill>
                <a:latin typeface="Arial" charset="0"/>
                <a:ea typeface="Bitstream Vera Sans" charset="0"/>
                <a:cs typeface="Bitstream Vera Sans" charset="0"/>
              </a:defRPr>
            </a:lvl6pPr>
            <a:lvl7pPr marL="2971800" indent="-228600" defTabSz="457200" eaLnBrk="0" fontAlgn="base" hangingPunct="0">
              <a:lnSpc>
                <a:spcPct val="104000"/>
              </a:lnSpc>
              <a:spcBef>
                <a:spcPct val="0"/>
              </a:spcBef>
              <a:spcAft>
                <a:spcPct val="0"/>
              </a:spcAft>
              <a:buClr>
                <a:srgbClr val="000000"/>
              </a:buClr>
              <a:buSzPct val="45000"/>
              <a:buFont typeface="Wingdings" pitchFamily="2" charset="2"/>
              <a:defRPr>
                <a:solidFill>
                  <a:schemeClr val="tx1"/>
                </a:solidFill>
                <a:latin typeface="Arial" charset="0"/>
                <a:ea typeface="Bitstream Vera Sans" charset="0"/>
                <a:cs typeface="Bitstream Vera Sans" charset="0"/>
              </a:defRPr>
            </a:lvl7pPr>
            <a:lvl8pPr marL="3429000" indent="-228600" defTabSz="457200" eaLnBrk="0" fontAlgn="base" hangingPunct="0">
              <a:lnSpc>
                <a:spcPct val="104000"/>
              </a:lnSpc>
              <a:spcBef>
                <a:spcPct val="0"/>
              </a:spcBef>
              <a:spcAft>
                <a:spcPct val="0"/>
              </a:spcAft>
              <a:buClr>
                <a:srgbClr val="000000"/>
              </a:buClr>
              <a:buSzPct val="45000"/>
              <a:buFont typeface="Wingdings" pitchFamily="2" charset="2"/>
              <a:defRPr>
                <a:solidFill>
                  <a:schemeClr val="tx1"/>
                </a:solidFill>
                <a:latin typeface="Arial" charset="0"/>
                <a:ea typeface="Bitstream Vera Sans" charset="0"/>
                <a:cs typeface="Bitstream Vera Sans" charset="0"/>
              </a:defRPr>
            </a:lvl8pPr>
            <a:lvl9pPr marL="3886200" indent="-228600" defTabSz="457200" eaLnBrk="0" fontAlgn="base" hangingPunct="0">
              <a:lnSpc>
                <a:spcPct val="104000"/>
              </a:lnSpc>
              <a:spcBef>
                <a:spcPct val="0"/>
              </a:spcBef>
              <a:spcAft>
                <a:spcPct val="0"/>
              </a:spcAft>
              <a:buClr>
                <a:srgbClr val="000000"/>
              </a:buClr>
              <a:buSzPct val="45000"/>
              <a:buFont typeface="Wingdings" pitchFamily="2" charset="2"/>
              <a:defRPr>
                <a:solidFill>
                  <a:schemeClr val="tx1"/>
                </a:solidFill>
                <a:latin typeface="Arial" charset="0"/>
                <a:ea typeface="Bitstream Vera Sans" charset="0"/>
                <a:cs typeface="Bitstream Vera Sans" charset="0"/>
              </a:defRPr>
            </a:lvl9pPr>
          </a:lstStyle>
          <a:p>
            <a:pPr eaLnBrk="1"/>
            <a:r>
              <a:rPr lang="en-GB" dirty="0">
                <a:solidFill>
                  <a:srgbClr val="000000"/>
                </a:solidFill>
              </a:rPr>
              <a:t>Program name</a:t>
            </a:r>
          </a:p>
        </p:txBody>
      </p:sp>
      <p:sp>
        <p:nvSpPr>
          <p:cNvPr id="10261" name="Text Box 20"/>
          <p:cNvSpPr txBox="1">
            <a:spLocks noChangeArrowheads="1"/>
          </p:cNvSpPr>
          <p:nvPr/>
        </p:nvSpPr>
        <p:spPr bwMode="auto">
          <a:xfrm>
            <a:off x="4561917" y="2280242"/>
            <a:ext cx="207425" cy="4160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1440">
                <a:solidFill>
                  <a:srgbClr val="000000"/>
                </a:solidFill>
                <a:bevel/>
                <a:headEnd/>
                <a:tailEnd/>
              </a14:hiddenLine>
            </a:ext>
          </a:extLst>
        </p:spPr>
        <p:txBody>
          <a:bodyPr wrap="none" lIns="82945" tIns="41473" rIns="82945" bIns="41473" anchor="ctr"/>
          <a:lstStyle>
            <a:lvl1pPr eaLnBrk="0">
              <a:defRPr>
                <a:solidFill>
                  <a:schemeClr val="tx1"/>
                </a:solidFill>
                <a:latin typeface="Arial" charset="0"/>
                <a:ea typeface="Bitstream Vera Sans" charset="0"/>
                <a:cs typeface="Bitstream Vera Sans" charset="0"/>
              </a:defRPr>
            </a:lvl1pPr>
            <a:lvl2pPr marL="742950" indent="-285750" eaLnBrk="0">
              <a:defRPr>
                <a:solidFill>
                  <a:schemeClr val="tx1"/>
                </a:solidFill>
                <a:latin typeface="Arial" charset="0"/>
                <a:ea typeface="Bitstream Vera Sans" charset="0"/>
                <a:cs typeface="Bitstream Vera Sans" charset="0"/>
              </a:defRPr>
            </a:lvl2pPr>
            <a:lvl3pPr marL="1143000" indent="-228600" eaLnBrk="0">
              <a:defRPr>
                <a:solidFill>
                  <a:schemeClr val="tx1"/>
                </a:solidFill>
                <a:latin typeface="Arial" charset="0"/>
                <a:ea typeface="Bitstream Vera Sans" charset="0"/>
                <a:cs typeface="Bitstream Vera Sans" charset="0"/>
              </a:defRPr>
            </a:lvl3pPr>
            <a:lvl4pPr marL="1600200" indent="-228600" eaLnBrk="0">
              <a:defRPr>
                <a:solidFill>
                  <a:schemeClr val="tx1"/>
                </a:solidFill>
                <a:latin typeface="Arial" charset="0"/>
                <a:ea typeface="Bitstream Vera Sans" charset="0"/>
                <a:cs typeface="Bitstream Vera Sans" charset="0"/>
              </a:defRPr>
            </a:lvl4pPr>
            <a:lvl5pPr marL="2057400" indent="-228600" eaLnBrk="0">
              <a:defRPr>
                <a:solidFill>
                  <a:schemeClr val="tx1"/>
                </a:solidFill>
                <a:latin typeface="Arial" charset="0"/>
                <a:ea typeface="Bitstream Vera Sans" charset="0"/>
                <a:cs typeface="Bitstream Vera Sans" charset="0"/>
              </a:defRPr>
            </a:lvl5pPr>
            <a:lvl6pPr marL="2514600" indent="-228600" defTabSz="457200" eaLnBrk="0" fontAlgn="base" hangingPunct="0">
              <a:lnSpc>
                <a:spcPct val="104000"/>
              </a:lnSpc>
              <a:spcBef>
                <a:spcPct val="0"/>
              </a:spcBef>
              <a:spcAft>
                <a:spcPct val="0"/>
              </a:spcAft>
              <a:buClr>
                <a:srgbClr val="000000"/>
              </a:buClr>
              <a:buSzPct val="45000"/>
              <a:buFont typeface="Wingdings" pitchFamily="2" charset="2"/>
              <a:defRPr>
                <a:solidFill>
                  <a:schemeClr val="tx1"/>
                </a:solidFill>
                <a:latin typeface="Arial" charset="0"/>
                <a:ea typeface="Bitstream Vera Sans" charset="0"/>
                <a:cs typeface="Bitstream Vera Sans" charset="0"/>
              </a:defRPr>
            </a:lvl6pPr>
            <a:lvl7pPr marL="2971800" indent="-228600" defTabSz="457200" eaLnBrk="0" fontAlgn="base" hangingPunct="0">
              <a:lnSpc>
                <a:spcPct val="104000"/>
              </a:lnSpc>
              <a:spcBef>
                <a:spcPct val="0"/>
              </a:spcBef>
              <a:spcAft>
                <a:spcPct val="0"/>
              </a:spcAft>
              <a:buClr>
                <a:srgbClr val="000000"/>
              </a:buClr>
              <a:buSzPct val="45000"/>
              <a:buFont typeface="Wingdings" pitchFamily="2" charset="2"/>
              <a:defRPr>
                <a:solidFill>
                  <a:schemeClr val="tx1"/>
                </a:solidFill>
                <a:latin typeface="Arial" charset="0"/>
                <a:ea typeface="Bitstream Vera Sans" charset="0"/>
                <a:cs typeface="Bitstream Vera Sans" charset="0"/>
              </a:defRPr>
            </a:lvl7pPr>
            <a:lvl8pPr marL="3429000" indent="-228600" defTabSz="457200" eaLnBrk="0" fontAlgn="base" hangingPunct="0">
              <a:lnSpc>
                <a:spcPct val="104000"/>
              </a:lnSpc>
              <a:spcBef>
                <a:spcPct val="0"/>
              </a:spcBef>
              <a:spcAft>
                <a:spcPct val="0"/>
              </a:spcAft>
              <a:buClr>
                <a:srgbClr val="000000"/>
              </a:buClr>
              <a:buSzPct val="45000"/>
              <a:buFont typeface="Wingdings" pitchFamily="2" charset="2"/>
              <a:defRPr>
                <a:solidFill>
                  <a:schemeClr val="tx1"/>
                </a:solidFill>
                <a:latin typeface="Arial" charset="0"/>
                <a:ea typeface="Bitstream Vera Sans" charset="0"/>
                <a:cs typeface="Bitstream Vera Sans" charset="0"/>
              </a:defRPr>
            </a:lvl8pPr>
            <a:lvl9pPr marL="3886200" indent="-228600" defTabSz="457200" eaLnBrk="0" fontAlgn="base" hangingPunct="0">
              <a:lnSpc>
                <a:spcPct val="104000"/>
              </a:lnSpc>
              <a:spcBef>
                <a:spcPct val="0"/>
              </a:spcBef>
              <a:spcAft>
                <a:spcPct val="0"/>
              </a:spcAft>
              <a:buClr>
                <a:srgbClr val="000000"/>
              </a:buClr>
              <a:buSzPct val="45000"/>
              <a:buFont typeface="Wingdings" pitchFamily="2" charset="2"/>
              <a:defRPr>
                <a:solidFill>
                  <a:schemeClr val="tx1"/>
                </a:solidFill>
                <a:latin typeface="Arial" charset="0"/>
                <a:ea typeface="Bitstream Vera Sans" charset="0"/>
                <a:cs typeface="Bitstream Vera Sans" charset="0"/>
              </a:defRPr>
            </a:lvl9pPr>
          </a:lstStyle>
          <a:p>
            <a:pPr eaLnBrk="1"/>
            <a:endParaRPr lang="en-US"/>
          </a:p>
        </p:txBody>
      </p:sp>
      <p:sp>
        <p:nvSpPr>
          <p:cNvPr id="27" name="Line 7"/>
          <p:cNvSpPr>
            <a:spLocks noChangeShapeType="1"/>
          </p:cNvSpPr>
          <p:nvPr/>
        </p:nvSpPr>
        <p:spPr bwMode="auto">
          <a:xfrm>
            <a:off x="4352464" y="4986704"/>
            <a:ext cx="2902514" cy="1439"/>
          </a:xfrm>
          <a:prstGeom prst="line">
            <a:avLst/>
          </a:prstGeom>
          <a:noFill/>
          <a:ln w="38100">
            <a:solidFill>
              <a:srgbClr val="FF0000"/>
            </a:solidFill>
            <a:bevel/>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2" name="TextBox 1"/>
          <p:cNvSpPr txBox="1"/>
          <p:nvPr/>
        </p:nvSpPr>
        <p:spPr>
          <a:xfrm>
            <a:off x="5262547" y="5559803"/>
            <a:ext cx="1082348" cy="369332"/>
          </a:xfrm>
          <a:prstGeom prst="rect">
            <a:avLst/>
          </a:prstGeom>
          <a:noFill/>
        </p:spPr>
        <p:txBody>
          <a:bodyPr wrap="none" rtlCol="0">
            <a:spAutoFit/>
          </a:bodyPr>
          <a:lstStyle/>
          <a:p>
            <a:r>
              <a:rPr lang="en-US" dirty="0"/>
              <a:t>0, 0, 0, 0</a:t>
            </a:r>
          </a:p>
        </p:txBody>
      </p:sp>
      <p:sp>
        <p:nvSpPr>
          <p:cNvPr id="29" name="Line 12"/>
          <p:cNvSpPr>
            <a:spLocks noChangeShapeType="1"/>
          </p:cNvSpPr>
          <p:nvPr/>
        </p:nvSpPr>
        <p:spPr bwMode="auto">
          <a:xfrm>
            <a:off x="4334802" y="2899247"/>
            <a:ext cx="2902514" cy="1440"/>
          </a:xfrm>
          <a:prstGeom prst="line">
            <a:avLst/>
          </a:prstGeom>
          <a:noFill/>
          <a:ln w="38100">
            <a:solidFill>
              <a:srgbClr val="FF0000"/>
            </a:solidFill>
            <a:bevel/>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30" name="Text Box 15"/>
          <p:cNvSpPr txBox="1">
            <a:spLocks noChangeArrowheads="1"/>
          </p:cNvSpPr>
          <p:nvPr/>
        </p:nvSpPr>
        <p:spPr bwMode="auto">
          <a:xfrm>
            <a:off x="5082129" y="4200288"/>
            <a:ext cx="1301754" cy="307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1440">
                <a:solidFill>
                  <a:srgbClr val="000000"/>
                </a:solidFill>
                <a:bevel/>
                <a:headEnd/>
                <a:tailEnd/>
              </a14:hiddenLine>
            </a:ext>
          </a:extLst>
        </p:spPr>
        <p:txBody>
          <a:bodyPr wrap="none" lIns="81639" tIns="40820" rIns="81639" bIns="40820"/>
          <a:lstStyle>
            <a:lvl1pPr eaLnBrk="0">
              <a:tabLst>
                <a:tab pos="723900" algn="l"/>
                <a:tab pos="1447800" algn="l"/>
              </a:tabLst>
              <a:defRPr>
                <a:solidFill>
                  <a:schemeClr val="tx1"/>
                </a:solidFill>
                <a:latin typeface="Arial" charset="0"/>
                <a:ea typeface="Bitstream Vera Sans" charset="0"/>
                <a:cs typeface="Bitstream Vera Sans" charset="0"/>
              </a:defRPr>
            </a:lvl1pPr>
            <a:lvl2pPr marL="742950" indent="-285750" eaLnBrk="0">
              <a:tabLst>
                <a:tab pos="723900" algn="l"/>
                <a:tab pos="1447800" algn="l"/>
              </a:tabLst>
              <a:defRPr>
                <a:solidFill>
                  <a:schemeClr val="tx1"/>
                </a:solidFill>
                <a:latin typeface="Arial" charset="0"/>
                <a:ea typeface="Bitstream Vera Sans" charset="0"/>
                <a:cs typeface="Bitstream Vera Sans" charset="0"/>
              </a:defRPr>
            </a:lvl2pPr>
            <a:lvl3pPr marL="1143000" indent="-228600" eaLnBrk="0">
              <a:tabLst>
                <a:tab pos="723900" algn="l"/>
                <a:tab pos="1447800" algn="l"/>
              </a:tabLst>
              <a:defRPr>
                <a:solidFill>
                  <a:schemeClr val="tx1"/>
                </a:solidFill>
                <a:latin typeface="Arial" charset="0"/>
                <a:ea typeface="Bitstream Vera Sans" charset="0"/>
                <a:cs typeface="Bitstream Vera Sans" charset="0"/>
              </a:defRPr>
            </a:lvl3pPr>
            <a:lvl4pPr marL="1600200" indent="-228600" eaLnBrk="0">
              <a:tabLst>
                <a:tab pos="723900" algn="l"/>
                <a:tab pos="1447800" algn="l"/>
              </a:tabLst>
              <a:defRPr>
                <a:solidFill>
                  <a:schemeClr val="tx1"/>
                </a:solidFill>
                <a:latin typeface="Arial" charset="0"/>
                <a:ea typeface="Bitstream Vera Sans" charset="0"/>
                <a:cs typeface="Bitstream Vera Sans" charset="0"/>
              </a:defRPr>
            </a:lvl4pPr>
            <a:lvl5pPr marL="2057400" indent="-228600" eaLnBrk="0">
              <a:tabLst>
                <a:tab pos="723900" algn="l"/>
                <a:tab pos="1447800" algn="l"/>
              </a:tabLst>
              <a:defRPr>
                <a:solidFill>
                  <a:schemeClr val="tx1"/>
                </a:solidFill>
                <a:latin typeface="Arial" charset="0"/>
                <a:ea typeface="Bitstream Vera Sans" charset="0"/>
                <a:cs typeface="Bitstream Vera Sans" charset="0"/>
              </a:defRPr>
            </a:lvl5pPr>
            <a:lvl6pPr marL="2514600" indent="-228600" defTabSz="457200" eaLnBrk="0" fontAlgn="base" hangingPunct="0">
              <a:lnSpc>
                <a:spcPct val="104000"/>
              </a:lnSpc>
              <a:spcBef>
                <a:spcPct val="0"/>
              </a:spcBef>
              <a:spcAft>
                <a:spcPct val="0"/>
              </a:spcAft>
              <a:buClr>
                <a:srgbClr val="000000"/>
              </a:buClr>
              <a:buSzPct val="45000"/>
              <a:buFont typeface="Wingdings" pitchFamily="2" charset="2"/>
              <a:tabLst>
                <a:tab pos="723900" algn="l"/>
                <a:tab pos="1447800" algn="l"/>
              </a:tabLst>
              <a:defRPr>
                <a:solidFill>
                  <a:schemeClr val="tx1"/>
                </a:solidFill>
                <a:latin typeface="Arial" charset="0"/>
                <a:ea typeface="Bitstream Vera Sans" charset="0"/>
                <a:cs typeface="Bitstream Vera Sans" charset="0"/>
              </a:defRPr>
            </a:lvl6pPr>
            <a:lvl7pPr marL="2971800" indent="-228600" defTabSz="457200" eaLnBrk="0" fontAlgn="base" hangingPunct="0">
              <a:lnSpc>
                <a:spcPct val="104000"/>
              </a:lnSpc>
              <a:spcBef>
                <a:spcPct val="0"/>
              </a:spcBef>
              <a:spcAft>
                <a:spcPct val="0"/>
              </a:spcAft>
              <a:buClr>
                <a:srgbClr val="000000"/>
              </a:buClr>
              <a:buSzPct val="45000"/>
              <a:buFont typeface="Wingdings" pitchFamily="2" charset="2"/>
              <a:tabLst>
                <a:tab pos="723900" algn="l"/>
                <a:tab pos="1447800" algn="l"/>
              </a:tabLst>
              <a:defRPr>
                <a:solidFill>
                  <a:schemeClr val="tx1"/>
                </a:solidFill>
                <a:latin typeface="Arial" charset="0"/>
                <a:ea typeface="Bitstream Vera Sans" charset="0"/>
                <a:cs typeface="Bitstream Vera Sans" charset="0"/>
              </a:defRPr>
            </a:lvl7pPr>
            <a:lvl8pPr marL="3429000" indent="-228600" defTabSz="457200" eaLnBrk="0" fontAlgn="base" hangingPunct="0">
              <a:lnSpc>
                <a:spcPct val="104000"/>
              </a:lnSpc>
              <a:spcBef>
                <a:spcPct val="0"/>
              </a:spcBef>
              <a:spcAft>
                <a:spcPct val="0"/>
              </a:spcAft>
              <a:buClr>
                <a:srgbClr val="000000"/>
              </a:buClr>
              <a:buSzPct val="45000"/>
              <a:buFont typeface="Wingdings" pitchFamily="2" charset="2"/>
              <a:tabLst>
                <a:tab pos="723900" algn="l"/>
                <a:tab pos="1447800" algn="l"/>
              </a:tabLst>
              <a:defRPr>
                <a:solidFill>
                  <a:schemeClr val="tx1"/>
                </a:solidFill>
                <a:latin typeface="Arial" charset="0"/>
                <a:ea typeface="Bitstream Vera Sans" charset="0"/>
                <a:cs typeface="Bitstream Vera Sans" charset="0"/>
              </a:defRPr>
            </a:lvl8pPr>
            <a:lvl9pPr marL="3886200" indent="-228600" defTabSz="457200" eaLnBrk="0" fontAlgn="base" hangingPunct="0">
              <a:lnSpc>
                <a:spcPct val="104000"/>
              </a:lnSpc>
              <a:spcBef>
                <a:spcPct val="0"/>
              </a:spcBef>
              <a:spcAft>
                <a:spcPct val="0"/>
              </a:spcAft>
              <a:buClr>
                <a:srgbClr val="000000"/>
              </a:buClr>
              <a:buSzPct val="45000"/>
              <a:buFont typeface="Wingdings" pitchFamily="2" charset="2"/>
              <a:tabLst>
                <a:tab pos="723900" algn="l"/>
                <a:tab pos="1447800" algn="l"/>
              </a:tabLst>
              <a:defRPr>
                <a:solidFill>
                  <a:schemeClr val="tx1"/>
                </a:solidFill>
                <a:latin typeface="Arial" charset="0"/>
                <a:ea typeface="Bitstream Vera Sans" charset="0"/>
                <a:cs typeface="Bitstream Vera Sans" charset="0"/>
              </a:defRPr>
            </a:lvl9pPr>
          </a:lstStyle>
          <a:p>
            <a:pPr eaLnBrk="1"/>
            <a:r>
              <a:rPr lang="en-GB" dirty="0" err="1">
                <a:solidFill>
                  <a:srgbClr val="000000"/>
                </a:solidFill>
              </a:rPr>
              <a:t>Env</a:t>
            </a:r>
            <a:r>
              <a:rPr lang="en-GB" dirty="0">
                <a:solidFill>
                  <a:srgbClr val="000000"/>
                </a:solidFill>
              </a:rPr>
              <a:t> </a:t>
            </a:r>
            <a:r>
              <a:rPr lang="en-GB" dirty="0" err="1">
                <a:solidFill>
                  <a:srgbClr val="000000"/>
                </a:solidFill>
              </a:rPr>
              <a:t>var</a:t>
            </a:r>
            <a:r>
              <a:rPr lang="en-GB" dirty="0">
                <a:solidFill>
                  <a:srgbClr val="000000"/>
                </a:solidFill>
              </a:rPr>
              <a:t> n-1</a:t>
            </a:r>
          </a:p>
        </p:txBody>
      </p:sp>
      <p:sp>
        <p:nvSpPr>
          <p:cNvPr id="31" name="Text Box 9"/>
          <p:cNvSpPr txBox="1">
            <a:spLocks noChangeArrowheads="1"/>
          </p:cNvSpPr>
          <p:nvPr/>
        </p:nvSpPr>
        <p:spPr bwMode="auto">
          <a:xfrm>
            <a:off x="5252083" y="2561255"/>
            <a:ext cx="961839" cy="2700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1440">
                <a:solidFill>
                  <a:srgbClr val="000000"/>
                </a:solidFill>
                <a:bevel/>
                <a:headEnd/>
                <a:tailEnd/>
              </a14:hiddenLine>
            </a:ext>
          </a:extLst>
        </p:spPr>
        <p:txBody>
          <a:bodyPr lIns="81639" tIns="40820" rIns="81639" bIns="40820"/>
          <a:lstStyle>
            <a:lvl1pPr eaLnBrk="0">
              <a:tabLst>
                <a:tab pos="723900" algn="l"/>
                <a:tab pos="1447800" algn="l"/>
                <a:tab pos="2171700" algn="l"/>
              </a:tabLst>
              <a:defRPr>
                <a:solidFill>
                  <a:schemeClr val="tx1"/>
                </a:solidFill>
                <a:latin typeface="Arial" charset="0"/>
                <a:ea typeface="Bitstream Vera Sans" charset="0"/>
                <a:cs typeface="Bitstream Vera Sans" charset="0"/>
              </a:defRPr>
            </a:lvl1pPr>
            <a:lvl2pPr marL="742950" indent="-285750" eaLnBrk="0">
              <a:tabLst>
                <a:tab pos="723900" algn="l"/>
                <a:tab pos="1447800" algn="l"/>
                <a:tab pos="2171700" algn="l"/>
              </a:tabLst>
              <a:defRPr>
                <a:solidFill>
                  <a:schemeClr val="tx1"/>
                </a:solidFill>
                <a:latin typeface="Arial" charset="0"/>
                <a:ea typeface="Bitstream Vera Sans" charset="0"/>
                <a:cs typeface="Bitstream Vera Sans" charset="0"/>
              </a:defRPr>
            </a:lvl2pPr>
            <a:lvl3pPr marL="1143000" indent="-228600" eaLnBrk="0">
              <a:tabLst>
                <a:tab pos="723900" algn="l"/>
                <a:tab pos="1447800" algn="l"/>
                <a:tab pos="2171700" algn="l"/>
              </a:tabLst>
              <a:defRPr>
                <a:solidFill>
                  <a:schemeClr val="tx1"/>
                </a:solidFill>
                <a:latin typeface="Arial" charset="0"/>
                <a:ea typeface="Bitstream Vera Sans" charset="0"/>
                <a:cs typeface="Bitstream Vera Sans" charset="0"/>
              </a:defRPr>
            </a:lvl3pPr>
            <a:lvl4pPr marL="1600200" indent="-228600" eaLnBrk="0">
              <a:tabLst>
                <a:tab pos="723900" algn="l"/>
                <a:tab pos="1447800" algn="l"/>
                <a:tab pos="2171700" algn="l"/>
              </a:tabLst>
              <a:defRPr>
                <a:solidFill>
                  <a:schemeClr val="tx1"/>
                </a:solidFill>
                <a:latin typeface="Arial" charset="0"/>
                <a:ea typeface="Bitstream Vera Sans" charset="0"/>
                <a:cs typeface="Bitstream Vera Sans" charset="0"/>
              </a:defRPr>
            </a:lvl4pPr>
            <a:lvl5pPr marL="2057400" indent="-228600" eaLnBrk="0">
              <a:tabLst>
                <a:tab pos="723900" algn="l"/>
                <a:tab pos="1447800" algn="l"/>
                <a:tab pos="2171700" algn="l"/>
              </a:tabLst>
              <a:defRPr>
                <a:solidFill>
                  <a:schemeClr val="tx1"/>
                </a:solidFill>
                <a:latin typeface="Arial" charset="0"/>
                <a:ea typeface="Bitstream Vera Sans" charset="0"/>
                <a:cs typeface="Bitstream Vera Sans" charset="0"/>
              </a:defRPr>
            </a:lvl5pPr>
            <a:lvl6pPr marL="2514600" indent="-228600" defTabSz="457200" eaLnBrk="0" fontAlgn="base" hangingPunct="0">
              <a:lnSpc>
                <a:spcPct val="104000"/>
              </a:lnSpc>
              <a:spcBef>
                <a:spcPct val="0"/>
              </a:spcBef>
              <a:spcAft>
                <a:spcPct val="0"/>
              </a:spcAft>
              <a:buClr>
                <a:srgbClr val="000000"/>
              </a:buClr>
              <a:buSzPct val="45000"/>
              <a:buFont typeface="Wingdings" pitchFamily="2" charset="2"/>
              <a:tabLst>
                <a:tab pos="723900" algn="l"/>
                <a:tab pos="1447800" algn="l"/>
                <a:tab pos="2171700" algn="l"/>
              </a:tabLst>
              <a:defRPr>
                <a:solidFill>
                  <a:schemeClr val="tx1"/>
                </a:solidFill>
                <a:latin typeface="Arial" charset="0"/>
                <a:ea typeface="Bitstream Vera Sans" charset="0"/>
                <a:cs typeface="Bitstream Vera Sans" charset="0"/>
              </a:defRPr>
            </a:lvl6pPr>
            <a:lvl7pPr marL="2971800" indent="-228600" defTabSz="457200" eaLnBrk="0" fontAlgn="base" hangingPunct="0">
              <a:lnSpc>
                <a:spcPct val="104000"/>
              </a:lnSpc>
              <a:spcBef>
                <a:spcPct val="0"/>
              </a:spcBef>
              <a:spcAft>
                <a:spcPct val="0"/>
              </a:spcAft>
              <a:buClr>
                <a:srgbClr val="000000"/>
              </a:buClr>
              <a:buSzPct val="45000"/>
              <a:buFont typeface="Wingdings" pitchFamily="2" charset="2"/>
              <a:tabLst>
                <a:tab pos="723900" algn="l"/>
                <a:tab pos="1447800" algn="l"/>
                <a:tab pos="2171700" algn="l"/>
              </a:tabLst>
              <a:defRPr>
                <a:solidFill>
                  <a:schemeClr val="tx1"/>
                </a:solidFill>
                <a:latin typeface="Arial" charset="0"/>
                <a:ea typeface="Bitstream Vera Sans" charset="0"/>
                <a:cs typeface="Bitstream Vera Sans" charset="0"/>
              </a:defRPr>
            </a:lvl7pPr>
            <a:lvl8pPr marL="3429000" indent="-228600" defTabSz="457200" eaLnBrk="0" fontAlgn="base" hangingPunct="0">
              <a:lnSpc>
                <a:spcPct val="104000"/>
              </a:lnSpc>
              <a:spcBef>
                <a:spcPct val="0"/>
              </a:spcBef>
              <a:spcAft>
                <a:spcPct val="0"/>
              </a:spcAft>
              <a:buClr>
                <a:srgbClr val="000000"/>
              </a:buClr>
              <a:buSzPct val="45000"/>
              <a:buFont typeface="Wingdings" pitchFamily="2" charset="2"/>
              <a:tabLst>
                <a:tab pos="723900" algn="l"/>
                <a:tab pos="1447800" algn="l"/>
                <a:tab pos="2171700" algn="l"/>
              </a:tabLst>
              <a:defRPr>
                <a:solidFill>
                  <a:schemeClr val="tx1"/>
                </a:solidFill>
                <a:latin typeface="Arial" charset="0"/>
                <a:ea typeface="Bitstream Vera Sans" charset="0"/>
                <a:cs typeface="Bitstream Vera Sans" charset="0"/>
              </a:defRPr>
            </a:lvl8pPr>
            <a:lvl9pPr marL="3886200" indent="-228600" defTabSz="457200" eaLnBrk="0" fontAlgn="base" hangingPunct="0">
              <a:lnSpc>
                <a:spcPct val="104000"/>
              </a:lnSpc>
              <a:spcBef>
                <a:spcPct val="0"/>
              </a:spcBef>
              <a:spcAft>
                <a:spcPct val="0"/>
              </a:spcAft>
              <a:buClr>
                <a:srgbClr val="000000"/>
              </a:buClr>
              <a:buSzPct val="45000"/>
              <a:buFont typeface="Wingdings" pitchFamily="2" charset="2"/>
              <a:tabLst>
                <a:tab pos="723900" algn="l"/>
                <a:tab pos="1447800" algn="l"/>
                <a:tab pos="2171700" algn="l"/>
              </a:tabLst>
              <a:defRPr>
                <a:solidFill>
                  <a:schemeClr val="tx1"/>
                </a:solidFill>
                <a:latin typeface="Arial" charset="0"/>
                <a:ea typeface="Bitstream Vera Sans" charset="0"/>
                <a:cs typeface="Bitstream Vera Sans" charset="0"/>
              </a:defRPr>
            </a:lvl9pPr>
          </a:lstStyle>
          <a:p>
            <a:pPr algn="ctr" eaLnBrk="1"/>
            <a:r>
              <a:rPr lang="en-US" dirty="0" err="1">
                <a:solidFill>
                  <a:srgbClr val="000000"/>
                </a:solidFill>
              </a:rPr>
              <a:t>Arg</a:t>
            </a:r>
            <a:r>
              <a:rPr lang="en-US" dirty="0">
                <a:solidFill>
                  <a:srgbClr val="000000"/>
                </a:solidFill>
              </a:rPr>
              <a:t> n-1</a:t>
            </a:r>
            <a:endParaRPr lang="en-GB" dirty="0">
              <a:solidFill>
                <a:srgbClr val="000000"/>
              </a:solidFill>
            </a:endParaRPr>
          </a:p>
        </p:txBody>
      </p:sp>
      <p:sp>
        <p:nvSpPr>
          <p:cNvPr id="32" name="Text Box 13"/>
          <p:cNvSpPr txBox="1">
            <a:spLocks noChangeArrowheads="1"/>
          </p:cNvSpPr>
          <p:nvPr/>
        </p:nvSpPr>
        <p:spPr bwMode="auto">
          <a:xfrm>
            <a:off x="5527491" y="2110375"/>
            <a:ext cx="411021" cy="3397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1440">
                <a:solidFill>
                  <a:srgbClr val="000000"/>
                </a:solidFill>
                <a:bevel/>
                <a:headEnd/>
                <a:tailEnd/>
              </a14:hiddenLine>
            </a:ext>
          </a:extLst>
        </p:spPr>
        <p:txBody>
          <a:bodyPr lIns="81639" tIns="40820" rIns="81639" bIns="40820"/>
          <a:lstStyle>
            <a:lvl1pPr eaLnBrk="0">
              <a:tabLst>
                <a:tab pos="723900" algn="l"/>
                <a:tab pos="1447800" algn="l"/>
                <a:tab pos="2171700" algn="l"/>
              </a:tabLst>
              <a:defRPr>
                <a:solidFill>
                  <a:schemeClr val="tx1"/>
                </a:solidFill>
                <a:latin typeface="Arial" charset="0"/>
                <a:ea typeface="Bitstream Vera Sans" charset="0"/>
                <a:cs typeface="Bitstream Vera Sans" charset="0"/>
              </a:defRPr>
            </a:lvl1pPr>
            <a:lvl2pPr marL="742950" indent="-285750" eaLnBrk="0">
              <a:tabLst>
                <a:tab pos="723900" algn="l"/>
                <a:tab pos="1447800" algn="l"/>
                <a:tab pos="2171700" algn="l"/>
              </a:tabLst>
              <a:defRPr>
                <a:solidFill>
                  <a:schemeClr val="tx1"/>
                </a:solidFill>
                <a:latin typeface="Arial" charset="0"/>
                <a:ea typeface="Bitstream Vera Sans" charset="0"/>
                <a:cs typeface="Bitstream Vera Sans" charset="0"/>
              </a:defRPr>
            </a:lvl2pPr>
            <a:lvl3pPr marL="1143000" indent="-228600" eaLnBrk="0">
              <a:tabLst>
                <a:tab pos="723900" algn="l"/>
                <a:tab pos="1447800" algn="l"/>
                <a:tab pos="2171700" algn="l"/>
              </a:tabLst>
              <a:defRPr>
                <a:solidFill>
                  <a:schemeClr val="tx1"/>
                </a:solidFill>
                <a:latin typeface="Arial" charset="0"/>
                <a:ea typeface="Bitstream Vera Sans" charset="0"/>
                <a:cs typeface="Bitstream Vera Sans" charset="0"/>
              </a:defRPr>
            </a:lvl3pPr>
            <a:lvl4pPr marL="1600200" indent="-228600" eaLnBrk="0">
              <a:tabLst>
                <a:tab pos="723900" algn="l"/>
                <a:tab pos="1447800" algn="l"/>
                <a:tab pos="2171700" algn="l"/>
              </a:tabLst>
              <a:defRPr>
                <a:solidFill>
                  <a:schemeClr val="tx1"/>
                </a:solidFill>
                <a:latin typeface="Arial" charset="0"/>
                <a:ea typeface="Bitstream Vera Sans" charset="0"/>
                <a:cs typeface="Bitstream Vera Sans" charset="0"/>
              </a:defRPr>
            </a:lvl4pPr>
            <a:lvl5pPr marL="2057400" indent="-228600" eaLnBrk="0">
              <a:tabLst>
                <a:tab pos="723900" algn="l"/>
                <a:tab pos="1447800" algn="l"/>
                <a:tab pos="2171700" algn="l"/>
              </a:tabLst>
              <a:defRPr>
                <a:solidFill>
                  <a:schemeClr val="tx1"/>
                </a:solidFill>
                <a:latin typeface="Arial" charset="0"/>
                <a:ea typeface="Bitstream Vera Sans" charset="0"/>
                <a:cs typeface="Bitstream Vera Sans" charset="0"/>
              </a:defRPr>
            </a:lvl5pPr>
            <a:lvl6pPr marL="2514600" indent="-228600" defTabSz="457200" eaLnBrk="0" fontAlgn="base" hangingPunct="0">
              <a:lnSpc>
                <a:spcPct val="104000"/>
              </a:lnSpc>
              <a:spcBef>
                <a:spcPct val="0"/>
              </a:spcBef>
              <a:spcAft>
                <a:spcPct val="0"/>
              </a:spcAft>
              <a:buClr>
                <a:srgbClr val="000000"/>
              </a:buClr>
              <a:buSzPct val="45000"/>
              <a:buFont typeface="Wingdings" pitchFamily="2" charset="2"/>
              <a:tabLst>
                <a:tab pos="723900" algn="l"/>
                <a:tab pos="1447800" algn="l"/>
                <a:tab pos="2171700" algn="l"/>
              </a:tabLst>
              <a:defRPr>
                <a:solidFill>
                  <a:schemeClr val="tx1"/>
                </a:solidFill>
                <a:latin typeface="Arial" charset="0"/>
                <a:ea typeface="Bitstream Vera Sans" charset="0"/>
                <a:cs typeface="Bitstream Vera Sans" charset="0"/>
              </a:defRPr>
            </a:lvl6pPr>
            <a:lvl7pPr marL="2971800" indent="-228600" defTabSz="457200" eaLnBrk="0" fontAlgn="base" hangingPunct="0">
              <a:lnSpc>
                <a:spcPct val="104000"/>
              </a:lnSpc>
              <a:spcBef>
                <a:spcPct val="0"/>
              </a:spcBef>
              <a:spcAft>
                <a:spcPct val="0"/>
              </a:spcAft>
              <a:buClr>
                <a:srgbClr val="000000"/>
              </a:buClr>
              <a:buSzPct val="45000"/>
              <a:buFont typeface="Wingdings" pitchFamily="2" charset="2"/>
              <a:tabLst>
                <a:tab pos="723900" algn="l"/>
                <a:tab pos="1447800" algn="l"/>
                <a:tab pos="2171700" algn="l"/>
              </a:tabLst>
              <a:defRPr>
                <a:solidFill>
                  <a:schemeClr val="tx1"/>
                </a:solidFill>
                <a:latin typeface="Arial" charset="0"/>
                <a:ea typeface="Bitstream Vera Sans" charset="0"/>
                <a:cs typeface="Bitstream Vera Sans" charset="0"/>
              </a:defRPr>
            </a:lvl7pPr>
            <a:lvl8pPr marL="3429000" indent="-228600" defTabSz="457200" eaLnBrk="0" fontAlgn="base" hangingPunct="0">
              <a:lnSpc>
                <a:spcPct val="104000"/>
              </a:lnSpc>
              <a:spcBef>
                <a:spcPct val="0"/>
              </a:spcBef>
              <a:spcAft>
                <a:spcPct val="0"/>
              </a:spcAft>
              <a:buClr>
                <a:srgbClr val="000000"/>
              </a:buClr>
              <a:buSzPct val="45000"/>
              <a:buFont typeface="Wingdings" pitchFamily="2" charset="2"/>
              <a:tabLst>
                <a:tab pos="723900" algn="l"/>
                <a:tab pos="1447800" algn="l"/>
                <a:tab pos="2171700" algn="l"/>
              </a:tabLst>
              <a:defRPr>
                <a:solidFill>
                  <a:schemeClr val="tx1"/>
                </a:solidFill>
                <a:latin typeface="Arial" charset="0"/>
                <a:ea typeface="Bitstream Vera Sans" charset="0"/>
                <a:cs typeface="Bitstream Vera Sans" charset="0"/>
              </a:defRPr>
            </a:lvl8pPr>
            <a:lvl9pPr marL="3886200" indent="-228600" defTabSz="457200" eaLnBrk="0" fontAlgn="base" hangingPunct="0">
              <a:lnSpc>
                <a:spcPct val="104000"/>
              </a:lnSpc>
              <a:spcBef>
                <a:spcPct val="0"/>
              </a:spcBef>
              <a:spcAft>
                <a:spcPct val="0"/>
              </a:spcAft>
              <a:buClr>
                <a:srgbClr val="000000"/>
              </a:buClr>
              <a:buSzPct val="45000"/>
              <a:buFont typeface="Wingdings" pitchFamily="2" charset="2"/>
              <a:tabLst>
                <a:tab pos="723900" algn="l"/>
                <a:tab pos="1447800" algn="l"/>
                <a:tab pos="2171700" algn="l"/>
              </a:tabLst>
              <a:defRPr>
                <a:solidFill>
                  <a:schemeClr val="tx1"/>
                </a:solidFill>
                <a:latin typeface="Arial" charset="0"/>
                <a:ea typeface="Bitstream Vera Sans" charset="0"/>
                <a:cs typeface="Bitstream Vera Sans" charset="0"/>
              </a:defRPr>
            </a:lvl9pPr>
          </a:lstStyle>
          <a:p>
            <a:pPr eaLnBrk="1"/>
            <a:r>
              <a:rPr lang="en-US" dirty="0">
                <a:solidFill>
                  <a:srgbClr val="000000"/>
                </a:solidFill>
              </a:rPr>
              <a:t>…</a:t>
            </a:r>
            <a:endParaRPr lang="en-GB" dirty="0">
              <a:solidFill>
                <a:srgbClr val="000000"/>
              </a:solidFill>
            </a:endParaRPr>
          </a:p>
        </p:txBody>
      </p:sp>
      <p:sp>
        <p:nvSpPr>
          <p:cNvPr id="33" name="Line 7"/>
          <p:cNvSpPr>
            <a:spLocks noChangeShapeType="1"/>
          </p:cNvSpPr>
          <p:nvPr/>
        </p:nvSpPr>
        <p:spPr bwMode="auto">
          <a:xfrm>
            <a:off x="4334802" y="5449370"/>
            <a:ext cx="2902514" cy="1439"/>
          </a:xfrm>
          <a:prstGeom prst="line">
            <a:avLst/>
          </a:prstGeom>
          <a:noFill/>
          <a:ln w="38100">
            <a:solidFill>
              <a:srgbClr val="FF0000"/>
            </a:solidFill>
            <a:bevel/>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34" name="Text Box 9"/>
          <p:cNvSpPr txBox="1">
            <a:spLocks noChangeArrowheads="1"/>
          </p:cNvSpPr>
          <p:nvPr/>
        </p:nvSpPr>
        <p:spPr bwMode="auto">
          <a:xfrm>
            <a:off x="5252081" y="1749050"/>
            <a:ext cx="961839" cy="2700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1440">
                <a:solidFill>
                  <a:srgbClr val="000000"/>
                </a:solidFill>
                <a:bevel/>
                <a:headEnd/>
                <a:tailEnd/>
              </a14:hiddenLine>
            </a:ext>
          </a:extLst>
        </p:spPr>
        <p:txBody>
          <a:bodyPr lIns="81639" tIns="40820" rIns="81639" bIns="40820"/>
          <a:lstStyle>
            <a:lvl1pPr eaLnBrk="0">
              <a:tabLst>
                <a:tab pos="723900" algn="l"/>
                <a:tab pos="1447800" algn="l"/>
                <a:tab pos="2171700" algn="l"/>
              </a:tabLst>
              <a:defRPr>
                <a:solidFill>
                  <a:schemeClr val="tx1"/>
                </a:solidFill>
                <a:latin typeface="Arial" charset="0"/>
                <a:ea typeface="Bitstream Vera Sans" charset="0"/>
                <a:cs typeface="Bitstream Vera Sans" charset="0"/>
              </a:defRPr>
            </a:lvl1pPr>
            <a:lvl2pPr marL="742950" indent="-285750" eaLnBrk="0">
              <a:tabLst>
                <a:tab pos="723900" algn="l"/>
                <a:tab pos="1447800" algn="l"/>
                <a:tab pos="2171700" algn="l"/>
              </a:tabLst>
              <a:defRPr>
                <a:solidFill>
                  <a:schemeClr val="tx1"/>
                </a:solidFill>
                <a:latin typeface="Arial" charset="0"/>
                <a:ea typeface="Bitstream Vera Sans" charset="0"/>
                <a:cs typeface="Bitstream Vera Sans" charset="0"/>
              </a:defRPr>
            </a:lvl2pPr>
            <a:lvl3pPr marL="1143000" indent="-228600" eaLnBrk="0">
              <a:tabLst>
                <a:tab pos="723900" algn="l"/>
                <a:tab pos="1447800" algn="l"/>
                <a:tab pos="2171700" algn="l"/>
              </a:tabLst>
              <a:defRPr>
                <a:solidFill>
                  <a:schemeClr val="tx1"/>
                </a:solidFill>
                <a:latin typeface="Arial" charset="0"/>
                <a:ea typeface="Bitstream Vera Sans" charset="0"/>
                <a:cs typeface="Bitstream Vera Sans" charset="0"/>
              </a:defRPr>
            </a:lvl3pPr>
            <a:lvl4pPr marL="1600200" indent="-228600" eaLnBrk="0">
              <a:tabLst>
                <a:tab pos="723900" algn="l"/>
                <a:tab pos="1447800" algn="l"/>
                <a:tab pos="2171700" algn="l"/>
              </a:tabLst>
              <a:defRPr>
                <a:solidFill>
                  <a:schemeClr val="tx1"/>
                </a:solidFill>
                <a:latin typeface="Arial" charset="0"/>
                <a:ea typeface="Bitstream Vera Sans" charset="0"/>
                <a:cs typeface="Bitstream Vera Sans" charset="0"/>
              </a:defRPr>
            </a:lvl4pPr>
            <a:lvl5pPr marL="2057400" indent="-228600" eaLnBrk="0">
              <a:tabLst>
                <a:tab pos="723900" algn="l"/>
                <a:tab pos="1447800" algn="l"/>
                <a:tab pos="2171700" algn="l"/>
              </a:tabLst>
              <a:defRPr>
                <a:solidFill>
                  <a:schemeClr val="tx1"/>
                </a:solidFill>
                <a:latin typeface="Arial" charset="0"/>
                <a:ea typeface="Bitstream Vera Sans" charset="0"/>
                <a:cs typeface="Bitstream Vera Sans" charset="0"/>
              </a:defRPr>
            </a:lvl5pPr>
            <a:lvl6pPr marL="2514600" indent="-228600" defTabSz="457200" eaLnBrk="0" fontAlgn="base" hangingPunct="0">
              <a:lnSpc>
                <a:spcPct val="104000"/>
              </a:lnSpc>
              <a:spcBef>
                <a:spcPct val="0"/>
              </a:spcBef>
              <a:spcAft>
                <a:spcPct val="0"/>
              </a:spcAft>
              <a:buClr>
                <a:srgbClr val="000000"/>
              </a:buClr>
              <a:buSzPct val="45000"/>
              <a:buFont typeface="Wingdings" pitchFamily="2" charset="2"/>
              <a:tabLst>
                <a:tab pos="723900" algn="l"/>
                <a:tab pos="1447800" algn="l"/>
                <a:tab pos="2171700" algn="l"/>
              </a:tabLst>
              <a:defRPr>
                <a:solidFill>
                  <a:schemeClr val="tx1"/>
                </a:solidFill>
                <a:latin typeface="Arial" charset="0"/>
                <a:ea typeface="Bitstream Vera Sans" charset="0"/>
                <a:cs typeface="Bitstream Vera Sans" charset="0"/>
              </a:defRPr>
            </a:lvl6pPr>
            <a:lvl7pPr marL="2971800" indent="-228600" defTabSz="457200" eaLnBrk="0" fontAlgn="base" hangingPunct="0">
              <a:lnSpc>
                <a:spcPct val="104000"/>
              </a:lnSpc>
              <a:spcBef>
                <a:spcPct val="0"/>
              </a:spcBef>
              <a:spcAft>
                <a:spcPct val="0"/>
              </a:spcAft>
              <a:buClr>
                <a:srgbClr val="000000"/>
              </a:buClr>
              <a:buSzPct val="45000"/>
              <a:buFont typeface="Wingdings" pitchFamily="2" charset="2"/>
              <a:tabLst>
                <a:tab pos="723900" algn="l"/>
                <a:tab pos="1447800" algn="l"/>
                <a:tab pos="2171700" algn="l"/>
              </a:tabLst>
              <a:defRPr>
                <a:solidFill>
                  <a:schemeClr val="tx1"/>
                </a:solidFill>
                <a:latin typeface="Arial" charset="0"/>
                <a:ea typeface="Bitstream Vera Sans" charset="0"/>
                <a:cs typeface="Bitstream Vera Sans" charset="0"/>
              </a:defRPr>
            </a:lvl7pPr>
            <a:lvl8pPr marL="3429000" indent="-228600" defTabSz="457200" eaLnBrk="0" fontAlgn="base" hangingPunct="0">
              <a:lnSpc>
                <a:spcPct val="104000"/>
              </a:lnSpc>
              <a:spcBef>
                <a:spcPct val="0"/>
              </a:spcBef>
              <a:spcAft>
                <a:spcPct val="0"/>
              </a:spcAft>
              <a:buClr>
                <a:srgbClr val="000000"/>
              </a:buClr>
              <a:buSzPct val="45000"/>
              <a:buFont typeface="Wingdings" pitchFamily="2" charset="2"/>
              <a:tabLst>
                <a:tab pos="723900" algn="l"/>
                <a:tab pos="1447800" algn="l"/>
                <a:tab pos="2171700" algn="l"/>
              </a:tabLst>
              <a:defRPr>
                <a:solidFill>
                  <a:schemeClr val="tx1"/>
                </a:solidFill>
                <a:latin typeface="Arial" charset="0"/>
                <a:ea typeface="Bitstream Vera Sans" charset="0"/>
                <a:cs typeface="Bitstream Vera Sans" charset="0"/>
              </a:defRPr>
            </a:lvl8pPr>
            <a:lvl9pPr marL="3886200" indent="-228600" defTabSz="457200" eaLnBrk="0" fontAlgn="base" hangingPunct="0">
              <a:lnSpc>
                <a:spcPct val="104000"/>
              </a:lnSpc>
              <a:spcBef>
                <a:spcPct val="0"/>
              </a:spcBef>
              <a:spcAft>
                <a:spcPct val="0"/>
              </a:spcAft>
              <a:buClr>
                <a:srgbClr val="000000"/>
              </a:buClr>
              <a:buSzPct val="45000"/>
              <a:buFont typeface="Wingdings" pitchFamily="2" charset="2"/>
              <a:tabLst>
                <a:tab pos="723900" algn="l"/>
                <a:tab pos="1447800" algn="l"/>
                <a:tab pos="2171700" algn="l"/>
              </a:tabLst>
              <a:defRPr>
                <a:solidFill>
                  <a:schemeClr val="tx1"/>
                </a:solidFill>
                <a:latin typeface="Arial" charset="0"/>
                <a:ea typeface="Bitstream Vera Sans" charset="0"/>
                <a:cs typeface="Bitstream Vera Sans" charset="0"/>
              </a:defRPr>
            </a:lvl9pPr>
          </a:lstStyle>
          <a:p>
            <a:pPr algn="ctr" eaLnBrk="1"/>
            <a:r>
              <a:rPr lang="en-US" dirty="0" err="1">
                <a:solidFill>
                  <a:srgbClr val="000000"/>
                </a:solidFill>
              </a:rPr>
              <a:t>Arg</a:t>
            </a:r>
            <a:r>
              <a:rPr lang="en-US" dirty="0">
                <a:solidFill>
                  <a:srgbClr val="000000"/>
                </a:solidFill>
              </a:rPr>
              <a:t> 0</a:t>
            </a:r>
            <a:endParaRPr lang="en-GB" dirty="0">
              <a:solidFill>
                <a:srgbClr val="000000"/>
              </a:solidFill>
            </a:endParaRPr>
          </a:p>
        </p:txBody>
      </p:sp>
      <p:sp>
        <p:nvSpPr>
          <p:cNvPr id="3" name="TextBox 2"/>
          <p:cNvSpPr txBox="1"/>
          <p:nvPr/>
        </p:nvSpPr>
        <p:spPr>
          <a:xfrm>
            <a:off x="2737433" y="5605969"/>
            <a:ext cx="1569660" cy="646331"/>
          </a:xfrm>
          <a:prstGeom prst="rect">
            <a:avLst/>
          </a:prstGeom>
          <a:noFill/>
        </p:spPr>
        <p:txBody>
          <a:bodyPr wrap="none" rtlCol="0">
            <a:spAutoFit/>
          </a:bodyPr>
          <a:lstStyle/>
          <a:p>
            <a:r>
              <a:rPr lang="en-US" dirty="0"/>
              <a:t>Stack start:</a:t>
            </a:r>
          </a:p>
          <a:p>
            <a:r>
              <a:rPr lang="en-US" dirty="0"/>
              <a:t>0xBFFFFFFF</a:t>
            </a:r>
          </a:p>
        </p:txBody>
      </p:sp>
    </p:spTree>
    <p:extLst>
      <p:ext uri="{BB962C8B-B14F-4D97-AF65-F5344CB8AC3E}">
        <p14:creationId xmlns:p14="http://schemas.microsoft.com/office/powerpoint/2010/main" val="834255282"/>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19490"/>
            <a:ext cx="8229600" cy="523220"/>
          </a:xfrm>
        </p:spPr>
        <p:txBody>
          <a:bodyPr/>
          <a:lstStyle/>
          <a:p>
            <a:r>
              <a:rPr lang="en-US" dirty="0"/>
              <a:t>Indirect pointer overwriting</a:t>
            </a:r>
          </a:p>
        </p:txBody>
      </p:sp>
      <p:sp>
        <p:nvSpPr>
          <p:cNvPr id="3" name="Content Placeholder 2"/>
          <p:cNvSpPr>
            <a:spLocks noGrp="1"/>
          </p:cNvSpPr>
          <p:nvPr>
            <p:ph idx="1"/>
          </p:nvPr>
        </p:nvSpPr>
        <p:spPr/>
        <p:txBody>
          <a:bodyPr/>
          <a:lstStyle/>
          <a:p>
            <a:r>
              <a:rPr lang="en-US" dirty="0"/>
              <a:t>Overwrite a target memory location by overwriting a data pointer</a:t>
            </a:r>
          </a:p>
          <a:p>
            <a:pPr lvl="1"/>
            <a:r>
              <a:rPr lang="en-US" dirty="0"/>
              <a:t>An attacker makes the data pointer point to the target location</a:t>
            </a:r>
          </a:p>
          <a:p>
            <a:pPr lvl="1"/>
            <a:r>
              <a:rPr lang="en-US" dirty="0"/>
              <a:t>When the pointer is dereferenced for writing, the target location is overwritten</a:t>
            </a:r>
          </a:p>
          <a:p>
            <a:pPr lvl="1"/>
            <a:r>
              <a:rPr lang="en-US" dirty="0"/>
              <a:t>If the attack can specify the value to write, he can overwrite arbitrary memory locations with arbitrary values</a:t>
            </a:r>
          </a:p>
        </p:txBody>
      </p:sp>
    </p:spTree>
    <p:extLst>
      <p:ext uri="{BB962C8B-B14F-4D97-AF65-F5344CB8AC3E}">
        <p14:creationId xmlns:p14="http://schemas.microsoft.com/office/powerpoint/2010/main" val="1939600131"/>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9"/>
          <p:cNvGrpSpPr/>
          <p:nvPr/>
        </p:nvGrpSpPr>
        <p:grpSpPr>
          <a:xfrm>
            <a:off x="6037014" y="1391298"/>
            <a:ext cx="2672526" cy="4343400"/>
            <a:chOff x="4495800" y="609600"/>
            <a:chExt cx="2672526" cy="4343400"/>
          </a:xfrm>
        </p:grpSpPr>
        <p:sp>
          <p:nvSpPr>
            <p:cNvPr id="4" name="Rectangle 3"/>
            <p:cNvSpPr/>
            <p:nvPr/>
          </p:nvSpPr>
          <p:spPr>
            <a:xfrm>
              <a:off x="4495800" y="609600"/>
              <a:ext cx="2667000" cy="4343400"/>
            </a:xfrm>
            <a:prstGeom prst="rect">
              <a:avLst/>
            </a:prstGeom>
            <a:gradFill>
              <a:gsLst>
                <a:gs pos="0">
                  <a:schemeClr val="accent2">
                    <a:lumMod val="60000"/>
                    <a:lumOff val="40000"/>
                  </a:schemeClr>
                </a:gs>
                <a:gs pos="100000">
                  <a:schemeClr val="accent2">
                    <a:lumMod val="20000"/>
                    <a:lumOff val="80000"/>
                  </a:schemeClr>
                </a:gs>
              </a:gsLst>
            </a:gradFill>
            <a:ln>
              <a:noFill/>
              <a:miter lim="800000"/>
            </a:ln>
            <a:effectLst>
              <a:innerShdw blurRad="63500" dist="50800" dir="2700000">
                <a:prstClr val="black">
                  <a:alpha val="50000"/>
                </a:prstClr>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7" name="Straight Connector 6"/>
            <p:cNvCxnSpPr/>
            <p:nvPr/>
          </p:nvCxnSpPr>
          <p:spPr>
            <a:xfrm>
              <a:off x="4495800" y="4114800"/>
              <a:ext cx="26670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4495800" y="3657600"/>
              <a:ext cx="26670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4495800" y="3200400"/>
              <a:ext cx="26670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4691809" y="4343400"/>
              <a:ext cx="2274982" cy="369332"/>
            </a:xfrm>
            <a:prstGeom prst="rect">
              <a:avLst/>
            </a:prstGeom>
            <a:noFill/>
          </p:spPr>
          <p:txBody>
            <a:bodyPr wrap="none" rtlCol="0">
              <a:spAutoFit/>
            </a:bodyPr>
            <a:lstStyle/>
            <a:p>
              <a:r>
                <a:rPr lang="en-US" b="1" dirty="0"/>
                <a:t>Other stack frames</a:t>
              </a:r>
            </a:p>
          </p:txBody>
        </p:sp>
        <p:sp>
          <p:nvSpPr>
            <p:cNvPr id="14" name="TextBox 13"/>
            <p:cNvSpPr txBox="1"/>
            <p:nvPr/>
          </p:nvSpPr>
          <p:spPr>
            <a:xfrm>
              <a:off x="4695767" y="3678423"/>
              <a:ext cx="2146742" cy="369332"/>
            </a:xfrm>
            <a:prstGeom prst="rect">
              <a:avLst/>
            </a:prstGeom>
            <a:noFill/>
          </p:spPr>
          <p:txBody>
            <a:bodyPr wrap="none" rtlCol="0">
              <a:spAutoFit/>
            </a:bodyPr>
            <a:lstStyle/>
            <a:p>
              <a:r>
                <a:rPr lang="en-US" b="1" dirty="0"/>
                <a:t>Return address f0</a:t>
              </a:r>
            </a:p>
          </p:txBody>
        </p:sp>
        <p:sp>
          <p:nvSpPr>
            <p:cNvPr id="15" name="TextBox 14"/>
            <p:cNvSpPr txBox="1"/>
            <p:nvPr/>
          </p:nvSpPr>
          <p:spPr>
            <a:xfrm>
              <a:off x="4495800" y="3217460"/>
              <a:ext cx="2672526" cy="369332"/>
            </a:xfrm>
            <a:prstGeom prst="rect">
              <a:avLst/>
            </a:prstGeom>
            <a:noFill/>
          </p:spPr>
          <p:txBody>
            <a:bodyPr wrap="none" rtlCol="0">
              <a:spAutoFit/>
            </a:bodyPr>
            <a:lstStyle/>
            <a:p>
              <a:r>
                <a:rPr lang="en-US" b="1" dirty="0"/>
                <a:t>Saved frame pointer f0</a:t>
              </a:r>
            </a:p>
          </p:txBody>
        </p:sp>
        <p:sp>
          <p:nvSpPr>
            <p:cNvPr id="19" name="Rectangle 18"/>
            <p:cNvSpPr/>
            <p:nvPr/>
          </p:nvSpPr>
          <p:spPr>
            <a:xfrm>
              <a:off x="4495800" y="609600"/>
              <a:ext cx="2667000" cy="132702"/>
            </a:xfrm>
            <a:prstGeom prst="rect">
              <a:avLst/>
            </a:prstGeom>
            <a:gradFill>
              <a:gsLst>
                <a:gs pos="0">
                  <a:schemeClr val="bg1">
                    <a:lumMod val="60000"/>
                    <a:lumOff val="40000"/>
                  </a:schemeClr>
                </a:gs>
                <a:gs pos="100000">
                  <a:schemeClr val="bg1">
                    <a:lumMod val="40000"/>
                    <a:lumOff val="60000"/>
                  </a:schemeClr>
                </a:gs>
              </a:gsLst>
            </a:gradFill>
            <a:ln>
              <a:solidFill>
                <a:schemeClr val="accent2">
                  <a:lumMod val="40000"/>
                  <a:lumOff val="60000"/>
                </a:schemeClr>
              </a:solidFill>
            </a:ln>
            <a:effectLst>
              <a:innerShdw blurRad="63500" dist="50800">
                <a:prstClr val="black">
                  <a:alpha val="50000"/>
                </a:prstClr>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9" name="Group 28"/>
          <p:cNvGrpSpPr/>
          <p:nvPr/>
        </p:nvGrpSpPr>
        <p:grpSpPr>
          <a:xfrm>
            <a:off x="4714820" y="1339334"/>
            <a:ext cx="1293701" cy="369332"/>
            <a:chOff x="4665821" y="1699526"/>
            <a:chExt cx="1293701" cy="369332"/>
          </a:xfrm>
        </p:grpSpPr>
        <p:sp>
          <p:nvSpPr>
            <p:cNvPr id="23" name="Right Arrow 22"/>
            <p:cNvSpPr/>
            <p:nvPr/>
          </p:nvSpPr>
          <p:spPr>
            <a:xfrm>
              <a:off x="5197522" y="1767486"/>
              <a:ext cx="762000" cy="233412"/>
            </a:xfrm>
            <a:prstGeom prst="rightArrow">
              <a:avLst/>
            </a:prstGeom>
            <a:gradFill>
              <a:gsLst>
                <a:gs pos="0">
                  <a:srgbClr val="00B050"/>
                </a:gs>
                <a:gs pos="100000">
                  <a:srgbClr val="00B050"/>
                </a:gs>
              </a:gsLst>
            </a:gradFill>
            <a:ln>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TextBox 25"/>
            <p:cNvSpPr txBox="1"/>
            <p:nvPr/>
          </p:nvSpPr>
          <p:spPr>
            <a:xfrm>
              <a:off x="4665821" y="1699526"/>
              <a:ext cx="492443" cy="369332"/>
            </a:xfrm>
            <a:prstGeom prst="rect">
              <a:avLst/>
            </a:prstGeom>
            <a:noFill/>
          </p:spPr>
          <p:txBody>
            <a:bodyPr wrap="none" rtlCol="0">
              <a:spAutoFit/>
            </a:bodyPr>
            <a:lstStyle/>
            <a:p>
              <a:r>
                <a:rPr lang="en-US" b="1" dirty="0"/>
                <a:t>SP</a:t>
              </a:r>
            </a:p>
          </p:txBody>
        </p:sp>
      </p:grpSp>
      <p:grpSp>
        <p:nvGrpSpPr>
          <p:cNvPr id="28" name="Group 27"/>
          <p:cNvGrpSpPr/>
          <p:nvPr/>
        </p:nvGrpSpPr>
        <p:grpSpPr>
          <a:xfrm>
            <a:off x="150448" y="4090789"/>
            <a:ext cx="1164674" cy="369332"/>
            <a:chOff x="130726" y="1206632"/>
            <a:chExt cx="1164674" cy="369332"/>
          </a:xfrm>
        </p:grpSpPr>
        <p:sp>
          <p:nvSpPr>
            <p:cNvPr id="24" name="Right Arrow 23"/>
            <p:cNvSpPr/>
            <p:nvPr/>
          </p:nvSpPr>
          <p:spPr>
            <a:xfrm>
              <a:off x="533400" y="1274592"/>
              <a:ext cx="762000" cy="233412"/>
            </a:xfrm>
            <a:prstGeom prst="rightArrow">
              <a:avLst/>
            </a:prstGeom>
            <a:gradFill>
              <a:gsLst>
                <a:gs pos="0">
                  <a:srgbClr val="FF0000"/>
                </a:gs>
                <a:gs pos="100000">
                  <a:srgbClr val="FF0000"/>
                </a:gs>
              </a:gsLst>
            </a:gra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TextBox 26"/>
            <p:cNvSpPr txBox="1"/>
            <p:nvPr/>
          </p:nvSpPr>
          <p:spPr>
            <a:xfrm>
              <a:off x="130726" y="1206632"/>
              <a:ext cx="402674" cy="369332"/>
            </a:xfrm>
            <a:prstGeom prst="rect">
              <a:avLst/>
            </a:prstGeom>
            <a:noFill/>
          </p:spPr>
          <p:txBody>
            <a:bodyPr wrap="none" rtlCol="0">
              <a:spAutoFit/>
            </a:bodyPr>
            <a:lstStyle/>
            <a:p>
              <a:r>
                <a:rPr lang="en-US" b="1" dirty="0"/>
                <a:t>IP</a:t>
              </a:r>
            </a:p>
          </p:txBody>
        </p:sp>
      </p:grpSp>
      <p:sp>
        <p:nvSpPr>
          <p:cNvPr id="31" name="TextBox 30"/>
          <p:cNvSpPr txBox="1"/>
          <p:nvPr/>
        </p:nvSpPr>
        <p:spPr>
          <a:xfrm>
            <a:off x="6547207" y="5739753"/>
            <a:ext cx="1646605" cy="369332"/>
          </a:xfrm>
          <a:prstGeom prst="rect">
            <a:avLst/>
          </a:prstGeom>
          <a:noFill/>
        </p:spPr>
        <p:txBody>
          <a:bodyPr wrap="none" rtlCol="0">
            <a:spAutoFit/>
          </a:bodyPr>
          <a:lstStyle/>
          <a:p>
            <a:r>
              <a:rPr lang="en-US" b="1" dirty="0"/>
              <a:t>High address</a:t>
            </a:r>
          </a:p>
        </p:txBody>
      </p:sp>
      <p:sp>
        <p:nvSpPr>
          <p:cNvPr id="32" name="TextBox 31"/>
          <p:cNvSpPr txBox="1"/>
          <p:nvPr/>
        </p:nvSpPr>
        <p:spPr>
          <a:xfrm>
            <a:off x="6572856" y="1023103"/>
            <a:ext cx="1595309" cy="369332"/>
          </a:xfrm>
          <a:prstGeom prst="rect">
            <a:avLst/>
          </a:prstGeom>
          <a:noFill/>
        </p:spPr>
        <p:txBody>
          <a:bodyPr wrap="none" rtlCol="0">
            <a:spAutoFit/>
          </a:bodyPr>
          <a:lstStyle/>
          <a:p>
            <a:r>
              <a:rPr lang="en-US" b="1" dirty="0"/>
              <a:t>Low address</a:t>
            </a:r>
          </a:p>
        </p:txBody>
      </p:sp>
      <p:sp>
        <p:nvSpPr>
          <p:cNvPr id="2" name="Title 1"/>
          <p:cNvSpPr>
            <a:spLocks noGrp="1"/>
          </p:cNvSpPr>
          <p:nvPr>
            <p:ph type="title"/>
          </p:nvPr>
        </p:nvSpPr>
        <p:spPr/>
        <p:txBody>
          <a:bodyPr/>
          <a:lstStyle/>
          <a:p>
            <a:r>
              <a:rPr lang="en-US" dirty="0"/>
              <a:t>Indirect pointer overwrite</a:t>
            </a:r>
          </a:p>
        </p:txBody>
      </p:sp>
      <p:grpSp>
        <p:nvGrpSpPr>
          <p:cNvPr id="41" name="Group 40"/>
          <p:cNvGrpSpPr/>
          <p:nvPr/>
        </p:nvGrpSpPr>
        <p:grpSpPr>
          <a:xfrm>
            <a:off x="1315122" y="1767486"/>
            <a:ext cx="1776351" cy="4341599"/>
            <a:chOff x="1119249" y="1767486"/>
            <a:chExt cx="1776351" cy="4341599"/>
          </a:xfrm>
        </p:grpSpPr>
        <p:sp>
          <p:nvSpPr>
            <p:cNvPr id="3" name="Rectangle 2"/>
            <p:cNvSpPr/>
            <p:nvPr/>
          </p:nvSpPr>
          <p:spPr>
            <a:xfrm>
              <a:off x="1143000" y="1767486"/>
              <a:ext cx="1752600" cy="1757412"/>
            </a:xfrm>
            <a:prstGeom prst="rect">
              <a:avLst/>
            </a:prstGeom>
            <a:gradFill>
              <a:gsLst>
                <a:gs pos="0">
                  <a:schemeClr val="accent2">
                    <a:lumMod val="60000"/>
                    <a:lumOff val="40000"/>
                  </a:schemeClr>
                </a:gs>
                <a:gs pos="100000">
                  <a:schemeClr val="accent2">
                    <a:lumMod val="40000"/>
                    <a:lumOff val="60000"/>
                  </a:schemeClr>
                </a:gs>
              </a:gsLst>
            </a:gradFill>
            <a:ln>
              <a:solidFill>
                <a:schemeClr val="accent2">
                  <a:lumMod val="40000"/>
                  <a:lumOff val="60000"/>
                </a:schemeClr>
              </a:solidFill>
            </a:ln>
            <a:effectLst>
              <a:innerShdw blurRad="63500" dist="50800" dir="2700000">
                <a:prstClr val="black">
                  <a:alpha val="50000"/>
                </a:prstClr>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Rectangle 32"/>
            <p:cNvSpPr/>
            <p:nvPr/>
          </p:nvSpPr>
          <p:spPr>
            <a:xfrm>
              <a:off x="1119249" y="3707581"/>
              <a:ext cx="1752600" cy="1757412"/>
            </a:xfrm>
            <a:prstGeom prst="rect">
              <a:avLst/>
            </a:prstGeom>
            <a:gradFill>
              <a:gsLst>
                <a:gs pos="0">
                  <a:schemeClr val="accent2">
                    <a:lumMod val="60000"/>
                    <a:lumOff val="40000"/>
                  </a:schemeClr>
                </a:gs>
                <a:gs pos="100000">
                  <a:schemeClr val="accent2">
                    <a:lumMod val="40000"/>
                    <a:lumOff val="60000"/>
                  </a:schemeClr>
                </a:gs>
              </a:gsLst>
            </a:gradFill>
            <a:ln>
              <a:solidFill>
                <a:schemeClr val="accent2">
                  <a:lumMod val="40000"/>
                  <a:lumOff val="60000"/>
                </a:schemeClr>
              </a:solidFill>
            </a:ln>
            <a:effectLst>
              <a:innerShdw blurRad="63500" dist="50800" dir="2700000">
                <a:prstClr val="black">
                  <a:alpha val="50000"/>
                </a:prstClr>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p:cNvSpPr txBox="1"/>
            <p:nvPr/>
          </p:nvSpPr>
          <p:spPr>
            <a:xfrm>
              <a:off x="1143000" y="1796324"/>
              <a:ext cx="441146" cy="369332"/>
            </a:xfrm>
            <a:prstGeom prst="rect">
              <a:avLst/>
            </a:prstGeom>
            <a:noFill/>
          </p:spPr>
          <p:txBody>
            <a:bodyPr wrap="none" rtlCol="0">
              <a:spAutoFit/>
            </a:bodyPr>
            <a:lstStyle/>
            <a:p>
              <a:r>
                <a:rPr lang="en-US" dirty="0"/>
                <a:t>f0:</a:t>
              </a:r>
            </a:p>
          </p:txBody>
        </p:sp>
        <p:sp>
          <p:nvSpPr>
            <p:cNvPr id="6" name="TextBox 5"/>
            <p:cNvSpPr txBox="1"/>
            <p:nvPr/>
          </p:nvSpPr>
          <p:spPr>
            <a:xfrm>
              <a:off x="1143000" y="3713519"/>
              <a:ext cx="441146" cy="369332"/>
            </a:xfrm>
            <a:prstGeom prst="rect">
              <a:avLst/>
            </a:prstGeom>
            <a:noFill/>
          </p:spPr>
          <p:txBody>
            <a:bodyPr wrap="none" rtlCol="0">
              <a:spAutoFit/>
            </a:bodyPr>
            <a:lstStyle/>
            <a:p>
              <a:r>
                <a:rPr lang="en-US" dirty="0"/>
                <a:t>f1:</a:t>
              </a:r>
            </a:p>
          </p:txBody>
        </p:sp>
        <p:sp>
          <p:nvSpPr>
            <p:cNvPr id="34" name="TextBox 33"/>
            <p:cNvSpPr txBox="1"/>
            <p:nvPr/>
          </p:nvSpPr>
          <p:spPr>
            <a:xfrm>
              <a:off x="1625602" y="2461526"/>
              <a:ext cx="787395" cy="369332"/>
            </a:xfrm>
            <a:prstGeom prst="rect">
              <a:avLst/>
            </a:prstGeom>
            <a:noFill/>
          </p:spPr>
          <p:txBody>
            <a:bodyPr wrap="none" rtlCol="0">
              <a:spAutoFit/>
            </a:bodyPr>
            <a:lstStyle/>
            <a:p>
              <a:r>
                <a:rPr lang="en-US" dirty="0"/>
                <a:t>call f1</a:t>
              </a:r>
            </a:p>
          </p:txBody>
        </p:sp>
        <p:sp>
          <p:nvSpPr>
            <p:cNvPr id="35" name="TextBox 34"/>
            <p:cNvSpPr txBox="1"/>
            <p:nvPr/>
          </p:nvSpPr>
          <p:spPr>
            <a:xfrm>
              <a:off x="1420417" y="4045324"/>
              <a:ext cx="1383712" cy="646331"/>
            </a:xfrm>
            <a:prstGeom prst="rect">
              <a:avLst/>
            </a:prstGeom>
            <a:noFill/>
          </p:spPr>
          <p:txBody>
            <a:bodyPr wrap="none" rtlCol="0">
              <a:spAutoFit/>
            </a:bodyPr>
            <a:lstStyle/>
            <a:p>
              <a:r>
                <a:rPr lang="en-US" dirty="0" err="1"/>
                <a:t>ptr</a:t>
              </a:r>
              <a:r>
                <a:rPr lang="en-US" dirty="0"/>
                <a:t> = &amp;data;</a:t>
              </a:r>
            </a:p>
            <a:p>
              <a:r>
                <a:rPr lang="en-US" dirty="0"/>
                <a:t>buffer[]</a:t>
              </a:r>
            </a:p>
          </p:txBody>
        </p:sp>
        <p:sp>
          <p:nvSpPr>
            <p:cNvPr id="36" name="TextBox 35"/>
            <p:cNvSpPr txBox="1"/>
            <p:nvPr/>
          </p:nvSpPr>
          <p:spPr>
            <a:xfrm>
              <a:off x="1420417" y="4586287"/>
              <a:ext cx="1422184" cy="646331"/>
            </a:xfrm>
            <a:prstGeom prst="rect">
              <a:avLst/>
            </a:prstGeom>
            <a:noFill/>
          </p:spPr>
          <p:txBody>
            <a:bodyPr wrap="none" rtlCol="0">
              <a:spAutoFit/>
            </a:bodyPr>
            <a:lstStyle/>
            <a:p>
              <a:r>
                <a:rPr lang="en-US" dirty="0"/>
                <a:t>overflow();</a:t>
              </a:r>
            </a:p>
            <a:p>
              <a:r>
                <a:rPr lang="en-US" dirty="0"/>
                <a:t>*</a:t>
              </a:r>
              <a:r>
                <a:rPr lang="en-US" dirty="0" err="1"/>
                <a:t>ptr</a:t>
              </a:r>
              <a:r>
                <a:rPr lang="en-US" dirty="0"/>
                <a:t> = value;</a:t>
              </a:r>
            </a:p>
          </p:txBody>
        </p:sp>
        <p:sp>
          <p:nvSpPr>
            <p:cNvPr id="37" name="TextBox 36"/>
            <p:cNvSpPr txBox="1"/>
            <p:nvPr/>
          </p:nvSpPr>
          <p:spPr>
            <a:xfrm>
              <a:off x="1787800" y="5047952"/>
              <a:ext cx="415498" cy="369332"/>
            </a:xfrm>
            <a:prstGeom prst="rect">
              <a:avLst/>
            </a:prstGeom>
            <a:noFill/>
          </p:spPr>
          <p:txBody>
            <a:bodyPr wrap="none" rtlCol="0">
              <a:spAutoFit/>
            </a:bodyPr>
            <a:lstStyle/>
            <a:p>
              <a:r>
                <a:rPr lang="en-US" dirty="0"/>
                <a:t>…</a:t>
              </a:r>
            </a:p>
          </p:txBody>
        </p:sp>
        <p:sp>
          <p:nvSpPr>
            <p:cNvPr id="38" name="TextBox 37"/>
            <p:cNvSpPr txBox="1"/>
            <p:nvPr/>
          </p:nvSpPr>
          <p:spPr>
            <a:xfrm>
              <a:off x="1811551" y="2068858"/>
              <a:ext cx="415498" cy="369332"/>
            </a:xfrm>
            <a:prstGeom prst="rect">
              <a:avLst/>
            </a:prstGeom>
            <a:noFill/>
          </p:spPr>
          <p:txBody>
            <a:bodyPr wrap="none" rtlCol="0">
              <a:spAutoFit/>
            </a:bodyPr>
            <a:lstStyle/>
            <a:p>
              <a:r>
                <a:rPr lang="en-US" dirty="0"/>
                <a:t>…</a:t>
              </a:r>
            </a:p>
          </p:txBody>
        </p:sp>
        <p:sp>
          <p:nvSpPr>
            <p:cNvPr id="39" name="TextBox 38"/>
            <p:cNvSpPr txBox="1"/>
            <p:nvPr/>
          </p:nvSpPr>
          <p:spPr>
            <a:xfrm>
              <a:off x="1787800" y="2762321"/>
              <a:ext cx="415498" cy="369332"/>
            </a:xfrm>
            <a:prstGeom prst="rect">
              <a:avLst/>
            </a:prstGeom>
            <a:noFill/>
          </p:spPr>
          <p:txBody>
            <a:bodyPr wrap="none" rtlCol="0">
              <a:spAutoFit/>
            </a:bodyPr>
            <a:lstStyle/>
            <a:p>
              <a:r>
                <a:rPr lang="en-US" dirty="0"/>
                <a:t>…</a:t>
              </a:r>
            </a:p>
          </p:txBody>
        </p:sp>
        <p:sp>
          <p:nvSpPr>
            <p:cNvPr id="46" name="Rectangle 45"/>
            <p:cNvSpPr/>
            <p:nvPr/>
          </p:nvSpPr>
          <p:spPr>
            <a:xfrm>
              <a:off x="1119249" y="5563440"/>
              <a:ext cx="1752600" cy="545645"/>
            </a:xfrm>
            <a:prstGeom prst="rect">
              <a:avLst/>
            </a:prstGeom>
            <a:gradFill>
              <a:gsLst>
                <a:gs pos="0">
                  <a:schemeClr val="accent2">
                    <a:lumMod val="60000"/>
                    <a:lumOff val="40000"/>
                  </a:schemeClr>
                </a:gs>
                <a:gs pos="100000">
                  <a:schemeClr val="accent2">
                    <a:lumMod val="40000"/>
                    <a:lumOff val="60000"/>
                  </a:schemeClr>
                </a:gs>
              </a:gsLst>
            </a:gradFill>
            <a:ln>
              <a:solidFill>
                <a:schemeClr val="accent2">
                  <a:lumMod val="40000"/>
                  <a:lumOff val="60000"/>
                </a:schemeClr>
              </a:solidFill>
            </a:ln>
            <a:effectLst>
              <a:innerShdw blurRad="63500" dist="50800" dir="2700000">
                <a:prstClr val="black">
                  <a:alpha val="50000"/>
                </a:prstClr>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40" name="TextBox 39"/>
          <p:cNvSpPr txBox="1"/>
          <p:nvPr/>
        </p:nvSpPr>
        <p:spPr>
          <a:xfrm>
            <a:off x="6309962" y="3530738"/>
            <a:ext cx="2121093" cy="369332"/>
          </a:xfrm>
          <a:prstGeom prst="rect">
            <a:avLst/>
          </a:prstGeom>
          <a:noFill/>
        </p:spPr>
        <p:txBody>
          <a:bodyPr wrap="none" rtlCol="0">
            <a:spAutoFit/>
          </a:bodyPr>
          <a:lstStyle/>
          <a:p>
            <a:r>
              <a:rPr lang="en-US" b="1" dirty="0"/>
              <a:t>Local variables f0</a:t>
            </a:r>
          </a:p>
        </p:txBody>
      </p:sp>
      <p:cxnSp>
        <p:nvCxnSpPr>
          <p:cNvPr id="12" name="Straight Connector 11"/>
          <p:cNvCxnSpPr/>
          <p:nvPr/>
        </p:nvCxnSpPr>
        <p:spPr>
          <a:xfrm>
            <a:off x="6037014" y="3393306"/>
            <a:ext cx="26670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nvGrpSpPr>
          <p:cNvPr id="42" name="Group 41"/>
          <p:cNvGrpSpPr/>
          <p:nvPr/>
        </p:nvGrpSpPr>
        <p:grpSpPr>
          <a:xfrm>
            <a:off x="4727989" y="2197956"/>
            <a:ext cx="1279149" cy="369332"/>
            <a:chOff x="4717904" y="3985526"/>
            <a:chExt cx="1279149" cy="369332"/>
          </a:xfrm>
        </p:grpSpPr>
        <p:sp>
          <p:nvSpPr>
            <p:cNvPr id="43" name="Right Arrow 42"/>
            <p:cNvSpPr/>
            <p:nvPr/>
          </p:nvSpPr>
          <p:spPr>
            <a:xfrm>
              <a:off x="5235053" y="4053486"/>
              <a:ext cx="762000" cy="233412"/>
            </a:xfrm>
            <a:prstGeom prst="rightArrow">
              <a:avLst/>
            </a:prstGeom>
            <a:gradFill>
              <a:gsLst>
                <a:gs pos="0">
                  <a:srgbClr val="0000FF"/>
                </a:gs>
                <a:gs pos="100000">
                  <a:srgbClr val="0000FF"/>
                </a:gs>
              </a:gsLst>
            </a:grad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TextBox 44"/>
            <p:cNvSpPr txBox="1"/>
            <p:nvPr/>
          </p:nvSpPr>
          <p:spPr>
            <a:xfrm>
              <a:off x="4717904" y="3985526"/>
              <a:ext cx="479618" cy="369332"/>
            </a:xfrm>
            <a:prstGeom prst="rect">
              <a:avLst/>
            </a:prstGeom>
            <a:noFill/>
          </p:spPr>
          <p:txBody>
            <a:bodyPr wrap="none" rtlCol="0">
              <a:spAutoFit/>
            </a:bodyPr>
            <a:lstStyle/>
            <a:p>
              <a:r>
                <a:rPr lang="en-US" b="1" dirty="0"/>
                <a:t>FP</a:t>
              </a:r>
            </a:p>
          </p:txBody>
        </p:sp>
      </p:grpSp>
      <p:sp>
        <p:nvSpPr>
          <p:cNvPr id="10" name="TextBox 9"/>
          <p:cNvSpPr txBox="1"/>
          <p:nvPr/>
        </p:nvSpPr>
        <p:spPr>
          <a:xfrm>
            <a:off x="1874668" y="5651596"/>
            <a:ext cx="633507" cy="369332"/>
          </a:xfrm>
          <a:prstGeom prst="rect">
            <a:avLst/>
          </a:prstGeom>
          <a:noFill/>
        </p:spPr>
        <p:txBody>
          <a:bodyPr wrap="none" rtlCol="0">
            <a:spAutoFit/>
          </a:bodyPr>
          <a:lstStyle/>
          <a:p>
            <a:r>
              <a:rPr lang="en-US" dirty="0"/>
              <a:t>data</a:t>
            </a:r>
          </a:p>
        </p:txBody>
      </p:sp>
      <p:cxnSp>
        <p:nvCxnSpPr>
          <p:cNvPr id="49" name="Straight Connector 48"/>
          <p:cNvCxnSpPr/>
          <p:nvPr/>
        </p:nvCxnSpPr>
        <p:spPr>
          <a:xfrm>
            <a:off x="6042540" y="2965722"/>
            <a:ext cx="26670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a:xfrm>
            <a:off x="6048066" y="2538138"/>
            <a:ext cx="26670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3" name="Straight Connector 52"/>
          <p:cNvCxnSpPr/>
          <p:nvPr/>
        </p:nvCxnSpPr>
        <p:spPr>
          <a:xfrm>
            <a:off x="6053592" y="2178625"/>
            <a:ext cx="26670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4" name="Straight Connector 53"/>
          <p:cNvCxnSpPr/>
          <p:nvPr/>
        </p:nvCxnSpPr>
        <p:spPr>
          <a:xfrm>
            <a:off x="6048066" y="1828624"/>
            <a:ext cx="26670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6649798" y="2974083"/>
            <a:ext cx="1544012" cy="369332"/>
          </a:xfrm>
          <a:prstGeom prst="rect">
            <a:avLst/>
          </a:prstGeom>
          <a:noFill/>
        </p:spPr>
        <p:txBody>
          <a:bodyPr wrap="none" rtlCol="0">
            <a:spAutoFit/>
          </a:bodyPr>
          <a:lstStyle/>
          <a:p>
            <a:r>
              <a:rPr lang="en-US" b="1" dirty="0"/>
              <a:t>Argument f1</a:t>
            </a:r>
          </a:p>
        </p:txBody>
      </p:sp>
      <p:sp>
        <p:nvSpPr>
          <p:cNvPr id="55" name="TextBox 54"/>
          <p:cNvSpPr txBox="1"/>
          <p:nvPr/>
        </p:nvSpPr>
        <p:spPr>
          <a:xfrm>
            <a:off x="6287729" y="2577655"/>
            <a:ext cx="2176621" cy="369332"/>
          </a:xfrm>
          <a:prstGeom prst="rect">
            <a:avLst/>
          </a:prstGeom>
          <a:noFill/>
        </p:spPr>
        <p:txBody>
          <a:bodyPr wrap="none" rtlCol="0">
            <a:spAutoFit/>
          </a:bodyPr>
          <a:lstStyle/>
          <a:p>
            <a:r>
              <a:rPr lang="en-US" b="1" dirty="0"/>
              <a:t>Return Address f1</a:t>
            </a:r>
          </a:p>
        </p:txBody>
      </p:sp>
      <p:sp>
        <p:nvSpPr>
          <p:cNvPr id="56" name="TextBox 55"/>
          <p:cNvSpPr txBox="1"/>
          <p:nvPr/>
        </p:nvSpPr>
        <p:spPr>
          <a:xfrm>
            <a:off x="6034251" y="2201888"/>
            <a:ext cx="2672526" cy="369332"/>
          </a:xfrm>
          <a:prstGeom prst="rect">
            <a:avLst/>
          </a:prstGeom>
          <a:noFill/>
        </p:spPr>
        <p:txBody>
          <a:bodyPr wrap="none" rtlCol="0">
            <a:spAutoFit/>
          </a:bodyPr>
          <a:lstStyle/>
          <a:p>
            <a:r>
              <a:rPr lang="en-US" b="1" dirty="0"/>
              <a:t>Saved frame pointer f1</a:t>
            </a:r>
          </a:p>
        </p:txBody>
      </p:sp>
      <p:sp>
        <p:nvSpPr>
          <p:cNvPr id="57" name="TextBox 56"/>
          <p:cNvSpPr txBox="1"/>
          <p:nvPr/>
        </p:nvSpPr>
        <p:spPr>
          <a:xfrm>
            <a:off x="6938338" y="1828624"/>
            <a:ext cx="966931" cy="369332"/>
          </a:xfrm>
          <a:prstGeom prst="rect">
            <a:avLst/>
          </a:prstGeom>
          <a:noFill/>
        </p:spPr>
        <p:txBody>
          <a:bodyPr wrap="none" rtlCol="0">
            <a:spAutoFit/>
          </a:bodyPr>
          <a:lstStyle/>
          <a:p>
            <a:r>
              <a:rPr lang="en-US" b="1" dirty="0"/>
              <a:t>pointer</a:t>
            </a:r>
          </a:p>
        </p:txBody>
      </p:sp>
      <p:sp>
        <p:nvSpPr>
          <p:cNvPr id="58" name="TextBox 57"/>
          <p:cNvSpPr txBox="1"/>
          <p:nvPr/>
        </p:nvSpPr>
        <p:spPr>
          <a:xfrm>
            <a:off x="6951162" y="1524000"/>
            <a:ext cx="838691" cy="369332"/>
          </a:xfrm>
          <a:prstGeom prst="rect">
            <a:avLst/>
          </a:prstGeom>
          <a:noFill/>
        </p:spPr>
        <p:txBody>
          <a:bodyPr wrap="none" rtlCol="0">
            <a:spAutoFit/>
          </a:bodyPr>
          <a:lstStyle/>
          <a:p>
            <a:r>
              <a:rPr lang="en-US" b="1" dirty="0"/>
              <a:t>buffer</a:t>
            </a:r>
          </a:p>
        </p:txBody>
      </p:sp>
      <p:cxnSp>
        <p:nvCxnSpPr>
          <p:cNvPr id="18" name="Elbow Connector 17"/>
          <p:cNvCxnSpPr/>
          <p:nvPr/>
        </p:nvCxnSpPr>
        <p:spPr>
          <a:xfrm rot="10800000" flipV="1">
            <a:off x="3091474" y="2830857"/>
            <a:ext cx="2915665" cy="143225"/>
          </a:xfrm>
          <a:prstGeom prst="bentConnector3">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grpSp>
        <p:nvGrpSpPr>
          <p:cNvPr id="65" name="Group 64"/>
          <p:cNvGrpSpPr/>
          <p:nvPr/>
        </p:nvGrpSpPr>
        <p:grpSpPr>
          <a:xfrm>
            <a:off x="3067722" y="1980990"/>
            <a:ext cx="2940799" cy="3855273"/>
            <a:chOff x="3067722" y="1893332"/>
            <a:chExt cx="2940799" cy="3942931"/>
          </a:xfrm>
        </p:grpSpPr>
        <p:cxnSp>
          <p:nvCxnSpPr>
            <p:cNvPr id="30" name="Straight Connector 29"/>
            <p:cNvCxnSpPr/>
            <p:nvPr/>
          </p:nvCxnSpPr>
          <p:spPr>
            <a:xfrm flipH="1">
              <a:off x="4038600" y="1893332"/>
              <a:ext cx="1969921"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0" name="Straight Connector 59"/>
            <p:cNvCxnSpPr/>
            <p:nvPr/>
          </p:nvCxnSpPr>
          <p:spPr>
            <a:xfrm>
              <a:off x="4038600" y="1893332"/>
              <a:ext cx="0" cy="394293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2" name="Straight Connector 61"/>
            <p:cNvCxnSpPr>
              <a:endCxn id="46" idx="3"/>
            </p:cNvCxnSpPr>
            <p:nvPr/>
          </p:nvCxnSpPr>
          <p:spPr>
            <a:xfrm flipH="1">
              <a:off x="3067722" y="5836262"/>
              <a:ext cx="970878" cy="1"/>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938475441"/>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9"/>
          <p:cNvGrpSpPr/>
          <p:nvPr/>
        </p:nvGrpSpPr>
        <p:grpSpPr>
          <a:xfrm>
            <a:off x="6037014" y="1391298"/>
            <a:ext cx="2672526" cy="4343400"/>
            <a:chOff x="4495800" y="609600"/>
            <a:chExt cx="2672526" cy="4343400"/>
          </a:xfrm>
        </p:grpSpPr>
        <p:sp>
          <p:nvSpPr>
            <p:cNvPr id="4" name="Rectangle 3"/>
            <p:cNvSpPr/>
            <p:nvPr/>
          </p:nvSpPr>
          <p:spPr>
            <a:xfrm>
              <a:off x="4495800" y="609600"/>
              <a:ext cx="2667000" cy="4343400"/>
            </a:xfrm>
            <a:prstGeom prst="rect">
              <a:avLst/>
            </a:prstGeom>
            <a:gradFill>
              <a:gsLst>
                <a:gs pos="0">
                  <a:schemeClr val="accent2">
                    <a:lumMod val="60000"/>
                    <a:lumOff val="40000"/>
                  </a:schemeClr>
                </a:gs>
                <a:gs pos="100000">
                  <a:schemeClr val="accent2">
                    <a:lumMod val="20000"/>
                    <a:lumOff val="80000"/>
                  </a:schemeClr>
                </a:gs>
              </a:gsLst>
            </a:gradFill>
            <a:ln>
              <a:noFill/>
              <a:miter lim="800000"/>
            </a:ln>
            <a:effectLst>
              <a:innerShdw blurRad="63500" dist="50800" dir="2700000">
                <a:prstClr val="black">
                  <a:alpha val="50000"/>
                </a:prstClr>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7" name="Straight Connector 6"/>
            <p:cNvCxnSpPr/>
            <p:nvPr/>
          </p:nvCxnSpPr>
          <p:spPr>
            <a:xfrm>
              <a:off x="4495800" y="4114800"/>
              <a:ext cx="26670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4495800" y="3657600"/>
              <a:ext cx="26670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4495800" y="3200400"/>
              <a:ext cx="26670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4691809" y="4343400"/>
              <a:ext cx="2274982" cy="369332"/>
            </a:xfrm>
            <a:prstGeom prst="rect">
              <a:avLst/>
            </a:prstGeom>
            <a:noFill/>
          </p:spPr>
          <p:txBody>
            <a:bodyPr wrap="none" rtlCol="0">
              <a:spAutoFit/>
            </a:bodyPr>
            <a:lstStyle/>
            <a:p>
              <a:r>
                <a:rPr lang="en-US" b="1" dirty="0"/>
                <a:t>Other stack frames</a:t>
              </a:r>
            </a:p>
          </p:txBody>
        </p:sp>
        <p:sp>
          <p:nvSpPr>
            <p:cNvPr id="14" name="TextBox 13"/>
            <p:cNvSpPr txBox="1"/>
            <p:nvPr/>
          </p:nvSpPr>
          <p:spPr>
            <a:xfrm>
              <a:off x="4695767" y="3678423"/>
              <a:ext cx="2146742" cy="369332"/>
            </a:xfrm>
            <a:prstGeom prst="rect">
              <a:avLst/>
            </a:prstGeom>
            <a:noFill/>
          </p:spPr>
          <p:txBody>
            <a:bodyPr wrap="none" rtlCol="0">
              <a:spAutoFit/>
            </a:bodyPr>
            <a:lstStyle/>
            <a:p>
              <a:r>
                <a:rPr lang="en-US" b="1" dirty="0"/>
                <a:t>Return address f0</a:t>
              </a:r>
            </a:p>
          </p:txBody>
        </p:sp>
        <p:sp>
          <p:nvSpPr>
            <p:cNvPr id="15" name="TextBox 14"/>
            <p:cNvSpPr txBox="1"/>
            <p:nvPr/>
          </p:nvSpPr>
          <p:spPr>
            <a:xfrm>
              <a:off x="4495800" y="3217460"/>
              <a:ext cx="2672526" cy="369332"/>
            </a:xfrm>
            <a:prstGeom prst="rect">
              <a:avLst/>
            </a:prstGeom>
            <a:noFill/>
          </p:spPr>
          <p:txBody>
            <a:bodyPr wrap="none" rtlCol="0">
              <a:spAutoFit/>
            </a:bodyPr>
            <a:lstStyle/>
            <a:p>
              <a:r>
                <a:rPr lang="en-US" b="1" dirty="0"/>
                <a:t>Saved frame pointer f0</a:t>
              </a:r>
            </a:p>
          </p:txBody>
        </p:sp>
        <p:sp>
          <p:nvSpPr>
            <p:cNvPr id="19" name="Rectangle 18"/>
            <p:cNvSpPr/>
            <p:nvPr/>
          </p:nvSpPr>
          <p:spPr>
            <a:xfrm>
              <a:off x="4495800" y="609600"/>
              <a:ext cx="2667000" cy="132702"/>
            </a:xfrm>
            <a:prstGeom prst="rect">
              <a:avLst/>
            </a:prstGeom>
            <a:gradFill>
              <a:gsLst>
                <a:gs pos="0">
                  <a:schemeClr val="bg1">
                    <a:lumMod val="60000"/>
                    <a:lumOff val="40000"/>
                  </a:schemeClr>
                </a:gs>
                <a:gs pos="100000">
                  <a:schemeClr val="bg1">
                    <a:lumMod val="40000"/>
                    <a:lumOff val="60000"/>
                  </a:schemeClr>
                </a:gs>
              </a:gsLst>
            </a:gradFill>
            <a:ln>
              <a:solidFill>
                <a:schemeClr val="accent2">
                  <a:lumMod val="40000"/>
                  <a:lumOff val="60000"/>
                </a:schemeClr>
              </a:solidFill>
            </a:ln>
            <a:effectLst>
              <a:innerShdw blurRad="63500" dist="50800">
                <a:prstClr val="black">
                  <a:alpha val="50000"/>
                </a:prstClr>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9" name="Group 28"/>
          <p:cNvGrpSpPr/>
          <p:nvPr/>
        </p:nvGrpSpPr>
        <p:grpSpPr>
          <a:xfrm>
            <a:off x="4714820" y="1339334"/>
            <a:ext cx="1293701" cy="369332"/>
            <a:chOff x="4665821" y="1699526"/>
            <a:chExt cx="1293701" cy="369332"/>
          </a:xfrm>
        </p:grpSpPr>
        <p:sp>
          <p:nvSpPr>
            <p:cNvPr id="23" name="Right Arrow 22"/>
            <p:cNvSpPr/>
            <p:nvPr/>
          </p:nvSpPr>
          <p:spPr>
            <a:xfrm>
              <a:off x="5197522" y="1767486"/>
              <a:ext cx="762000" cy="233412"/>
            </a:xfrm>
            <a:prstGeom prst="rightArrow">
              <a:avLst/>
            </a:prstGeom>
            <a:gradFill>
              <a:gsLst>
                <a:gs pos="0">
                  <a:srgbClr val="00B050"/>
                </a:gs>
                <a:gs pos="100000">
                  <a:srgbClr val="00B050"/>
                </a:gs>
              </a:gsLst>
            </a:gradFill>
            <a:ln>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TextBox 25"/>
            <p:cNvSpPr txBox="1"/>
            <p:nvPr/>
          </p:nvSpPr>
          <p:spPr>
            <a:xfrm>
              <a:off x="4665821" y="1699526"/>
              <a:ext cx="492443" cy="369332"/>
            </a:xfrm>
            <a:prstGeom prst="rect">
              <a:avLst/>
            </a:prstGeom>
            <a:noFill/>
          </p:spPr>
          <p:txBody>
            <a:bodyPr wrap="none" rtlCol="0">
              <a:spAutoFit/>
            </a:bodyPr>
            <a:lstStyle/>
            <a:p>
              <a:r>
                <a:rPr lang="en-US" b="1" dirty="0"/>
                <a:t>SP</a:t>
              </a:r>
            </a:p>
          </p:txBody>
        </p:sp>
      </p:grpSp>
      <p:grpSp>
        <p:nvGrpSpPr>
          <p:cNvPr id="28" name="Group 27"/>
          <p:cNvGrpSpPr/>
          <p:nvPr/>
        </p:nvGrpSpPr>
        <p:grpSpPr>
          <a:xfrm>
            <a:off x="150448" y="4090789"/>
            <a:ext cx="1164674" cy="369332"/>
            <a:chOff x="130726" y="1206632"/>
            <a:chExt cx="1164674" cy="369332"/>
          </a:xfrm>
        </p:grpSpPr>
        <p:sp>
          <p:nvSpPr>
            <p:cNvPr id="24" name="Right Arrow 23"/>
            <p:cNvSpPr/>
            <p:nvPr/>
          </p:nvSpPr>
          <p:spPr>
            <a:xfrm>
              <a:off x="533400" y="1274592"/>
              <a:ext cx="762000" cy="233412"/>
            </a:xfrm>
            <a:prstGeom prst="rightArrow">
              <a:avLst/>
            </a:prstGeom>
            <a:gradFill>
              <a:gsLst>
                <a:gs pos="0">
                  <a:srgbClr val="FF0000"/>
                </a:gs>
                <a:gs pos="100000">
                  <a:srgbClr val="FF0000"/>
                </a:gs>
              </a:gsLst>
            </a:gra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TextBox 26"/>
            <p:cNvSpPr txBox="1"/>
            <p:nvPr/>
          </p:nvSpPr>
          <p:spPr>
            <a:xfrm>
              <a:off x="130726" y="1206632"/>
              <a:ext cx="402674" cy="369332"/>
            </a:xfrm>
            <a:prstGeom prst="rect">
              <a:avLst/>
            </a:prstGeom>
            <a:noFill/>
          </p:spPr>
          <p:txBody>
            <a:bodyPr wrap="none" rtlCol="0">
              <a:spAutoFit/>
            </a:bodyPr>
            <a:lstStyle/>
            <a:p>
              <a:r>
                <a:rPr lang="en-US" b="1" dirty="0"/>
                <a:t>IP</a:t>
              </a:r>
            </a:p>
          </p:txBody>
        </p:sp>
      </p:grpSp>
      <p:sp>
        <p:nvSpPr>
          <p:cNvPr id="31" name="TextBox 30"/>
          <p:cNvSpPr txBox="1"/>
          <p:nvPr/>
        </p:nvSpPr>
        <p:spPr>
          <a:xfrm>
            <a:off x="6547207" y="5739753"/>
            <a:ext cx="1646605" cy="369332"/>
          </a:xfrm>
          <a:prstGeom prst="rect">
            <a:avLst/>
          </a:prstGeom>
          <a:noFill/>
        </p:spPr>
        <p:txBody>
          <a:bodyPr wrap="none" rtlCol="0">
            <a:spAutoFit/>
          </a:bodyPr>
          <a:lstStyle/>
          <a:p>
            <a:r>
              <a:rPr lang="en-US" b="1" dirty="0"/>
              <a:t>High address</a:t>
            </a:r>
          </a:p>
        </p:txBody>
      </p:sp>
      <p:sp>
        <p:nvSpPr>
          <p:cNvPr id="32" name="TextBox 31"/>
          <p:cNvSpPr txBox="1"/>
          <p:nvPr/>
        </p:nvSpPr>
        <p:spPr>
          <a:xfrm>
            <a:off x="6572856" y="1023103"/>
            <a:ext cx="1595309" cy="369332"/>
          </a:xfrm>
          <a:prstGeom prst="rect">
            <a:avLst/>
          </a:prstGeom>
          <a:noFill/>
        </p:spPr>
        <p:txBody>
          <a:bodyPr wrap="none" rtlCol="0">
            <a:spAutoFit/>
          </a:bodyPr>
          <a:lstStyle/>
          <a:p>
            <a:r>
              <a:rPr lang="en-US" b="1" dirty="0"/>
              <a:t>Low address</a:t>
            </a:r>
          </a:p>
        </p:txBody>
      </p:sp>
      <p:sp>
        <p:nvSpPr>
          <p:cNvPr id="2" name="Title 1"/>
          <p:cNvSpPr>
            <a:spLocks noGrp="1"/>
          </p:cNvSpPr>
          <p:nvPr>
            <p:ph type="title"/>
          </p:nvPr>
        </p:nvSpPr>
        <p:spPr/>
        <p:txBody>
          <a:bodyPr/>
          <a:lstStyle/>
          <a:p>
            <a:r>
              <a:rPr lang="en-US" dirty="0"/>
              <a:t>Indirect pointer overwrite</a:t>
            </a:r>
          </a:p>
        </p:txBody>
      </p:sp>
      <p:grpSp>
        <p:nvGrpSpPr>
          <p:cNvPr id="41" name="Group 40"/>
          <p:cNvGrpSpPr/>
          <p:nvPr/>
        </p:nvGrpSpPr>
        <p:grpSpPr>
          <a:xfrm>
            <a:off x="1315122" y="1767486"/>
            <a:ext cx="1776351" cy="4341599"/>
            <a:chOff x="1119249" y="1767486"/>
            <a:chExt cx="1776351" cy="4341599"/>
          </a:xfrm>
        </p:grpSpPr>
        <p:sp>
          <p:nvSpPr>
            <p:cNvPr id="3" name="Rectangle 2"/>
            <p:cNvSpPr/>
            <p:nvPr/>
          </p:nvSpPr>
          <p:spPr>
            <a:xfrm>
              <a:off x="1143000" y="1767486"/>
              <a:ext cx="1752600" cy="1757412"/>
            </a:xfrm>
            <a:prstGeom prst="rect">
              <a:avLst/>
            </a:prstGeom>
            <a:gradFill>
              <a:gsLst>
                <a:gs pos="0">
                  <a:schemeClr val="accent2">
                    <a:lumMod val="60000"/>
                    <a:lumOff val="40000"/>
                  </a:schemeClr>
                </a:gs>
                <a:gs pos="100000">
                  <a:schemeClr val="accent2">
                    <a:lumMod val="40000"/>
                    <a:lumOff val="60000"/>
                  </a:schemeClr>
                </a:gs>
              </a:gsLst>
            </a:gradFill>
            <a:ln>
              <a:solidFill>
                <a:schemeClr val="accent2">
                  <a:lumMod val="40000"/>
                  <a:lumOff val="60000"/>
                </a:schemeClr>
              </a:solidFill>
            </a:ln>
            <a:effectLst>
              <a:innerShdw blurRad="63500" dist="50800" dir="2700000">
                <a:prstClr val="black">
                  <a:alpha val="50000"/>
                </a:prstClr>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Rectangle 32"/>
            <p:cNvSpPr/>
            <p:nvPr/>
          </p:nvSpPr>
          <p:spPr>
            <a:xfrm>
              <a:off x="1119249" y="3707581"/>
              <a:ext cx="1752600" cy="1757412"/>
            </a:xfrm>
            <a:prstGeom prst="rect">
              <a:avLst/>
            </a:prstGeom>
            <a:gradFill>
              <a:gsLst>
                <a:gs pos="0">
                  <a:schemeClr val="accent2">
                    <a:lumMod val="60000"/>
                    <a:lumOff val="40000"/>
                  </a:schemeClr>
                </a:gs>
                <a:gs pos="100000">
                  <a:schemeClr val="accent2">
                    <a:lumMod val="40000"/>
                    <a:lumOff val="60000"/>
                  </a:schemeClr>
                </a:gs>
              </a:gsLst>
            </a:gradFill>
            <a:ln>
              <a:solidFill>
                <a:schemeClr val="accent2">
                  <a:lumMod val="40000"/>
                  <a:lumOff val="60000"/>
                </a:schemeClr>
              </a:solidFill>
            </a:ln>
            <a:effectLst>
              <a:innerShdw blurRad="63500" dist="50800" dir="2700000">
                <a:prstClr val="black">
                  <a:alpha val="50000"/>
                </a:prstClr>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p:cNvSpPr txBox="1"/>
            <p:nvPr/>
          </p:nvSpPr>
          <p:spPr>
            <a:xfrm>
              <a:off x="1143000" y="1796324"/>
              <a:ext cx="441146" cy="369332"/>
            </a:xfrm>
            <a:prstGeom prst="rect">
              <a:avLst/>
            </a:prstGeom>
            <a:noFill/>
          </p:spPr>
          <p:txBody>
            <a:bodyPr wrap="none" rtlCol="0">
              <a:spAutoFit/>
            </a:bodyPr>
            <a:lstStyle/>
            <a:p>
              <a:r>
                <a:rPr lang="en-US" dirty="0"/>
                <a:t>f0:</a:t>
              </a:r>
            </a:p>
          </p:txBody>
        </p:sp>
        <p:sp>
          <p:nvSpPr>
            <p:cNvPr id="6" name="TextBox 5"/>
            <p:cNvSpPr txBox="1"/>
            <p:nvPr/>
          </p:nvSpPr>
          <p:spPr>
            <a:xfrm>
              <a:off x="1143000" y="3713519"/>
              <a:ext cx="441146" cy="369332"/>
            </a:xfrm>
            <a:prstGeom prst="rect">
              <a:avLst/>
            </a:prstGeom>
            <a:noFill/>
          </p:spPr>
          <p:txBody>
            <a:bodyPr wrap="none" rtlCol="0">
              <a:spAutoFit/>
            </a:bodyPr>
            <a:lstStyle/>
            <a:p>
              <a:r>
                <a:rPr lang="en-US" dirty="0"/>
                <a:t>f1:</a:t>
              </a:r>
            </a:p>
          </p:txBody>
        </p:sp>
        <p:sp>
          <p:nvSpPr>
            <p:cNvPr id="34" name="TextBox 33"/>
            <p:cNvSpPr txBox="1"/>
            <p:nvPr/>
          </p:nvSpPr>
          <p:spPr>
            <a:xfrm>
              <a:off x="1625602" y="2461526"/>
              <a:ext cx="787395" cy="369332"/>
            </a:xfrm>
            <a:prstGeom prst="rect">
              <a:avLst/>
            </a:prstGeom>
            <a:noFill/>
          </p:spPr>
          <p:txBody>
            <a:bodyPr wrap="none" rtlCol="0">
              <a:spAutoFit/>
            </a:bodyPr>
            <a:lstStyle/>
            <a:p>
              <a:r>
                <a:rPr lang="en-US" dirty="0"/>
                <a:t>call f1</a:t>
              </a:r>
            </a:p>
          </p:txBody>
        </p:sp>
        <p:sp>
          <p:nvSpPr>
            <p:cNvPr id="35" name="TextBox 34"/>
            <p:cNvSpPr txBox="1"/>
            <p:nvPr/>
          </p:nvSpPr>
          <p:spPr>
            <a:xfrm>
              <a:off x="1420417" y="4045324"/>
              <a:ext cx="1383712" cy="646331"/>
            </a:xfrm>
            <a:prstGeom prst="rect">
              <a:avLst/>
            </a:prstGeom>
            <a:noFill/>
          </p:spPr>
          <p:txBody>
            <a:bodyPr wrap="none" rtlCol="0">
              <a:spAutoFit/>
            </a:bodyPr>
            <a:lstStyle/>
            <a:p>
              <a:r>
                <a:rPr lang="en-US" dirty="0" err="1"/>
                <a:t>ptr</a:t>
              </a:r>
              <a:r>
                <a:rPr lang="en-US" dirty="0"/>
                <a:t> = &amp;data;</a:t>
              </a:r>
            </a:p>
            <a:p>
              <a:r>
                <a:rPr lang="en-US" dirty="0"/>
                <a:t>buffer[]</a:t>
              </a:r>
            </a:p>
          </p:txBody>
        </p:sp>
        <p:sp>
          <p:nvSpPr>
            <p:cNvPr id="36" name="TextBox 35"/>
            <p:cNvSpPr txBox="1"/>
            <p:nvPr/>
          </p:nvSpPr>
          <p:spPr>
            <a:xfrm>
              <a:off x="1420417" y="4586287"/>
              <a:ext cx="1422184" cy="646331"/>
            </a:xfrm>
            <a:prstGeom prst="rect">
              <a:avLst/>
            </a:prstGeom>
            <a:noFill/>
          </p:spPr>
          <p:txBody>
            <a:bodyPr wrap="none" rtlCol="0">
              <a:spAutoFit/>
            </a:bodyPr>
            <a:lstStyle/>
            <a:p>
              <a:r>
                <a:rPr lang="en-US" dirty="0"/>
                <a:t>overflow();</a:t>
              </a:r>
            </a:p>
            <a:p>
              <a:r>
                <a:rPr lang="en-US" dirty="0"/>
                <a:t>*</a:t>
              </a:r>
              <a:r>
                <a:rPr lang="en-US" dirty="0" err="1"/>
                <a:t>ptr</a:t>
              </a:r>
              <a:r>
                <a:rPr lang="en-US" dirty="0"/>
                <a:t> = value;</a:t>
              </a:r>
            </a:p>
          </p:txBody>
        </p:sp>
        <p:sp>
          <p:nvSpPr>
            <p:cNvPr id="37" name="TextBox 36"/>
            <p:cNvSpPr txBox="1"/>
            <p:nvPr/>
          </p:nvSpPr>
          <p:spPr>
            <a:xfrm>
              <a:off x="1787800" y="5047952"/>
              <a:ext cx="415498" cy="369332"/>
            </a:xfrm>
            <a:prstGeom prst="rect">
              <a:avLst/>
            </a:prstGeom>
            <a:noFill/>
          </p:spPr>
          <p:txBody>
            <a:bodyPr wrap="none" rtlCol="0">
              <a:spAutoFit/>
            </a:bodyPr>
            <a:lstStyle/>
            <a:p>
              <a:r>
                <a:rPr lang="en-US" dirty="0"/>
                <a:t>…</a:t>
              </a:r>
            </a:p>
          </p:txBody>
        </p:sp>
        <p:sp>
          <p:nvSpPr>
            <p:cNvPr id="38" name="TextBox 37"/>
            <p:cNvSpPr txBox="1"/>
            <p:nvPr/>
          </p:nvSpPr>
          <p:spPr>
            <a:xfrm>
              <a:off x="1811551" y="2068858"/>
              <a:ext cx="415498" cy="369332"/>
            </a:xfrm>
            <a:prstGeom prst="rect">
              <a:avLst/>
            </a:prstGeom>
            <a:noFill/>
          </p:spPr>
          <p:txBody>
            <a:bodyPr wrap="none" rtlCol="0">
              <a:spAutoFit/>
            </a:bodyPr>
            <a:lstStyle/>
            <a:p>
              <a:r>
                <a:rPr lang="en-US" dirty="0"/>
                <a:t>…</a:t>
              </a:r>
            </a:p>
          </p:txBody>
        </p:sp>
        <p:sp>
          <p:nvSpPr>
            <p:cNvPr id="39" name="TextBox 38"/>
            <p:cNvSpPr txBox="1"/>
            <p:nvPr/>
          </p:nvSpPr>
          <p:spPr>
            <a:xfrm>
              <a:off x="1787800" y="2762321"/>
              <a:ext cx="415498" cy="369332"/>
            </a:xfrm>
            <a:prstGeom prst="rect">
              <a:avLst/>
            </a:prstGeom>
            <a:noFill/>
          </p:spPr>
          <p:txBody>
            <a:bodyPr wrap="none" rtlCol="0">
              <a:spAutoFit/>
            </a:bodyPr>
            <a:lstStyle/>
            <a:p>
              <a:r>
                <a:rPr lang="en-US" dirty="0"/>
                <a:t>…</a:t>
              </a:r>
            </a:p>
          </p:txBody>
        </p:sp>
        <p:sp>
          <p:nvSpPr>
            <p:cNvPr id="46" name="Rectangle 45"/>
            <p:cNvSpPr/>
            <p:nvPr/>
          </p:nvSpPr>
          <p:spPr>
            <a:xfrm>
              <a:off x="1119249" y="5563440"/>
              <a:ext cx="1752600" cy="545645"/>
            </a:xfrm>
            <a:prstGeom prst="rect">
              <a:avLst/>
            </a:prstGeom>
            <a:gradFill>
              <a:gsLst>
                <a:gs pos="0">
                  <a:schemeClr val="accent2">
                    <a:lumMod val="60000"/>
                    <a:lumOff val="40000"/>
                  </a:schemeClr>
                </a:gs>
                <a:gs pos="100000">
                  <a:schemeClr val="accent2">
                    <a:lumMod val="40000"/>
                    <a:lumOff val="60000"/>
                  </a:schemeClr>
                </a:gs>
              </a:gsLst>
            </a:gradFill>
            <a:ln>
              <a:solidFill>
                <a:schemeClr val="accent2">
                  <a:lumMod val="40000"/>
                  <a:lumOff val="60000"/>
                </a:schemeClr>
              </a:solidFill>
            </a:ln>
            <a:effectLst>
              <a:innerShdw blurRad="63500" dist="50800" dir="2700000">
                <a:prstClr val="black">
                  <a:alpha val="50000"/>
                </a:prstClr>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40" name="TextBox 39"/>
          <p:cNvSpPr txBox="1"/>
          <p:nvPr/>
        </p:nvSpPr>
        <p:spPr>
          <a:xfrm>
            <a:off x="6309962" y="3530738"/>
            <a:ext cx="2121093" cy="369332"/>
          </a:xfrm>
          <a:prstGeom prst="rect">
            <a:avLst/>
          </a:prstGeom>
          <a:noFill/>
        </p:spPr>
        <p:txBody>
          <a:bodyPr wrap="none" rtlCol="0">
            <a:spAutoFit/>
          </a:bodyPr>
          <a:lstStyle/>
          <a:p>
            <a:r>
              <a:rPr lang="en-US" b="1" dirty="0"/>
              <a:t>Local variables f0</a:t>
            </a:r>
          </a:p>
        </p:txBody>
      </p:sp>
      <p:cxnSp>
        <p:nvCxnSpPr>
          <p:cNvPr id="12" name="Straight Connector 11"/>
          <p:cNvCxnSpPr/>
          <p:nvPr/>
        </p:nvCxnSpPr>
        <p:spPr>
          <a:xfrm>
            <a:off x="6037014" y="3393306"/>
            <a:ext cx="26670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nvGrpSpPr>
          <p:cNvPr id="42" name="Group 41"/>
          <p:cNvGrpSpPr/>
          <p:nvPr/>
        </p:nvGrpSpPr>
        <p:grpSpPr>
          <a:xfrm>
            <a:off x="4727989" y="2197956"/>
            <a:ext cx="1279149" cy="369332"/>
            <a:chOff x="4717904" y="3985526"/>
            <a:chExt cx="1279149" cy="369332"/>
          </a:xfrm>
        </p:grpSpPr>
        <p:sp>
          <p:nvSpPr>
            <p:cNvPr id="43" name="Right Arrow 42"/>
            <p:cNvSpPr/>
            <p:nvPr/>
          </p:nvSpPr>
          <p:spPr>
            <a:xfrm>
              <a:off x="5235053" y="4053486"/>
              <a:ext cx="762000" cy="233412"/>
            </a:xfrm>
            <a:prstGeom prst="rightArrow">
              <a:avLst/>
            </a:prstGeom>
            <a:gradFill>
              <a:gsLst>
                <a:gs pos="0">
                  <a:srgbClr val="0000FF"/>
                </a:gs>
                <a:gs pos="100000">
                  <a:srgbClr val="0000FF"/>
                </a:gs>
              </a:gsLst>
            </a:grad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TextBox 44"/>
            <p:cNvSpPr txBox="1"/>
            <p:nvPr/>
          </p:nvSpPr>
          <p:spPr>
            <a:xfrm>
              <a:off x="4717904" y="3985526"/>
              <a:ext cx="479618" cy="369332"/>
            </a:xfrm>
            <a:prstGeom prst="rect">
              <a:avLst/>
            </a:prstGeom>
            <a:noFill/>
          </p:spPr>
          <p:txBody>
            <a:bodyPr wrap="none" rtlCol="0">
              <a:spAutoFit/>
            </a:bodyPr>
            <a:lstStyle/>
            <a:p>
              <a:r>
                <a:rPr lang="en-US" b="1" dirty="0"/>
                <a:t>FP</a:t>
              </a:r>
            </a:p>
          </p:txBody>
        </p:sp>
      </p:grpSp>
      <p:sp>
        <p:nvSpPr>
          <p:cNvPr id="10" name="TextBox 9"/>
          <p:cNvSpPr txBox="1"/>
          <p:nvPr/>
        </p:nvSpPr>
        <p:spPr>
          <a:xfrm>
            <a:off x="1874668" y="5651596"/>
            <a:ext cx="633507" cy="369332"/>
          </a:xfrm>
          <a:prstGeom prst="rect">
            <a:avLst/>
          </a:prstGeom>
          <a:noFill/>
        </p:spPr>
        <p:txBody>
          <a:bodyPr wrap="none" rtlCol="0">
            <a:spAutoFit/>
          </a:bodyPr>
          <a:lstStyle/>
          <a:p>
            <a:r>
              <a:rPr lang="en-US" dirty="0"/>
              <a:t>data</a:t>
            </a:r>
          </a:p>
        </p:txBody>
      </p:sp>
      <p:cxnSp>
        <p:nvCxnSpPr>
          <p:cNvPr id="49" name="Straight Connector 48"/>
          <p:cNvCxnSpPr/>
          <p:nvPr/>
        </p:nvCxnSpPr>
        <p:spPr>
          <a:xfrm>
            <a:off x="6042540" y="2965722"/>
            <a:ext cx="26670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a:xfrm>
            <a:off x="6048066" y="2538138"/>
            <a:ext cx="26670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6649798" y="2974083"/>
            <a:ext cx="1544012" cy="369332"/>
          </a:xfrm>
          <a:prstGeom prst="rect">
            <a:avLst/>
          </a:prstGeom>
          <a:noFill/>
        </p:spPr>
        <p:txBody>
          <a:bodyPr wrap="none" rtlCol="0">
            <a:spAutoFit/>
          </a:bodyPr>
          <a:lstStyle/>
          <a:p>
            <a:r>
              <a:rPr lang="en-US" b="1" dirty="0"/>
              <a:t>Argument f1</a:t>
            </a:r>
          </a:p>
        </p:txBody>
      </p:sp>
      <p:sp>
        <p:nvSpPr>
          <p:cNvPr id="55" name="TextBox 54"/>
          <p:cNvSpPr txBox="1"/>
          <p:nvPr/>
        </p:nvSpPr>
        <p:spPr>
          <a:xfrm>
            <a:off x="6287729" y="2577655"/>
            <a:ext cx="2176621" cy="369332"/>
          </a:xfrm>
          <a:prstGeom prst="rect">
            <a:avLst/>
          </a:prstGeom>
          <a:noFill/>
        </p:spPr>
        <p:txBody>
          <a:bodyPr wrap="none" rtlCol="0">
            <a:spAutoFit/>
          </a:bodyPr>
          <a:lstStyle/>
          <a:p>
            <a:r>
              <a:rPr lang="en-US" b="1" dirty="0"/>
              <a:t>Return Address f1</a:t>
            </a:r>
          </a:p>
        </p:txBody>
      </p:sp>
      <p:sp>
        <p:nvSpPr>
          <p:cNvPr id="56" name="TextBox 55"/>
          <p:cNvSpPr txBox="1"/>
          <p:nvPr/>
        </p:nvSpPr>
        <p:spPr>
          <a:xfrm>
            <a:off x="6034251" y="2201888"/>
            <a:ext cx="2672526" cy="369332"/>
          </a:xfrm>
          <a:prstGeom prst="rect">
            <a:avLst/>
          </a:prstGeom>
          <a:noFill/>
        </p:spPr>
        <p:txBody>
          <a:bodyPr wrap="none" rtlCol="0">
            <a:spAutoFit/>
          </a:bodyPr>
          <a:lstStyle/>
          <a:p>
            <a:r>
              <a:rPr lang="en-US" b="1" dirty="0"/>
              <a:t>Saved frame pointer f1</a:t>
            </a:r>
          </a:p>
        </p:txBody>
      </p:sp>
      <p:cxnSp>
        <p:nvCxnSpPr>
          <p:cNvPr id="18" name="Elbow Connector 17"/>
          <p:cNvCxnSpPr/>
          <p:nvPr/>
        </p:nvCxnSpPr>
        <p:spPr>
          <a:xfrm rot="10800000" flipV="1">
            <a:off x="3091474" y="2830857"/>
            <a:ext cx="2915665" cy="143225"/>
          </a:xfrm>
          <a:prstGeom prst="bentConnector3">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6" name="Rectangle 15"/>
          <p:cNvSpPr/>
          <p:nvPr/>
        </p:nvSpPr>
        <p:spPr>
          <a:xfrm>
            <a:off x="6042540" y="1524000"/>
            <a:ext cx="2638322" cy="64918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1" name="Straight Connector 60"/>
          <p:cNvCxnSpPr/>
          <p:nvPr/>
        </p:nvCxnSpPr>
        <p:spPr>
          <a:xfrm>
            <a:off x="6046911" y="1906911"/>
            <a:ext cx="26670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44" name="TextBox 43"/>
          <p:cNvSpPr txBox="1"/>
          <p:nvPr/>
        </p:nvSpPr>
        <p:spPr>
          <a:xfrm>
            <a:off x="6204974" y="1884192"/>
            <a:ext cx="2313454" cy="369332"/>
          </a:xfrm>
          <a:prstGeom prst="rect">
            <a:avLst/>
          </a:prstGeom>
          <a:noFill/>
        </p:spPr>
        <p:txBody>
          <a:bodyPr wrap="none" rtlCol="0">
            <a:spAutoFit/>
          </a:bodyPr>
          <a:lstStyle/>
          <a:p>
            <a:r>
              <a:rPr lang="en-US" b="1" dirty="0"/>
              <a:t>Overwritten pointer</a:t>
            </a:r>
          </a:p>
        </p:txBody>
      </p:sp>
      <p:sp>
        <p:nvSpPr>
          <p:cNvPr id="47" name="TextBox 46"/>
          <p:cNvSpPr txBox="1"/>
          <p:nvPr/>
        </p:nvSpPr>
        <p:spPr>
          <a:xfrm>
            <a:off x="6461401" y="1543585"/>
            <a:ext cx="1697901" cy="369332"/>
          </a:xfrm>
          <a:prstGeom prst="rect">
            <a:avLst/>
          </a:prstGeom>
          <a:noFill/>
        </p:spPr>
        <p:txBody>
          <a:bodyPr wrap="none" rtlCol="0">
            <a:spAutoFit/>
          </a:bodyPr>
          <a:lstStyle/>
          <a:p>
            <a:r>
              <a:rPr lang="en-US" b="1" dirty="0"/>
              <a:t>Injected Code</a:t>
            </a:r>
          </a:p>
        </p:txBody>
      </p:sp>
      <p:grpSp>
        <p:nvGrpSpPr>
          <p:cNvPr id="68" name="Group 67"/>
          <p:cNvGrpSpPr/>
          <p:nvPr/>
        </p:nvGrpSpPr>
        <p:grpSpPr>
          <a:xfrm>
            <a:off x="4037610" y="1980990"/>
            <a:ext cx="1970911" cy="667207"/>
            <a:chOff x="4037610" y="1980990"/>
            <a:chExt cx="1970911" cy="667207"/>
          </a:xfrm>
        </p:grpSpPr>
        <p:cxnSp>
          <p:nvCxnSpPr>
            <p:cNvPr id="30" name="Straight Connector 29"/>
            <p:cNvCxnSpPr/>
            <p:nvPr/>
          </p:nvCxnSpPr>
          <p:spPr>
            <a:xfrm flipH="1">
              <a:off x="4038600" y="1980990"/>
              <a:ext cx="1969921" cy="0"/>
            </a:xfrm>
            <a:prstGeom prst="line">
              <a:avLst/>
            </a:prstGeom>
            <a:ln>
              <a:solidFill>
                <a:schemeClr val="tx1"/>
              </a:solidFill>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60" name="Straight Connector 59"/>
            <p:cNvCxnSpPr/>
            <p:nvPr/>
          </p:nvCxnSpPr>
          <p:spPr>
            <a:xfrm>
              <a:off x="4038600" y="1980990"/>
              <a:ext cx="0" cy="665202"/>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3" name="Straight Connector 62"/>
            <p:cNvCxnSpPr/>
            <p:nvPr/>
          </p:nvCxnSpPr>
          <p:spPr>
            <a:xfrm flipH="1">
              <a:off x="4037610" y="2646192"/>
              <a:ext cx="1969529" cy="2005"/>
            </a:xfrm>
            <a:prstGeom prst="line">
              <a:avLst/>
            </a:prstGeom>
            <a:ln>
              <a:solidFill>
                <a:schemeClr val="tx1"/>
              </a:solidFill>
              <a:headEnd type="triangle" w="med" len="med"/>
              <a:tailEnd type="none" w="med" len="med"/>
            </a:ln>
          </p:spPr>
          <p:style>
            <a:lnRef idx="2">
              <a:schemeClr val="accent1"/>
            </a:lnRef>
            <a:fillRef idx="0">
              <a:schemeClr val="accent1"/>
            </a:fillRef>
            <a:effectRef idx="1">
              <a:schemeClr val="accent1"/>
            </a:effectRef>
            <a:fontRef idx="minor">
              <a:schemeClr val="tx1"/>
            </a:fontRef>
          </p:style>
        </p:cxnSp>
      </p:grpSp>
      <p:grpSp>
        <p:nvGrpSpPr>
          <p:cNvPr id="75" name="Group 74"/>
          <p:cNvGrpSpPr/>
          <p:nvPr/>
        </p:nvGrpSpPr>
        <p:grpSpPr>
          <a:xfrm>
            <a:off x="5974004" y="2538138"/>
            <a:ext cx="2895600" cy="421082"/>
            <a:chOff x="5974004" y="2538138"/>
            <a:chExt cx="2895600" cy="421082"/>
          </a:xfrm>
        </p:grpSpPr>
        <p:sp>
          <p:nvSpPr>
            <p:cNvPr id="69" name="Rectangle 68"/>
            <p:cNvSpPr/>
            <p:nvPr/>
          </p:nvSpPr>
          <p:spPr>
            <a:xfrm>
              <a:off x="6018740" y="2538138"/>
              <a:ext cx="2662122" cy="42108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TextBox 69"/>
            <p:cNvSpPr txBox="1"/>
            <p:nvPr/>
          </p:nvSpPr>
          <p:spPr>
            <a:xfrm>
              <a:off x="5974004" y="2577655"/>
              <a:ext cx="2895600" cy="369332"/>
            </a:xfrm>
            <a:prstGeom prst="rect">
              <a:avLst/>
            </a:prstGeom>
            <a:noFill/>
          </p:spPr>
          <p:txBody>
            <a:bodyPr wrap="square" rtlCol="0">
              <a:spAutoFit/>
            </a:bodyPr>
            <a:lstStyle/>
            <a:p>
              <a:r>
                <a:rPr lang="en-US" b="1" dirty="0"/>
                <a:t>Modified return address</a:t>
              </a:r>
            </a:p>
          </p:txBody>
        </p:sp>
      </p:grpSp>
      <p:grpSp>
        <p:nvGrpSpPr>
          <p:cNvPr id="71" name="Group 70"/>
          <p:cNvGrpSpPr/>
          <p:nvPr/>
        </p:nvGrpSpPr>
        <p:grpSpPr>
          <a:xfrm flipH="1" flipV="1">
            <a:off x="8704014" y="1708664"/>
            <a:ext cx="302357" cy="999277"/>
            <a:chOff x="4037610" y="1980990"/>
            <a:chExt cx="1970911" cy="667207"/>
          </a:xfrm>
        </p:grpSpPr>
        <p:cxnSp>
          <p:nvCxnSpPr>
            <p:cNvPr id="72" name="Straight Connector 71"/>
            <p:cNvCxnSpPr/>
            <p:nvPr/>
          </p:nvCxnSpPr>
          <p:spPr>
            <a:xfrm flipH="1">
              <a:off x="4038600" y="1980990"/>
              <a:ext cx="1969921" cy="0"/>
            </a:xfrm>
            <a:prstGeom prst="line">
              <a:avLst/>
            </a:prstGeom>
            <a:ln>
              <a:solidFill>
                <a:schemeClr val="tx1"/>
              </a:solidFill>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73" name="Straight Connector 72"/>
            <p:cNvCxnSpPr/>
            <p:nvPr/>
          </p:nvCxnSpPr>
          <p:spPr>
            <a:xfrm>
              <a:off x="4038600" y="1980990"/>
              <a:ext cx="0" cy="665202"/>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4" name="Straight Connector 73"/>
            <p:cNvCxnSpPr/>
            <p:nvPr/>
          </p:nvCxnSpPr>
          <p:spPr>
            <a:xfrm flipH="1">
              <a:off x="4037610" y="2646192"/>
              <a:ext cx="1969529" cy="2005"/>
            </a:xfrm>
            <a:prstGeom prst="line">
              <a:avLst/>
            </a:prstGeom>
            <a:ln>
              <a:solidFill>
                <a:schemeClr val="tx1"/>
              </a:solidFill>
              <a:headEnd type="triangle" w="med" len="med"/>
              <a:tailEnd type="none" w="med" len="med"/>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548512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5"/>
                                        </p:tgtEl>
                                        <p:attrNameLst>
                                          <p:attrName>style.visibility</p:attrName>
                                        </p:attrNameLst>
                                      </p:cBhvr>
                                      <p:to>
                                        <p:strVal val="visible"/>
                                      </p:to>
                                    </p:set>
                                    <p:animEffect transition="in" filter="fade">
                                      <p:cBhvr>
                                        <p:cTn id="7" dur="500"/>
                                        <p:tgtEl>
                                          <p:spTgt spid="7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71"/>
                                        </p:tgtEl>
                                        <p:attrNameLst>
                                          <p:attrName>style.visibility</p:attrName>
                                        </p:attrNameLst>
                                      </p:cBhvr>
                                      <p:to>
                                        <p:strVal val="visible"/>
                                      </p:to>
                                    </p:set>
                                    <p:animEffect transition="in" filter="wipe(down)">
                                      <p:cBhvr>
                                        <p:cTn id="12" dur="5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9"/>
          <p:cNvGrpSpPr/>
          <p:nvPr/>
        </p:nvGrpSpPr>
        <p:grpSpPr>
          <a:xfrm>
            <a:off x="6037014" y="1391298"/>
            <a:ext cx="2672526" cy="4343400"/>
            <a:chOff x="4495800" y="609600"/>
            <a:chExt cx="2672526" cy="4343400"/>
          </a:xfrm>
        </p:grpSpPr>
        <p:sp>
          <p:nvSpPr>
            <p:cNvPr id="4" name="Rectangle 3"/>
            <p:cNvSpPr/>
            <p:nvPr/>
          </p:nvSpPr>
          <p:spPr>
            <a:xfrm>
              <a:off x="4495800" y="609600"/>
              <a:ext cx="2667000" cy="4343400"/>
            </a:xfrm>
            <a:prstGeom prst="rect">
              <a:avLst/>
            </a:prstGeom>
            <a:gradFill>
              <a:gsLst>
                <a:gs pos="0">
                  <a:schemeClr val="accent2">
                    <a:lumMod val="60000"/>
                    <a:lumOff val="40000"/>
                  </a:schemeClr>
                </a:gs>
                <a:gs pos="100000">
                  <a:schemeClr val="accent2">
                    <a:lumMod val="20000"/>
                    <a:lumOff val="80000"/>
                  </a:schemeClr>
                </a:gs>
              </a:gsLst>
            </a:gradFill>
            <a:ln>
              <a:noFill/>
              <a:miter lim="800000"/>
            </a:ln>
            <a:effectLst>
              <a:innerShdw blurRad="63500" dist="50800" dir="2700000">
                <a:prstClr val="black">
                  <a:alpha val="50000"/>
                </a:prstClr>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7" name="Straight Connector 6"/>
            <p:cNvCxnSpPr/>
            <p:nvPr/>
          </p:nvCxnSpPr>
          <p:spPr>
            <a:xfrm>
              <a:off x="4495800" y="4114800"/>
              <a:ext cx="26670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4495800" y="3657600"/>
              <a:ext cx="26670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4495800" y="3200400"/>
              <a:ext cx="26670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4691809" y="4343400"/>
              <a:ext cx="2274982" cy="369332"/>
            </a:xfrm>
            <a:prstGeom prst="rect">
              <a:avLst/>
            </a:prstGeom>
            <a:noFill/>
          </p:spPr>
          <p:txBody>
            <a:bodyPr wrap="none" rtlCol="0">
              <a:spAutoFit/>
            </a:bodyPr>
            <a:lstStyle/>
            <a:p>
              <a:r>
                <a:rPr lang="en-US" b="1" dirty="0"/>
                <a:t>Other stack frames</a:t>
              </a:r>
            </a:p>
          </p:txBody>
        </p:sp>
        <p:sp>
          <p:nvSpPr>
            <p:cNvPr id="14" name="TextBox 13"/>
            <p:cNvSpPr txBox="1"/>
            <p:nvPr/>
          </p:nvSpPr>
          <p:spPr>
            <a:xfrm>
              <a:off x="4695767" y="3678423"/>
              <a:ext cx="2146742" cy="369332"/>
            </a:xfrm>
            <a:prstGeom prst="rect">
              <a:avLst/>
            </a:prstGeom>
            <a:noFill/>
          </p:spPr>
          <p:txBody>
            <a:bodyPr wrap="none" rtlCol="0">
              <a:spAutoFit/>
            </a:bodyPr>
            <a:lstStyle/>
            <a:p>
              <a:r>
                <a:rPr lang="en-US" b="1" dirty="0"/>
                <a:t>Return address f0</a:t>
              </a:r>
            </a:p>
          </p:txBody>
        </p:sp>
        <p:sp>
          <p:nvSpPr>
            <p:cNvPr id="15" name="TextBox 14"/>
            <p:cNvSpPr txBox="1"/>
            <p:nvPr/>
          </p:nvSpPr>
          <p:spPr>
            <a:xfrm>
              <a:off x="4495800" y="3217460"/>
              <a:ext cx="2672526" cy="369332"/>
            </a:xfrm>
            <a:prstGeom prst="rect">
              <a:avLst/>
            </a:prstGeom>
            <a:noFill/>
          </p:spPr>
          <p:txBody>
            <a:bodyPr wrap="none" rtlCol="0">
              <a:spAutoFit/>
            </a:bodyPr>
            <a:lstStyle/>
            <a:p>
              <a:r>
                <a:rPr lang="en-US" b="1" dirty="0"/>
                <a:t>Saved frame pointer f0</a:t>
              </a:r>
            </a:p>
          </p:txBody>
        </p:sp>
        <p:sp>
          <p:nvSpPr>
            <p:cNvPr id="19" name="Rectangle 18"/>
            <p:cNvSpPr/>
            <p:nvPr/>
          </p:nvSpPr>
          <p:spPr>
            <a:xfrm>
              <a:off x="4495800" y="609600"/>
              <a:ext cx="2667000" cy="132702"/>
            </a:xfrm>
            <a:prstGeom prst="rect">
              <a:avLst/>
            </a:prstGeom>
            <a:gradFill>
              <a:gsLst>
                <a:gs pos="0">
                  <a:schemeClr val="bg1">
                    <a:lumMod val="60000"/>
                    <a:lumOff val="40000"/>
                  </a:schemeClr>
                </a:gs>
                <a:gs pos="100000">
                  <a:schemeClr val="bg1">
                    <a:lumMod val="40000"/>
                    <a:lumOff val="60000"/>
                  </a:schemeClr>
                </a:gs>
              </a:gsLst>
            </a:gradFill>
            <a:ln>
              <a:solidFill>
                <a:schemeClr val="accent2">
                  <a:lumMod val="40000"/>
                  <a:lumOff val="60000"/>
                </a:schemeClr>
              </a:solidFill>
            </a:ln>
            <a:effectLst>
              <a:innerShdw blurRad="63500" dist="50800">
                <a:prstClr val="black">
                  <a:alpha val="50000"/>
                </a:prstClr>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9" name="Group 28"/>
          <p:cNvGrpSpPr/>
          <p:nvPr/>
        </p:nvGrpSpPr>
        <p:grpSpPr>
          <a:xfrm>
            <a:off x="4714820" y="3193666"/>
            <a:ext cx="1293701" cy="369332"/>
            <a:chOff x="4665821" y="1699526"/>
            <a:chExt cx="1293701" cy="369332"/>
          </a:xfrm>
        </p:grpSpPr>
        <p:sp>
          <p:nvSpPr>
            <p:cNvPr id="23" name="Right Arrow 22"/>
            <p:cNvSpPr/>
            <p:nvPr/>
          </p:nvSpPr>
          <p:spPr>
            <a:xfrm>
              <a:off x="5197522" y="1767486"/>
              <a:ext cx="762000" cy="233412"/>
            </a:xfrm>
            <a:prstGeom prst="rightArrow">
              <a:avLst/>
            </a:prstGeom>
            <a:gradFill>
              <a:gsLst>
                <a:gs pos="0">
                  <a:srgbClr val="00B050"/>
                </a:gs>
                <a:gs pos="100000">
                  <a:srgbClr val="00B050"/>
                </a:gs>
              </a:gsLst>
            </a:gradFill>
            <a:ln>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TextBox 25"/>
            <p:cNvSpPr txBox="1"/>
            <p:nvPr/>
          </p:nvSpPr>
          <p:spPr>
            <a:xfrm>
              <a:off x="4665821" y="1699526"/>
              <a:ext cx="492443" cy="369332"/>
            </a:xfrm>
            <a:prstGeom prst="rect">
              <a:avLst/>
            </a:prstGeom>
            <a:noFill/>
          </p:spPr>
          <p:txBody>
            <a:bodyPr wrap="none" rtlCol="0">
              <a:spAutoFit/>
            </a:bodyPr>
            <a:lstStyle/>
            <a:p>
              <a:r>
                <a:rPr lang="en-US" b="1" dirty="0"/>
                <a:t>SP</a:t>
              </a:r>
            </a:p>
          </p:txBody>
        </p:sp>
      </p:grpSp>
      <p:grpSp>
        <p:nvGrpSpPr>
          <p:cNvPr id="28" name="Group 27"/>
          <p:cNvGrpSpPr/>
          <p:nvPr/>
        </p:nvGrpSpPr>
        <p:grpSpPr>
          <a:xfrm>
            <a:off x="4829295" y="1537579"/>
            <a:ext cx="1164674" cy="369332"/>
            <a:chOff x="130726" y="1206632"/>
            <a:chExt cx="1164674" cy="369332"/>
          </a:xfrm>
        </p:grpSpPr>
        <p:sp>
          <p:nvSpPr>
            <p:cNvPr id="24" name="Right Arrow 23"/>
            <p:cNvSpPr/>
            <p:nvPr/>
          </p:nvSpPr>
          <p:spPr>
            <a:xfrm>
              <a:off x="533400" y="1274592"/>
              <a:ext cx="762000" cy="233412"/>
            </a:xfrm>
            <a:prstGeom prst="rightArrow">
              <a:avLst/>
            </a:prstGeom>
            <a:gradFill>
              <a:gsLst>
                <a:gs pos="0">
                  <a:srgbClr val="FF0000"/>
                </a:gs>
                <a:gs pos="100000">
                  <a:srgbClr val="FF0000"/>
                </a:gs>
              </a:gsLst>
            </a:gra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TextBox 26"/>
            <p:cNvSpPr txBox="1"/>
            <p:nvPr/>
          </p:nvSpPr>
          <p:spPr>
            <a:xfrm>
              <a:off x="130726" y="1206632"/>
              <a:ext cx="402674" cy="369332"/>
            </a:xfrm>
            <a:prstGeom prst="rect">
              <a:avLst/>
            </a:prstGeom>
            <a:noFill/>
          </p:spPr>
          <p:txBody>
            <a:bodyPr wrap="none" rtlCol="0">
              <a:spAutoFit/>
            </a:bodyPr>
            <a:lstStyle/>
            <a:p>
              <a:r>
                <a:rPr lang="en-US" b="1" dirty="0"/>
                <a:t>IP</a:t>
              </a:r>
            </a:p>
          </p:txBody>
        </p:sp>
      </p:grpSp>
      <p:sp>
        <p:nvSpPr>
          <p:cNvPr id="31" name="TextBox 30"/>
          <p:cNvSpPr txBox="1"/>
          <p:nvPr/>
        </p:nvSpPr>
        <p:spPr>
          <a:xfrm>
            <a:off x="6547207" y="5739753"/>
            <a:ext cx="1646605" cy="369332"/>
          </a:xfrm>
          <a:prstGeom prst="rect">
            <a:avLst/>
          </a:prstGeom>
          <a:noFill/>
        </p:spPr>
        <p:txBody>
          <a:bodyPr wrap="none" rtlCol="0">
            <a:spAutoFit/>
          </a:bodyPr>
          <a:lstStyle/>
          <a:p>
            <a:r>
              <a:rPr lang="en-US" b="1" dirty="0"/>
              <a:t>High address</a:t>
            </a:r>
          </a:p>
        </p:txBody>
      </p:sp>
      <p:sp>
        <p:nvSpPr>
          <p:cNvPr id="32" name="TextBox 31"/>
          <p:cNvSpPr txBox="1"/>
          <p:nvPr/>
        </p:nvSpPr>
        <p:spPr>
          <a:xfrm>
            <a:off x="6572856" y="1023103"/>
            <a:ext cx="1595309" cy="369332"/>
          </a:xfrm>
          <a:prstGeom prst="rect">
            <a:avLst/>
          </a:prstGeom>
          <a:noFill/>
        </p:spPr>
        <p:txBody>
          <a:bodyPr wrap="none" rtlCol="0">
            <a:spAutoFit/>
          </a:bodyPr>
          <a:lstStyle/>
          <a:p>
            <a:r>
              <a:rPr lang="en-US" b="1" dirty="0"/>
              <a:t>Low address</a:t>
            </a:r>
          </a:p>
        </p:txBody>
      </p:sp>
      <p:sp>
        <p:nvSpPr>
          <p:cNvPr id="2" name="Title 1"/>
          <p:cNvSpPr>
            <a:spLocks noGrp="1"/>
          </p:cNvSpPr>
          <p:nvPr>
            <p:ph type="title"/>
          </p:nvPr>
        </p:nvSpPr>
        <p:spPr/>
        <p:txBody>
          <a:bodyPr/>
          <a:lstStyle/>
          <a:p>
            <a:r>
              <a:rPr lang="en-US" dirty="0"/>
              <a:t>Indirect pointer overwrite</a:t>
            </a:r>
          </a:p>
        </p:txBody>
      </p:sp>
      <p:grpSp>
        <p:nvGrpSpPr>
          <p:cNvPr id="41" name="Group 40"/>
          <p:cNvGrpSpPr/>
          <p:nvPr/>
        </p:nvGrpSpPr>
        <p:grpSpPr>
          <a:xfrm>
            <a:off x="1315122" y="1767486"/>
            <a:ext cx="1776351" cy="4341599"/>
            <a:chOff x="1119249" y="1767486"/>
            <a:chExt cx="1776351" cy="4341599"/>
          </a:xfrm>
        </p:grpSpPr>
        <p:sp>
          <p:nvSpPr>
            <p:cNvPr id="3" name="Rectangle 2"/>
            <p:cNvSpPr/>
            <p:nvPr/>
          </p:nvSpPr>
          <p:spPr>
            <a:xfrm>
              <a:off x="1143000" y="1767486"/>
              <a:ext cx="1752600" cy="1757412"/>
            </a:xfrm>
            <a:prstGeom prst="rect">
              <a:avLst/>
            </a:prstGeom>
            <a:gradFill>
              <a:gsLst>
                <a:gs pos="0">
                  <a:schemeClr val="accent2">
                    <a:lumMod val="60000"/>
                    <a:lumOff val="40000"/>
                  </a:schemeClr>
                </a:gs>
                <a:gs pos="100000">
                  <a:schemeClr val="accent2">
                    <a:lumMod val="40000"/>
                    <a:lumOff val="60000"/>
                  </a:schemeClr>
                </a:gs>
              </a:gsLst>
            </a:gradFill>
            <a:ln>
              <a:solidFill>
                <a:schemeClr val="accent2">
                  <a:lumMod val="40000"/>
                  <a:lumOff val="60000"/>
                </a:schemeClr>
              </a:solidFill>
            </a:ln>
            <a:effectLst>
              <a:innerShdw blurRad="63500" dist="50800" dir="2700000">
                <a:prstClr val="black">
                  <a:alpha val="50000"/>
                </a:prstClr>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Rectangle 32"/>
            <p:cNvSpPr/>
            <p:nvPr/>
          </p:nvSpPr>
          <p:spPr>
            <a:xfrm>
              <a:off x="1119249" y="3707581"/>
              <a:ext cx="1752600" cy="1757412"/>
            </a:xfrm>
            <a:prstGeom prst="rect">
              <a:avLst/>
            </a:prstGeom>
            <a:gradFill>
              <a:gsLst>
                <a:gs pos="0">
                  <a:schemeClr val="accent2">
                    <a:lumMod val="60000"/>
                    <a:lumOff val="40000"/>
                  </a:schemeClr>
                </a:gs>
                <a:gs pos="100000">
                  <a:schemeClr val="accent2">
                    <a:lumMod val="40000"/>
                    <a:lumOff val="60000"/>
                  </a:schemeClr>
                </a:gs>
              </a:gsLst>
            </a:gradFill>
            <a:ln>
              <a:solidFill>
                <a:schemeClr val="accent2">
                  <a:lumMod val="40000"/>
                  <a:lumOff val="60000"/>
                </a:schemeClr>
              </a:solidFill>
            </a:ln>
            <a:effectLst>
              <a:innerShdw blurRad="63500" dist="50800" dir="2700000">
                <a:prstClr val="black">
                  <a:alpha val="50000"/>
                </a:prstClr>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p:cNvSpPr txBox="1"/>
            <p:nvPr/>
          </p:nvSpPr>
          <p:spPr>
            <a:xfrm>
              <a:off x="1143000" y="1796324"/>
              <a:ext cx="441146" cy="369332"/>
            </a:xfrm>
            <a:prstGeom prst="rect">
              <a:avLst/>
            </a:prstGeom>
            <a:noFill/>
          </p:spPr>
          <p:txBody>
            <a:bodyPr wrap="none" rtlCol="0">
              <a:spAutoFit/>
            </a:bodyPr>
            <a:lstStyle/>
            <a:p>
              <a:r>
                <a:rPr lang="en-US" dirty="0"/>
                <a:t>f0:</a:t>
              </a:r>
            </a:p>
          </p:txBody>
        </p:sp>
        <p:sp>
          <p:nvSpPr>
            <p:cNvPr id="6" name="TextBox 5"/>
            <p:cNvSpPr txBox="1"/>
            <p:nvPr/>
          </p:nvSpPr>
          <p:spPr>
            <a:xfrm>
              <a:off x="1143000" y="3713519"/>
              <a:ext cx="441146" cy="369332"/>
            </a:xfrm>
            <a:prstGeom prst="rect">
              <a:avLst/>
            </a:prstGeom>
            <a:noFill/>
          </p:spPr>
          <p:txBody>
            <a:bodyPr wrap="none" rtlCol="0">
              <a:spAutoFit/>
            </a:bodyPr>
            <a:lstStyle/>
            <a:p>
              <a:r>
                <a:rPr lang="en-US" dirty="0"/>
                <a:t>f1:</a:t>
              </a:r>
            </a:p>
          </p:txBody>
        </p:sp>
        <p:sp>
          <p:nvSpPr>
            <p:cNvPr id="34" name="TextBox 33"/>
            <p:cNvSpPr txBox="1"/>
            <p:nvPr/>
          </p:nvSpPr>
          <p:spPr>
            <a:xfrm>
              <a:off x="1625602" y="2461526"/>
              <a:ext cx="787395" cy="369332"/>
            </a:xfrm>
            <a:prstGeom prst="rect">
              <a:avLst/>
            </a:prstGeom>
            <a:noFill/>
          </p:spPr>
          <p:txBody>
            <a:bodyPr wrap="none" rtlCol="0">
              <a:spAutoFit/>
            </a:bodyPr>
            <a:lstStyle/>
            <a:p>
              <a:r>
                <a:rPr lang="en-US" dirty="0"/>
                <a:t>call f1</a:t>
              </a:r>
            </a:p>
          </p:txBody>
        </p:sp>
        <p:sp>
          <p:nvSpPr>
            <p:cNvPr id="35" name="TextBox 34"/>
            <p:cNvSpPr txBox="1"/>
            <p:nvPr/>
          </p:nvSpPr>
          <p:spPr>
            <a:xfrm>
              <a:off x="1420417" y="4045324"/>
              <a:ext cx="1383712" cy="646331"/>
            </a:xfrm>
            <a:prstGeom prst="rect">
              <a:avLst/>
            </a:prstGeom>
            <a:noFill/>
          </p:spPr>
          <p:txBody>
            <a:bodyPr wrap="none" rtlCol="0">
              <a:spAutoFit/>
            </a:bodyPr>
            <a:lstStyle/>
            <a:p>
              <a:r>
                <a:rPr lang="en-US" dirty="0" err="1"/>
                <a:t>ptr</a:t>
              </a:r>
              <a:r>
                <a:rPr lang="en-US" dirty="0"/>
                <a:t> = &amp;data;</a:t>
              </a:r>
            </a:p>
            <a:p>
              <a:r>
                <a:rPr lang="en-US" dirty="0"/>
                <a:t>buffer[]</a:t>
              </a:r>
            </a:p>
          </p:txBody>
        </p:sp>
        <p:sp>
          <p:nvSpPr>
            <p:cNvPr id="36" name="TextBox 35"/>
            <p:cNvSpPr txBox="1"/>
            <p:nvPr/>
          </p:nvSpPr>
          <p:spPr>
            <a:xfrm>
              <a:off x="1420417" y="4586287"/>
              <a:ext cx="1422184" cy="646331"/>
            </a:xfrm>
            <a:prstGeom prst="rect">
              <a:avLst/>
            </a:prstGeom>
            <a:noFill/>
          </p:spPr>
          <p:txBody>
            <a:bodyPr wrap="none" rtlCol="0">
              <a:spAutoFit/>
            </a:bodyPr>
            <a:lstStyle/>
            <a:p>
              <a:r>
                <a:rPr lang="en-US" dirty="0"/>
                <a:t>overflow();</a:t>
              </a:r>
            </a:p>
            <a:p>
              <a:r>
                <a:rPr lang="en-US" dirty="0"/>
                <a:t>*</a:t>
              </a:r>
              <a:r>
                <a:rPr lang="en-US" dirty="0" err="1"/>
                <a:t>ptr</a:t>
              </a:r>
              <a:r>
                <a:rPr lang="en-US" dirty="0"/>
                <a:t> = value;</a:t>
              </a:r>
            </a:p>
          </p:txBody>
        </p:sp>
        <p:sp>
          <p:nvSpPr>
            <p:cNvPr id="37" name="TextBox 36"/>
            <p:cNvSpPr txBox="1"/>
            <p:nvPr/>
          </p:nvSpPr>
          <p:spPr>
            <a:xfrm>
              <a:off x="1787800" y="5047952"/>
              <a:ext cx="415498" cy="369332"/>
            </a:xfrm>
            <a:prstGeom prst="rect">
              <a:avLst/>
            </a:prstGeom>
            <a:noFill/>
          </p:spPr>
          <p:txBody>
            <a:bodyPr wrap="none" rtlCol="0">
              <a:spAutoFit/>
            </a:bodyPr>
            <a:lstStyle/>
            <a:p>
              <a:r>
                <a:rPr lang="en-US" dirty="0"/>
                <a:t>…</a:t>
              </a:r>
            </a:p>
          </p:txBody>
        </p:sp>
        <p:sp>
          <p:nvSpPr>
            <p:cNvPr id="38" name="TextBox 37"/>
            <p:cNvSpPr txBox="1"/>
            <p:nvPr/>
          </p:nvSpPr>
          <p:spPr>
            <a:xfrm>
              <a:off x="1811551" y="2068858"/>
              <a:ext cx="415498" cy="369332"/>
            </a:xfrm>
            <a:prstGeom prst="rect">
              <a:avLst/>
            </a:prstGeom>
            <a:noFill/>
          </p:spPr>
          <p:txBody>
            <a:bodyPr wrap="none" rtlCol="0">
              <a:spAutoFit/>
            </a:bodyPr>
            <a:lstStyle/>
            <a:p>
              <a:r>
                <a:rPr lang="en-US" dirty="0"/>
                <a:t>…</a:t>
              </a:r>
            </a:p>
          </p:txBody>
        </p:sp>
        <p:sp>
          <p:nvSpPr>
            <p:cNvPr id="39" name="TextBox 38"/>
            <p:cNvSpPr txBox="1"/>
            <p:nvPr/>
          </p:nvSpPr>
          <p:spPr>
            <a:xfrm>
              <a:off x="1787800" y="2762321"/>
              <a:ext cx="415498" cy="369332"/>
            </a:xfrm>
            <a:prstGeom prst="rect">
              <a:avLst/>
            </a:prstGeom>
            <a:noFill/>
          </p:spPr>
          <p:txBody>
            <a:bodyPr wrap="none" rtlCol="0">
              <a:spAutoFit/>
            </a:bodyPr>
            <a:lstStyle/>
            <a:p>
              <a:r>
                <a:rPr lang="en-US" dirty="0"/>
                <a:t>…</a:t>
              </a:r>
            </a:p>
          </p:txBody>
        </p:sp>
        <p:sp>
          <p:nvSpPr>
            <p:cNvPr id="46" name="Rectangle 45"/>
            <p:cNvSpPr/>
            <p:nvPr/>
          </p:nvSpPr>
          <p:spPr>
            <a:xfrm>
              <a:off x="1119249" y="5563440"/>
              <a:ext cx="1752600" cy="545645"/>
            </a:xfrm>
            <a:prstGeom prst="rect">
              <a:avLst/>
            </a:prstGeom>
            <a:gradFill>
              <a:gsLst>
                <a:gs pos="0">
                  <a:schemeClr val="accent2">
                    <a:lumMod val="60000"/>
                    <a:lumOff val="40000"/>
                  </a:schemeClr>
                </a:gs>
                <a:gs pos="100000">
                  <a:schemeClr val="accent2">
                    <a:lumMod val="40000"/>
                    <a:lumOff val="60000"/>
                  </a:schemeClr>
                </a:gs>
              </a:gsLst>
            </a:gradFill>
            <a:ln>
              <a:solidFill>
                <a:schemeClr val="accent2">
                  <a:lumMod val="40000"/>
                  <a:lumOff val="60000"/>
                </a:schemeClr>
              </a:solidFill>
            </a:ln>
            <a:effectLst>
              <a:innerShdw blurRad="63500" dist="50800" dir="2700000">
                <a:prstClr val="black">
                  <a:alpha val="50000"/>
                </a:prstClr>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40" name="TextBox 39"/>
          <p:cNvSpPr txBox="1"/>
          <p:nvPr/>
        </p:nvSpPr>
        <p:spPr>
          <a:xfrm>
            <a:off x="6309962" y="3530738"/>
            <a:ext cx="2121093" cy="369332"/>
          </a:xfrm>
          <a:prstGeom prst="rect">
            <a:avLst/>
          </a:prstGeom>
          <a:noFill/>
        </p:spPr>
        <p:txBody>
          <a:bodyPr wrap="none" rtlCol="0">
            <a:spAutoFit/>
          </a:bodyPr>
          <a:lstStyle/>
          <a:p>
            <a:r>
              <a:rPr lang="en-US" b="1" dirty="0"/>
              <a:t>Local variables f0</a:t>
            </a:r>
          </a:p>
        </p:txBody>
      </p:sp>
      <p:cxnSp>
        <p:nvCxnSpPr>
          <p:cNvPr id="12" name="Straight Connector 11"/>
          <p:cNvCxnSpPr/>
          <p:nvPr/>
        </p:nvCxnSpPr>
        <p:spPr>
          <a:xfrm>
            <a:off x="6037014" y="3393306"/>
            <a:ext cx="26670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nvGrpSpPr>
          <p:cNvPr id="42" name="Group 41"/>
          <p:cNvGrpSpPr/>
          <p:nvPr/>
        </p:nvGrpSpPr>
        <p:grpSpPr>
          <a:xfrm>
            <a:off x="4714820" y="3999158"/>
            <a:ext cx="1279149" cy="369332"/>
            <a:chOff x="4717904" y="3985526"/>
            <a:chExt cx="1279149" cy="369332"/>
          </a:xfrm>
        </p:grpSpPr>
        <p:sp>
          <p:nvSpPr>
            <p:cNvPr id="43" name="Right Arrow 42"/>
            <p:cNvSpPr/>
            <p:nvPr/>
          </p:nvSpPr>
          <p:spPr>
            <a:xfrm>
              <a:off x="5235053" y="4053486"/>
              <a:ext cx="762000" cy="233412"/>
            </a:xfrm>
            <a:prstGeom prst="rightArrow">
              <a:avLst/>
            </a:prstGeom>
            <a:gradFill>
              <a:gsLst>
                <a:gs pos="0">
                  <a:srgbClr val="0000FF"/>
                </a:gs>
                <a:gs pos="100000">
                  <a:srgbClr val="0000FF"/>
                </a:gs>
              </a:gsLst>
            </a:grad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TextBox 44"/>
            <p:cNvSpPr txBox="1"/>
            <p:nvPr/>
          </p:nvSpPr>
          <p:spPr>
            <a:xfrm>
              <a:off x="4717904" y="3985526"/>
              <a:ext cx="479618" cy="369332"/>
            </a:xfrm>
            <a:prstGeom prst="rect">
              <a:avLst/>
            </a:prstGeom>
            <a:noFill/>
          </p:spPr>
          <p:txBody>
            <a:bodyPr wrap="none" rtlCol="0">
              <a:spAutoFit/>
            </a:bodyPr>
            <a:lstStyle/>
            <a:p>
              <a:r>
                <a:rPr lang="en-US" b="1" dirty="0"/>
                <a:t>FP</a:t>
              </a:r>
            </a:p>
          </p:txBody>
        </p:sp>
      </p:grpSp>
      <p:sp>
        <p:nvSpPr>
          <p:cNvPr id="10" name="TextBox 9"/>
          <p:cNvSpPr txBox="1"/>
          <p:nvPr/>
        </p:nvSpPr>
        <p:spPr>
          <a:xfrm>
            <a:off x="1874668" y="5651596"/>
            <a:ext cx="633507" cy="369332"/>
          </a:xfrm>
          <a:prstGeom prst="rect">
            <a:avLst/>
          </a:prstGeom>
          <a:noFill/>
        </p:spPr>
        <p:txBody>
          <a:bodyPr wrap="none" rtlCol="0">
            <a:spAutoFit/>
          </a:bodyPr>
          <a:lstStyle/>
          <a:p>
            <a:r>
              <a:rPr lang="en-US" dirty="0"/>
              <a:t>data</a:t>
            </a:r>
          </a:p>
        </p:txBody>
      </p:sp>
      <p:cxnSp>
        <p:nvCxnSpPr>
          <p:cNvPr id="49" name="Straight Connector 48"/>
          <p:cNvCxnSpPr/>
          <p:nvPr/>
        </p:nvCxnSpPr>
        <p:spPr>
          <a:xfrm>
            <a:off x="6042540" y="2965722"/>
            <a:ext cx="26670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a:xfrm>
            <a:off x="6048066" y="2538138"/>
            <a:ext cx="26670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6" name="Rectangle 15"/>
          <p:cNvSpPr/>
          <p:nvPr/>
        </p:nvSpPr>
        <p:spPr>
          <a:xfrm>
            <a:off x="6042540" y="1524000"/>
            <a:ext cx="2638322" cy="38891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1" name="Straight Connector 60"/>
          <p:cNvCxnSpPr/>
          <p:nvPr/>
        </p:nvCxnSpPr>
        <p:spPr>
          <a:xfrm>
            <a:off x="6046911" y="1906911"/>
            <a:ext cx="26670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47" name="TextBox 46"/>
          <p:cNvSpPr txBox="1"/>
          <p:nvPr/>
        </p:nvSpPr>
        <p:spPr>
          <a:xfrm>
            <a:off x="6461401" y="1543585"/>
            <a:ext cx="1697901" cy="369332"/>
          </a:xfrm>
          <a:prstGeom prst="rect">
            <a:avLst/>
          </a:prstGeom>
          <a:noFill/>
        </p:spPr>
        <p:txBody>
          <a:bodyPr wrap="none" rtlCol="0">
            <a:spAutoFit/>
          </a:bodyPr>
          <a:lstStyle/>
          <a:p>
            <a:r>
              <a:rPr lang="en-US" b="1" dirty="0"/>
              <a:t>Injected Code</a:t>
            </a:r>
          </a:p>
        </p:txBody>
      </p:sp>
    </p:spTree>
    <p:extLst>
      <p:ext uri="{BB962C8B-B14F-4D97-AF65-F5344CB8AC3E}">
        <p14:creationId xmlns:p14="http://schemas.microsoft.com/office/powerpoint/2010/main" val="3232680419"/>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704047"/>
            <a:ext cx="8229600" cy="954107"/>
          </a:xfrm>
        </p:spPr>
        <p:txBody>
          <a:bodyPr/>
          <a:lstStyle/>
          <a:p>
            <a:r>
              <a:rPr lang="en-US" dirty="0"/>
              <a:t>Another indirect pointer overwrite example</a:t>
            </a:r>
          </a:p>
        </p:txBody>
      </p:sp>
      <p:sp>
        <p:nvSpPr>
          <p:cNvPr id="4" name="Content Placeholder 3"/>
          <p:cNvSpPr>
            <a:spLocks noGrp="1"/>
          </p:cNvSpPr>
          <p:nvPr>
            <p:ph idx="1"/>
          </p:nvPr>
        </p:nvSpPr>
        <p:spPr/>
        <p:txBody>
          <a:bodyPr/>
          <a:lstStyle/>
          <a:p>
            <a:r>
              <a:rPr lang="en-US" dirty="0"/>
              <a:t>Code:</a:t>
            </a:r>
          </a:p>
          <a:p>
            <a:pPr marL="0" indent="0">
              <a:buNone/>
            </a:pPr>
            <a:r>
              <a:rPr lang="en-US" dirty="0"/>
              <a:t>	</a:t>
            </a:r>
            <a:r>
              <a:rPr lang="en-US" dirty="0">
                <a:latin typeface="Courier New" pitchFamily="49" charset="0"/>
                <a:cs typeface="Courier New" pitchFamily="49" charset="0"/>
              </a:rPr>
              <a:t>static unsigned </a:t>
            </a:r>
            <a:r>
              <a:rPr lang="en-US" dirty="0" err="1">
                <a:latin typeface="Courier New" pitchFamily="49" charset="0"/>
                <a:cs typeface="Courier New" pitchFamily="49" charset="0"/>
              </a:rPr>
              <a:t>int</a:t>
            </a:r>
            <a:r>
              <a:rPr lang="en-US" dirty="0">
                <a:latin typeface="Courier New" pitchFamily="49" charset="0"/>
                <a:cs typeface="Courier New" pitchFamily="49" charset="0"/>
              </a:rPr>
              <a:t> a = 0;</a:t>
            </a:r>
          </a:p>
          <a:p>
            <a:pPr marL="0" indent="0">
              <a:buNone/>
            </a:pPr>
            <a:r>
              <a:rPr lang="en-US" dirty="0">
                <a:latin typeface="Courier New" pitchFamily="49" charset="0"/>
                <a:cs typeface="Courier New" pitchFamily="49" charset="0"/>
              </a:rPr>
              <a:t>	</a:t>
            </a:r>
            <a:r>
              <a:rPr lang="en-US" dirty="0" err="1">
                <a:latin typeface="Courier New" pitchFamily="49" charset="0"/>
                <a:cs typeface="Courier New" pitchFamily="49" charset="0"/>
              </a:rPr>
              <a:t>int</a:t>
            </a:r>
            <a:r>
              <a:rPr lang="en-US" dirty="0">
                <a:latin typeface="Courier New" pitchFamily="49" charset="0"/>
                <a:cs typeface="Courier New" pitchFamily="49" charset="0"/>
              </a:rPr>
              <a:t> main(</a:t>
            </a:r>
            <a:r>
              <a:rPr lang="en-US" dirty="0" err="1">
                <a:latin typeface="Courier New" pitchFamily="49" charset="0"/>
                <a:cs typeface="Courier New" pitchFamily="49" charset="0"/>
              </a:rPr>
              <a:t>int</a:t>
            </a:r>
            <a:r>
              <a:rPr lang="en-US" dirty="0">
                <a:latin typeface="Courier New" pitchFamily="49" charset="0"/>
                <a:cs typeface="Courier New" pitchFamily="49" charset="0"/>
              </a:rPr>
              <a:t> </a:t>
            </a:r>
            <a:r>
              <a:rPr lang="en-US" dirty="0" err="1">
                <a:latin typeface="Courier New" pitchFamily="49" charset="0"/>
                <a:cs typeface="Courier New" pitchFamily="49" charset="0"/>
              </a:rPr>
              <a:t>argc</a:t>
            </a:r>
            <a:r>
              <a:rPr lang="en-US" dirty="0">
                <a:latin typeface="Courier New" pitchFamily="49" charset="0"/>
                <a:cs typeface="Courier New" pitchFamily="49" charset="0"/>
              </a:rPr>
              <a:t>, char **</a:t>
            </a:r>
            <a:r>
              <a:rPr lang="en-US" dirty="0" err="1">
                <a:latin typeface="Courier New" pitchFamily="49" charset="0"/>
                <a:cs typeface="Courier New" pitchFamily="49" charset="0"/>
              </a:rPr>
              <a:t>argv</a:t>
            </a:r>
            <a:r>
              <a:rPr lang="en-US" dirty="0">
                <a:latin typeface="Courier New" pitchFamily="49" charset="0"/>
                <a:cs typeface="Courier New" pitchFamily="49" charset="0"/>
              </a:rPr>
              <a:t>) {</a:t>
            </a:r>
          </a:p>
          <a:p>
            <a:pPr marL="0" indent="0">
              <a:buNone/>
            </a:pPr>
            <a:r>
              <a:rPr lang="en-US" dirty="0">
                <a:latin typeface="Courier New" pitchFamily="49" charset="0"/>
                <a:cs typeface="Courier New" pitchFamily="49" charset="0"/>
              </a:rPr>
              <a:t>		</a:t>
            </a:r>
            <a:r>
              <a:rPr lang="en-US" dirty="0" err="1">
                <a:latin typeface="Courier New" pitchFamily="49" charset="0"/>
                <a:cs typeface="Courier New" pitchFamily="49" charset="0"/>
              </a:rPr>
              <a:t>int</a:t>
            </a:r>
            <a:r>
              <a:rPr lang="en-US" dirty="0">
                <a:latin typeface="Courier New" pitchFamily="49" charset="0"/>
                <a:cs typeface="Courier New" pitchFamily="49" charset="0"/>
              </a:rPr>
              <a:t> *b = &amp;a;</a:t>
            </a:r>
          </a:p>
          <a:p>
            <a:pPr marL="0" indent="0">
              <a:buNone/>
            </a:pPr>
            <a:r>
              <a:rPr lang="en-US" dirty="0">
                <a:latin typeface="Courier New" pitchFamily="49" charset="0"/>
                <a:cs typeface="Courier New" pitchFamily="49" charset="0"/>
              </a:rPr>
              <a:t>		char </a:t>
            </a:r>
            <a:r>
              <a:rPr lang="en-US" dirty="0" err="1">
                <a:latin typeface="Courier New" pitchFamily="49" charset="0"/>
                <a:cs typeface="Courier New" pitchFamily="49" charset="0"/>
              </a:rPr>
              <a:t>buf</a:t>
            </a:r>
            <a:r>
              <a:rPr lang="en-US" dirty="0">
                <a:latin typeface="Courier New" pitchFamily="49" charset="0"/>
                <a:cs typeface="Courier New" pitchFamily="49" charset="0"/>
              </a:rPr>
              <a:t>[80];</a:t>
            </a:r>
          </a:p>
          <a:p>
            <a:pPr marL="0" indent="0">
              <a:buNone/>
            </a:pPr>
            <a:r>
              <a:rPr lang="en-US" dirty="0">
                <a:latin typeface="Courier New" pitchFamily="49" charset="0"/>
                <a:cs typeface="Courier New" pitchFamily="49" charset="0"/>
              </a:rPr>
              <a:t>		</a:t>
            </a:r>
            <a:r>
              <a:rPr lang="en-US" dirty="0" err="1">
                <a:latin typeface="Courier New" pitchFamily="49" charset="0"/>
                <a:cs typeface="Courier New" pitchFamily="49" charset="0"/>
              </a:rPr>
              <a:t>printf</a:t>
            </a:r>
            <a:r>
              <a:rPr lang="en-US" dirty="0">
                <a:latin typeface="Courier New" pitchFamily="49" charset="0"/>
                <a:cs typeface="Courier New" pitchFamily="49" charset="0"/>
              </a:rPr>
              <a:t>(“</a:t>
            </a:r>
            <a:r>
              <a:rPr lang="en-US" dirty="0" err="1">
                <a:latin typeface="Courier New" pitchFamily="49" charset="0"/>
                <a:cs typeface="Courier New" pitchFamily="49" charset="0"/>
              </a:rPr>
              <a:t>buf</a:t>
            </a:r>
            <a:r>
              <a:rPr lang="en-US" dirty="0">
                <a:latin typeface="Courier New" pitchFamily="49" charset="0"/>
                <a:cs typeface="Courier New" pitchFamily="49" charset="0"/>
              </a:rPr>
              <a:t>: %08x\n”, &amp;</a:t>
            </a:r>
            <a:r>
              <a:rPr lang="en-US" dirty="0" err="1">
                <a:latin typeface="Courier New" pitchFamily="49" charset="0"/>
                <a:cs typeface="Courier New" pitchFamily="49" charset="0"/>
              </a:rPr>
              <a:t>buf</a:t>
            </a:r>
            <a:r>
              <a:rPr lang="en-US" dirty="0">
                <a:latin typeface="Courier New" pitchFamily="49" charset="0"/>
                <a:cs typeface="Courier New" pitchFamily="49" charset="0"/>
              </a:rPr>
              <a:t>);</a:t>
            </a:r>
          </a:p>
          <a:p>
            <a:pPr marL="0" indent="0">
              <a:buNone/>
            </a:pPr>
            <a:r>
              <a:rPr lang="en-US" dirty="0">
                <a:latin typeface="Courier New" pitchFamily="49" charset="0"/>
                <a:cs typeface="Courier New" pitchFamily="49" charset="0"/>
              </a:rPr>
              <a:t>		gets(</a:t>
            </a:r>
            <a:r>
              <a:rPr lang="en-US" dirty="0" err="1">
                <a:latin typeface="Courier New" pitchFamily="49" charset="0"/>
                <a:cs typeface="Courier New" pitchFamily="49" charset="0"/>
              </a:rPr>
              <a:t>buf</a:t>
            </a:r>
            <a:r>
              <a:rPr lang="en-US" dirty="0">
                <a:latin typeface="Courier New" pitchFamily="49" charset="0"/>
                <a:cs typeface="Courier New" pitchFamily="49" charset="0"/>
              </a:rPr>
              <a:t>);</a:t>
            </a:r>
          </a:p>
          <a:p>
            <a:pPr marL="0" indent="0">
              <a:buNone/>
            </a:pPr>
            <a:r>
              <a:rPr lang="en-US" dirty="0">
                <a:latin typeface="Courier New" pitchFamily="49" charset="0"/>
                <a:cs typeface="Courier New" pitchFamily="49" charset="0"/>
              </a:rPr>
              <a:t>		*b=</a:t>
            </a:r>
            <a:r>
              <a:rPr lang="en-US" dirty="0" err="1">
                <a:latin typeface="Courier New" pitchFamily="49" charset="0"/>
                <a:cs typeface="Courier New" pitchFamily="49" charset="0"/>
              </a:rPr>
              <a:t>stroul</a:t>
            </a:r>
            <a:r>
              <a:rPr lang="en-US" dirty="0">
                <a:latin typeface="Courier New" pitchFamily="49" charset="0"/>
                <a:cs typeface="Courier New" pitchFamily="49" charset="0"/>
              </a:rPr>
              <a:t>(</a:t>
            </a:r>
            <a:r>
              <a:rPr lang="en-US" dirty="0" err="1">
                <a:latin typeface="Courier New" pitchFamily="49" charset="0"/>
                <a:cs typeface="Courier New" pitchFamily="49" charset="0"/>
              </a:rPr>
              <a:t>argv</a:t>
            </a:r>
            <a:r>
              <a:rPr lang="en-US" dirty="0">
                <a:latin typeface="Courier New" pitchFamily="49" charset="0"/>
                <a:cs typeface="Courier New" pitchFamily="49" charset="0"/>
              </a:rPr>
              <a:t>[1],0,16);</a:t>
            </a:r>
          </a:p>
          <a:p>
            <a:pPr marL="0" indent="0">
              <a:buNone/>
            </a:pPr>
            <a:r>
              <a:rPr lang="en-US" dirty="0">
                <a:latin typeface="Courier New" pitchFamily="49" charset="0"/>
                <a:cs typeface="Courier New" pitchFamily="49" charset="0"/>
              </a:rPr>
              <a:t>	}</a:t>
            </a:r>
          </a:p>
          <a:p>
            <a:pPr marL="0" indent="0">
              <a:buNone/>
            </a:pPr>
            <a:endParaRPr lang="en-US" dirty="0"/>
          </a:p>
          <a:p>
            <a:pPr marL="0" indent="0">
              <a:buNone/>
            </a:pPr>
            <a:r>
              <a:rPr lang="en-US" dirty="0"/>
              <a:t>	</a:t>
            </a:r>
            <a:r>
              <a:rPr lang="en-US" dirty="0" err="1"/>
              <a:t>buf</a:t>
            </a:r>
            <a:r>
              <a:rPr lang="en-US" dirty="0"/>
              <a:t> is at 0xbffff9e4</a:t>
            </a:r>
          </a:p>
        </p:txBody>
      </p:sp>
    </p:spTree>
    <p:extLst>
      <p:ext uri="{BB962C8B-B14F-4D97-AF65-F5344CB8AC3E}">
        <p14:creationId xmlns:p14="http://schemas.microsoft.com/office/powerpoint/2010/main" val="1437774547"/>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Indirect pointer overwrite</a:t>
            </a:r>
          </a:p>
        </p:txBody>
      </p:sp>
      <p:grpSp>
        <p:nvGrpSpPr>
          <p:cNvPr id="5" name="Group 4"/>
          <p:cNvGrpSpPr/>
          <p:nvPr/>
        </p:nvGrpSpPr>
        <p:grpSpPr>
          <a:xfrm>
            <a:off x="6037014" y="2256181"/>
            <a:ext cx="2667000" cy="2356366"/>
            <a:chOff x="4495800" y="609600"/>
            <a:chExt cx="2667000" cy="4343400"/>
          </a:xfrm>
        </p:grpSpPr>
        <p:sp>
          <p:nvSpPr>
            <p:cNvPr id="6" name="Rectangle 5"/>
            <p:cNvSpPr/>
            <p:nvPr/>
          </p:nvSpPr>
          <p:spPr>
            <a:xfrm>
              <a:off x="4495800" y="609600"/>
              <a:ext cx="2667000" cy="4343400"/>
            </a:xfrm>
            <a:prstGeom prst="rect">
              <a:avLst/>
            </a:prstGeom>
            <a:gradFill>
              <a:gsLst>
                <a:gs pos="0">
                  <a:schemeClr val="accent2">
                    <a:lumMod val="60000"/>
                    <a:lumOff val="40000"/>
                  </a:schemeClr>
                </a:gs>
                <a:gs pos="100000">
                  <a:schemeClr val="accent2">
                    <a:lumMod val="20000"/>
                    <a:lumOff val="80000"/>
                  </a:schemeClr>
                </a:gs>
              </a:gsLst>
            </a:gradFill>
            <a:ln>
              <a:noFill/>
              <a:miter lim="800000"/>
            </a:ln>
            <a:effectLst>
              <a:innerShdw blurRad="63500" dist="50800" dir="2700000">
                <a:prstClr val="black">
                  <a:alpha val="50000"/>
                </a:prstClr>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7" name="Straight Connector 6"/>
            <p:cNvCxnSpPr/>
            <p:nvPr/>
          </p:nvCxnSpPr>
          <p:spPr>
            <a:xfrm>
              <a:off x="4495800" y="4114800"/>
              <a:ext cx="26670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4495800" y="3512126"/>
              <a:ext cx="26670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4495800" y="2799738"/>
              <a:ext cx="26670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4858631" y="4204853"/>
              <a:ext cx="1877437" cy="369333"/>
            </a:xfrm>
            <a:prstGeom prst="rect">
              <a:avLst/>
            </a:prstGeom>
            <a:noFill/>
          </p:spPr>
          <p:txBody>
            <a:bodyPr wrap="none" rtlCol="0">
              <a:spAutoFit/>
            </a:bodyPr>
            <a:lstStyle/>
            <a:p>
              <a:r>
                <a:rPr lang="en-US" b="1" dirty="0"/>
                <a:t>Return address</a:t>
              </a:r>
            </a:p>
          </p:txBody>
        </p:sp>
        <p:sp>
          <p:nvSpPr>
            <p:cNvPr id="12" name="TextBox 11"/>
            <p:cNvSpPr txBox="1"/>
            <p:nvPr/>
          </p:nvSpPr>
          <p:spPr>
            <a:xfrm>
              <a:off x="4660347" y="3512126"/>
              <a:ext cx="2403222" cy="369333"/>
            </a:xfrm>
            <a:prstGeom prst="rect">
              <a:avLst/>
            </a:prstGeom>
            <a:noFill/>
          </p:spPr>
          <p:txBody>
            <a:bodyPr wrap="none" rtlCol="0">
              <a:spAutoFit/>
            </a:bodyPr>
            <a:lstStyle/>
            <a:p>
              <a:r>
                <a:rPr lang="en-US" b="1" dirty="0"/>
                <a:t>Saved frame pointer</a:t>
              </a:r>
            </a:p>
          </p:txBody>
        </p:sp>
      </p:grpSp>
      <p:grpSp>
        <p:nvGrpSpPr>
          <p:cNvPr id="14" name="Group 13"/>
          <p:cNvGrpSpPr/>
          <p:nvPr/>
        </p:nvGrpSpPr>
        <p:grpSpPr>
          <a:xfrm>
            <a:off x="4743313" y="2071515"/>
            <a:ext cx="1293701" cy="369332"/>
            <a:chOff x="4665821" y="1699526"/>
            <a:chExt cx="1293701" cy="369332"/>
          </a:xfrm>
        </p:grpSpPr>
        <p:sp>
          <p:nvSpPr>
            <p:cNvPr id="15" name="Right Arrow 14"/>
            <p:cNvSpPr/>
            <p:nvPr/>
          </p:nvSpPr>
          <p:spPr>
            <a:xfrm>
              <a:off x="5197522" y="1767486"/>
              <a:ext cx="762000" cy="233412"/>
            </a:xfrm>
            <a:prstGeom prst="rightArrow">
              <a:avLst/>
            </a:prstGeom>
            <a:gradFill>
              <a:gsLst>
                <a:gs pos="0">
                  <a:srgbClr val="00B050"/>
                </a:gs>
                <a:gs pos="100000">
                  <a:srgbClr val="00B050"/>
                </a:gs>
              </a:gsLst>
            </a:gradFill>
            <a:ln>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p:cNvSpPr txBox="1"/>
            <p:nvPr/>
          </p:nvSpPr>
          <p:spPr>
            <a:xfrm>
              <a:off x="4665821" y="1699526"/>
              <a:ext cx="492443" cy="369332"/>
            </a:xfrm>
            <a:prstGeom prst="rect">
              <a:avLst/>
            </a:prstGeom>
            <a:noFill/>
          </p:spPr>
          <p:txBody>
            <a:bodyPr wrap="none" rtlCol="0">
              <a:spAutoFit/>
            </a:bodyPr>
            <a:lstStyle/>
            <a:p>
              <a:r>
                <a:rPr lang="en-US" b="1" dirty="0"/>
                <a:t>SP</a:t>
              </a:r>
            </a:p>
          </p:txBody>
        </p:sp>
      </p:grpSp>
      <p:grpSp>
        <p:nvGrpSpPr>
          <p:cNvPr id="17" name="Group 16"/>
          <p:cNvGrpSpPr/>
          <p:nvPr/>
        </p:nvGrpSpPr>
        <p:grpSpPr>
          <a:xfrm>
            <a:off x="134862" y="2522526"/>
            <a:ext cx="1164674" cy="369332"/>
            <a:chOff x="130726" y="1206632"/>
            <a:chExt cx="1164674" cy="369332"/>
          </a:xfrm>
        </p:grpSpPr>
        <p:sp>
          <p:nvSpPr>
            <p:cNvPr id="18" name="Right Arrow 17"/>
            <p:cNvSpPr/>
            <p:nvPr/>
          </p:nvSpPr>
          <p:spPr>
            <a:xfrm>
              <a:off x="533400" y="1274592"/>
              <a:ext cx="762000" cy="233412"/>
            </a:xfrm>
            <a:prstGeom prst="rightArrow">
              <a:avLst/>
            </a:prstGeom>
            <a:gradFill>
              <a:gsLst>
                <a:gs pos="0">
                  <a:srgbClr val="FF0000"/>
                </a:gs>
                <a:gs pos="100000">
                  <a:srgbClr val="FF0000"/>
                </a:gs>
              </a:gsLst>
            </a:gra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TextBox 18"/>
            <p:cNvSpPr txBox="1"/>
            <p:nvPr/>
          </p:nvSpPr>
          <p:spPr>
            <a:xfrm>
              <a:off x="130726" y="1206632"/>
              <a:ext cx="402674" cy="369332"/>
            </a:xfrm>
            <a:prstGeom prst="rect">
              <a:avLst/>
            </a:prstGeom>
            <a:noFill/>
          </p:spPr>
          <p:txBody>
            <a:bodyPr wrap="none" rtlCol="0">
              <a:spAutoFit/>
            </a:bodyPr>
            <a:lstStyle/>
            <a:p>
              <a:r>
                <a:rPr lang="en-US" b="1" dirty="0"/>
                <a:t>IP</a:t>
              </a:r>
            </a:p>
          </p:txBody>
        </p:sp>
      </p:grpSp>
      <p:sp>
        <p:nvSpPr>
          <p:cNvPr id="20" name="TextBox 19"/>
          <p:cNvSpPr txBox="1"/>
          <p:nvPr/>
        </p:nvSpPr>
        <p:spPr>
          <a:xfrm>
            <a:off x="6547207" y="4617602"/>
            <a:ext cx="1646605" cy="369332"/>
          </a:xfrm>
          <a:prstGeom prst="rect">
            <a:avLst/>
          </a:prstGeom>
          <a:noFill/>
        </p:spPr>
        <p:txBody>
          <a:bodyPr wrap="none" rtlCol="0">
            <a:spAutoFit/>
          </a:bodyPr>
          <a:lstStyle/>
          <a:p>
            <a:r>
              <a:rPr lang="en-US" b="1" dirty="0"/>
              <a:t>High address</a:t>
            </a:r>
          </a:p>
        </p:txBody>
      </p:sp>
      <p:sp>
        <p:nvSpPr>
          <p:cNvPr id="21" name="TextBox 20"/>
          <p:cNvSpPr txBox="1"/>
          <p:nvPr/>
        </p:nvSpPr>
        <p:spPr>
          <a:xfrm>
            <a:off x="6447497" y="1771968"/>
            <a:ext cx="1595309" cy="369332"/>
          </a:xfrm>
          <a:prstGeom prst="rect">
            <a:avLst/>
          </a:prstGeom>
          <a:noFill/>
        </p:spPr>
        <p:txBody>
          <a:bodyPr wrap="none" rtlCol="0">
            <a:spAutoFit/>
          </a:bodyPr>
          <a:lstStyle/>
          <a:p>
            <a:r>
              <a:rPr lang="en-US" b="1" dirty="0"/>
              <a:t>Low address</a:t>
            </a:r>
          </a:p>
        </p:txBody>
      </p:sp>
      <p:grpSp>
        <p:nvGrpSpPr>
          <p:cNvPr id="22" name="Group 21"/>
          <p:cNvGrpSpPr/>
          <p:nvPr/>
        </p:nvGrpSpPr>
        <p:grpSpPr>
          <a:xfrm>
            <a:off x="1299536" y="1676952"/>
            <a:ext cx="1752600" cy="1757412"/>
            <a:chOff x="1119249" y="3707581"/>
            <a:chExt cx="1752600" cy="1757412"/>
          </a:xfrm>
        </p:grpSpPr>
        <p:sp>
          <p:nvSpPr>
            <p:cNvPr id="24" name="Rectangle 23"/>
            <p:cNvSpPr/>
            <p:nvPr/>
          </p:nvSpPr>
          <p:spPr>
            <a:xfrm>
              <a:off x="1119249" y="3707581"/>
              <a:ext cx="1752600" cy="1757412"/>
            </a:xfrm>
            <a:prstGeom prst="rect">
              <a:avLst/>
            </a:prstGeom>
            <a:gradFill>
              <a:gsLst>
                <a:gs pos="0">
                  <a:schemeClr val="accent2">
                    <a:lumMod val="60000"/>
                    <a:lumOff val="40000"/>
                  </a:schemeClr>
                </a:gs>
                <a:gs pos="100000">
                  <a:schemeClr val="accent2">
                    <a:lumMod val="40000"/>
                    <a:lumOff val="60000"/>
                  </a:schemeClr>
                </a:gs>
              </a:gsLst>
            </a:gradFill>
            <a:ln>
              <a:solidFill>
                <a:schemeClr val="accent2">
                  <a:lumMod val="40000"/>
                  <a:lumOff val="60000"/>
                </a:schemeClr>
              </a:solidFill>
            </a:ln>
            <a:effectLst>
              <a:innerShdw blurRad="63500" dist="50800" dir="2700000">
                <a:prstClr val="black">
                  <a:alpha val="50000"/>
                </a:prstClr>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TextBox 25"/>
            <p:cNvSpPr txBox="1"/>
            <p:nvPr/>
          </p:nvSpPr>
          <p:spPr>
            <a:xfrm>
              <a:off x="1143000" y="3713519"/>
              <a:ext cx="748923" cy="369332"/>
            </a:xfrm>
            <a:prstGeom prst="rect">
              <a:avLst/>
            </a:prstGeom>
            <a:noFill/>
          </p:spPr>
          <p:txBody>
            <a:bodyPr wrap="none" rtlCol="0">
              <a:spAutoFit/>
            </a:bodyPr>
            <a:lstStyle/>
            <a:p>
              <a:r>
                <a:rPr lang="en-US" dirty="0"/>
                <a:t>main:</a:t>
              </a:r>
            </a:p>
          </p:txBody>
        </p:sp>
        <p:sp>
          <p:nvSpPr>
            <p:cNvPr id="28" name="TextBox 27"/>
            <p:cNvSpPr txBox="1"/>
            <p:nvPr/>
          </p:nvSpPr>
          <p:spPr>
            <a:xfrm>
              <a:off x="1420417" y="4045324"/>
              <a:ext cx="889987" cy="646331"/>
            </a:xfrm>
            <a:prstGeom prst="rect">
              <a:avLst/>
            </a:prstGeom>
            <a:noFill/>
          </p:spPr>
          <p:txBody>
            <a:bodyPr wrap="none" rtlCol="0">
              <a:spAutoFit/>
            </a:bodyPr>
            <a:lstStyle/>
            <a:p>
              <a:r>
                <a:rPr lang="en-US" dirty="0"/>
                <a:t>b=&amp;a;</a:t>
              </a:r>
            </a:p>
            <a:p>
              <a:r>
                <a:rPr lang="en-US" dirty="0" err="1"/>
                <a:t>buf</a:t>
              </a:r>
              <a:r>
                <a:rPr lang="en-US" dirty="0"/>
                <a:t>[80]</a:t>
              </a:r>
            </a:p>
          </p:txBody>
        </p:sp>
        <p:sp>
          <p:nvSpPr>
            <p:cNvPr id="29" name="TextBox 28"/>
            <p:cNvSpPr txBox="1"/>
            <p:nvPr/>
          </p:nvSpPr>
          <p:spPr>
            <a:xfrm>
              <a:off x="1420417" y="4586287"/>
              <a:ext cx="1435008" cy="646331"/>
            </a:xfrm>
            <a:prstGeom prst="rect">
              <a:avLst/>
            </a:prstGeom>
            <a:noFill/>
          </p:spPr>
          <p:txBody>
            <a:bodyPr wrap="none" rtlCol="0">
              <a:spAutoFit/>
            </a:bodyPr>
            <a:lstStyle/>
            <a:p>
              <a:r>
                <a:rPr lang="en-US" dirty="0"/>
                <a:t>gets();</a:t>
              </a:r>
            </a:p>
            <a:p>
              <a:r>
                <a:rPr lang="en-US" dirty="0"/>
                <a:t>*b = </a:t>
              </a:r>
              <a:r>
                <a:rPr lang="en-US" dirty="0" err="1"/>
                <a:t>argv</a:t>
              </a:r>
              <a:r>
                <a:rPr lang="en-US" dirty="0"/>
                <a:t>[1];</a:t>
              </a:r>
            </a:p>
          </p:txBody>
        </p:sp>
        <p:sp>
          <p:nvSpPr>
            <p:cNvPr id="30" name="TextBox 29"/>
            <p:cNvSpPr txBox="1"/>
            <p:nvPr/>
          </p:nvSpPr>
          <p:spPr>
            <a:xfrm>
              <a:off x="1787800" y="5047952"/>
              <a:ext cx="415498" cy="369332"/>
            </a:xfrm>
            <a:prstGeom prst="rect">
              <a:avLst/>
            </a:prstGeom>
            <a:noFill/>
          </p:spPr>
          <p:txBody>
            <a:bodyPr wrap="none" rtlCol="0">
              <a:spAutoFit/>
            </a:bodyPr>
            <a:lstStyle/>
            <a:p>
              <a:r>
                <a:rPr lang="en-US" dirty="0"/>
                <a:t>…</a:t>
              </a:r>
            </a:p>
          </p:txBody>
        </p:sp>
      </p:grpSp>
      <p:sp>
        <p:nvSpPr>
          <p:cNvPr id="34" name="TextBox 33"/>
          <p:cNvSpPr txBox="1"/>
          <p:nvPr/>
        </p:nvSpPr>
        <p:spPr>
          <a:xfrm>
            <a:off x="7082287" y="3448060"/>
            <a:ext cx="325730" cy="369332"/>
          </a:xfrm>
          <a:prstGeom prst="rect">
            <a:avLst/>
          </a:prstGeom>
          <a:noFill/>
        </p:spPr>
        <p:txBody>
          <a:bodyPr wrap="none" rtlCol="0">
            <a:spAutoFit/>
          </a:bodyPr>
          <a:lstStyle/>
          <a:p>
            <a:r>
              <a:rPr lang="en-US" b="1" dirty="0"/>
              <a:t>b</a:t>
            </a:r>
          </a:p>
        </p:txBody>
      </p:sp>
      <p:grpSp>
        <p:nvGrpSpPr>
          <p:cNvPr id="36" name="Group 35"/>
          <p:cNvGrpSpPr/>
          <p:nvPr/>
        </p:nvGrpSpPr>
        <p:grpSpPr>
          <a:xfrm>
            <a:off x="4729372" y="3861524"/>
            <a:ext cx="1279149" cy="369332"/>
            <a:chOff x="4717904" y="3985526"/>
            <a:chExt cx="1279149" cy="369332"/>
          </a:xfrm>
        </p:grpSpPr>
        <p:sp>
          <p:nvSpPr>
            <p:cNvPr id="37" name="Right Arrow 36"/>
            <p:cNvSpPr/>
            <p:nvPr/>
          </p:nvSpPr>
          <p:spPr>
            <a:xfrm>
              <a:off x="5235053" y="4053486"/>
              <a:ext cx="762000" cy="233412"/>
            </a:xfrm>
            <a:prstGeom prst="rightArrow">
              <a:avLst/>
            </a:prstGeom>
            <a:gradFill>
              <a:gsLst>
                <a:gs pos="0">
                  <a:srgbClr val="0000FF"/>
                </a:gs>
                <a:gs pos="100000">
                  <a:srgbClr val="0000FF"/>
                </a:gs>
              </a:gsLst>
            </a:grad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TextBox 37"/>
            <p:cNvSpPr txBox="1"/>
            <p:nvPr/>
          </p:nvSpPr>
          <p:spPr>
            <a:xfrm>
              <a:off x="4717904" y="3985526"/>
              <a:ext cx="479618" cy="369332"/>
            </a:xfrm>
            <a:prstGeom prst="rect">
              <a:avLst/>
            </a:prstGeom>
            <a:noFill/>
          </p:spPr>
          <p:txBody>
            <a:bodyPr wrap="none" rtlCol="0">
              <a:spAutoFit/>
            </a:bodyPr>
            <a:lstStyle/>
            <a:p>
              <a:r>
                <a:rPr lang="en-US" b="1" dirty="0"/>
                <a:t>FP</a:t>
              </a:r>
            </a:p>
          </p:txBody>
        </p:sp>
      </p:grpSp>
      <p:sp>
        <p:nvSpPr>
          <p:cNvPr id="45" name="Rectangle 44"/>
          <p:cNvSpPr/>
          <p:nvPr/>
        </p:nvSpPr>
        <p:spPr>
          <a:xfrm>
            <a:off x="1451936" y="3685211"/>
            <a:ext cx="1752600" cy="545645"/>
          </a:xfrm>
          <a:prstGeom prst="rect">
            <a:avLst/>
          </a:prstGeom>
          <a:gradFill>
            <a:gsLst>
              <a:gs pos="0">
                <a:schemeClr val="accent2">
                  <a:lumMod val="60000"/>
                  <a:lumOff val="40000"/>
                </a:schemeClr>
              </a:gs>
              <a:gs pos="100000">
                <a:schemeClr val="accent2">
                  <a:lumMod val="40000"/>
                  <a:lumOff val="60000"/>
                </a:schemeClr>
              </a:gs>
            </a:gsLst>
          </a:gradFill>
          <a:ln>
            <a:solidFill>
              <a:schemeClr val="accent2">
                <a:lumMod val="40000"/>
                <a:lumOff val="60000"/>
              </a:schemeClr>
            </a:solidFill>
          </a:ln>
          <a:effectLst>
            <a:innerShdw blurRad="63500" dist="50800" dir="2700000">
              <a:prstClr val="black">
                <a:alpha val="50000"/>
              </a:prstClr>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TextBox 45"/>
          <p:cNvSpPr txBox="1"/>
          <p:nvPr/>
        </p:nvSpPr>
        <p:spPr>
          <a:xfrm>
            <a:off x="1069852" y="3830564"/>
            <a:ext cx="312906" cy="369332"/>
          </a:xfrm>
          <a:prstGeom prst="rect">
            <a:avLst/>
          </a:prstGeom>
          <a:noFill/>
        </p:spPr>
        <p:txBody>
          <a:bodyPr wrap="none" rtlCol="0">
            <a:spAutoFit/>
          </a:bodyPr>
          <a:lstStyle/>
          <a:p>
            <a:r>
              <a:rPr lang="en-US" dirty="0"/>
              <a:t>a</a:t>
            </a:r>
          </a:p>
        </p:txBody>
      </p:sp>
      <p:sp>
        <p:nvSpPr>
          <p:cNvPr id="47" name="TextBox 46"/>
          <p:cNvSpPr txBox="1"/>
          <p:nvPr/>
        </p:nvSpPr>
        <p:spPr>
          <a:xfrm>
            <a:off x="6973282" y="2715122"/>
            <a:ext cx="543739" cy="369332"/>
          </a:xfrm>
          <a:prstGeom prst="rect">
            <a:avLst/>
          </a:prstGeom>
          <a:noFill/>
        </p:spPr>
        <p:txBody>
          <a:bodyPr wrap="none" rtlCol="0">
            <a:spAutoFit/>
          </a:bodyPr>
          <a:lstStyle/>
          <a:p>
            <a:r>
              <a:rPr lang="en-US" b="1" dirty="0" err="1"/>
              <a:t>buf</a:t>
            </a:r>
            <a:endParaRPr lang="en-US" b="1" dirty="0"/>
          </a:p>
        </p:txBody>
      </p:sp>
      <p:cxnSp>
        <p:nvCxnSpPr>
          <p:cNvPr id="49" name="Elbow Connector 48"/>
          <p:cNvCxnSpPr>
            <a:stCxn id="45" idx="3"/>
          </p:cNvCxnSpPr>
          <p:nvPr/>
        </p:nvCxnSpPr>
        <p:spPr>
          <a:xfrm flipV="1">
            <a:off x="3204536" y="3632726"/>
            <a:ext cx="2832478" cy="325308"/>
          </a:xfrm>
          <a:prstGeom prst="bentConnector3">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2017770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457200" y="919490"/>
            <a:ext cx="8229600" cy="523220"/>
          </a:xfrm>
        </p:spPr>
        <p:txBody>
          <a:bodyPr/>
          <a:lstStyle/>
          <a:p>
            <a:r>
              <a:rPr lang="en-US" dirty="0"/>
              <a:t>Security Flaws</a:t>
            </a:r>
            <a:endParaRPr lang="en-US" sz="4000" b="1" dirty="0"/>
          </a:p>
        </p:txBody>
      </p:sp>
      <p:sp>
        <p:nvSpPr>
          <p:cNvPr id="27651" name="Rectangle 3"/>
          <p:cNvSpPr>
            <a:spLocks noGrp="1" noChangeArrowheads="1"/>
          </p:cNvSpPr>
          <p:nvPr>
            <p:ph type="body" idx="1"/>
          </p:nvPr>
        </p:nvSpPr>
        <p:spPr/>
        <p:txBody>
          <a:bodyPr/>
          <a:lstStyle/>
          <a:p>
            <a:pPr algn="just"/>
            <a:r>
              <a:rPr lang="en-US" dirty="0"/>
              <a:t>Software Defects: </a:t>
            </a:r>
          </a:p>
          <a:p>
            <a:pPr marL="338138" lvl="1" indent="-223838" algn="just"/>
            <a:r>
              <a:rPr lang="en-US" dirty="0"/>
              <a:t>A </a:t>
            </a:r>
            <a:r>
              <a:rPr lang="en-US" i="1" dirty="0"/>
              <a:t>software defect </a:t>
            </a:r>
            <a:r>
              <a:rPr lang="en-US" dirty="0"/>
              <a:t>is the encoding of a human error into the software, including omissions.</a:t>
            </a:r>
          </a:p>
          <a:p>
            <a:pPr marL="57150" algn="just"/>
            <a:r>
              <a:rPr lang="en-US" dirty="0"/>
              <a:t>Security Flaw:</a:t>
            </a:r>
          </a:p>
          <a:p>
            <a:pPr marL="338138" lvl="1" indent="-223838" algn="just"/>
            <a:r>
              <a:rPr lang="en-US" dirty="0"/>
              <a:t>A </a:t>
            </a:r>
            <a:r>
              <a:rPr lang="en-US" i="1" dirty="0"/>
              <a:t>security flaw</a:t>
            </a:r>
            <a:r>
              <a:rPr lang="en-US" dirty="0"/>
              <a:t> is a software defect that poses a potential security risk. </a:t>
            </a:r>
          </a:p>
          <a:p>
            <a:r>
              <a:rPr lang="en-US" dirty="0"/>
              <a:t>A </a:t>
            </a:r>
            <a:r>
              <a:rPr lang="en-US" i="1" dirty="0"/>
              <a:t>security flaw</a:t>
            </a:r>
            <a:r>
              <a:rPr lang="en-US" dirty="0"/>
              <a:t> can cause a program to be vulnerable to attack.</a:t>
            </a:r>
          </a:p>
          <a:p>
            <a:pPr lvl="1"/>
            <a:r>
              <a:rPr lang="en-US" dirty="0"/>
              <a:t>Vulnerabilities can also exist without a security flaw</a:t>
            </a:r>
          </a:p>
          <a:p>
            <a:pPr marL="0" indent="-285750" algn="just"/>
            <a:r>
              <a:rPr lang="en-US" dirty="0"/>
              <a:t>Eliminating software defects eliminate security flaws.</a:t>
            </a:r>
          </a:p>
        </p:txBody>
      </p:sp>
    </p:spTree>
    <p:extLst>
      <p:ext uri="{BB962C8B-B14F-4D97-AF65-F5344CB8AC3E}">
        <p14:creationId xmlns:p14="http://schemas.microsoft.com/office/powerpoint/2010/main" val="1572545256"/>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19490"/>
            <a:ext cx="8229600" cy="523220"/>
          </a:xfrm>
        </p:spPr>
        <p:txBody>
          <a:bodyPr/>
          <a:lstStyle/>
          <a:p>
            <a:r>
              <a:rPr lang="en-US" dirty="0"/>
              <a:t>Indirect pointer overwrite exploit</a:t>
            </a:r>
          </a:p>
        </p:txBody>
      </p:sp>
      <p:sp>
        <p:nvSpPr>
          <p:cNvPr id="3" name="Content Placeholder 2"/>
          <p:cNvSpPr>
            <a:spLocks noGrp="1"/>
          </p:cNvSpPr>
          <p:nvPr>
            <p:ph idx="1"/>
          </p:nvPr>
        </p:nvSpPr>
        <p:spPr/>
        <p:txBody>
          <a:bodyPr/>
          <a:lstStyle/>
          <a:p>
            <a:r>
              <a:rPr lang="en-US" dirty="0"/>
              <a:t>Code:</a:t>
            </a:r>
          </a:p>
          <a:p>
            <a:pPr marL="0" indent="0">
              <a:buNone/>
            </a:pPr>
            <a:r>
              <a:rPr lang="en-US" dirty="0"/>
              <a:t>	</a:t>
            </a:r>
            <a:r>
              <a:rPr lang="en-US" dirty="0">
                <a:latin typeface="Courier New" pitchFamily="49" charset="0"/>
                <a:cs typeface="Courier New" pitchFamily="49" charset="0"/>
              </a:rPr>
              <a:t>#define RET 0xbffff9e4+88</a:t>
            </a:r>
          </a:p>
          <a:p>
            <a:pPr marL="0" indent="0">
              <a:buNone/>
            </a:pPr>
            <a:endParaRPr lang="en-US" dirty="0">
              <a:latin typeface="Courier New" pitchFamily="49" charset="0"/>
              <a:cs typeface="Courier New" pitchFamily="49" charset="0"/>
            </a:endParaRPr>
          </a:p>
          <a:p>
            <a:pPr marL="0" indent="0">
              <a:buNone/>
            </a:pPr>
            <a:r>
              <a:rPr lang="en-US" dirty="0">
                <a:latin typeface="Courier New" pitchFamily="49" charset="0"/>
                <a:cs typeface="Courier New" pitchFamily="49" charset="0"/>
              </a:rPr>
              <a:t>	</a:t>
            </a:r>
            <a:r>
              <a:rPr lang="en-US" dirty="0" err="1">
                <a:latin typeface="Courier New" pitchFamily="49" charset="0"/>
                <a:cs typeface="Courier New" pitchFamily="49" charset="0"/>
              </a:rPr>
              <a:t>int</a:t>
            </a:r>
            <a:r>
              <a:rPr lang="en-US" dirty="0">
                <a:latin typeface="Courier New" pitchFamily="49" charset="0"/>
                <a:cs typeface="Courier New" pitchFamily="49" charset="0"/>
              </a:rPr>
              <a:t> main() {</a:t>
            </a:r>
          </a:p>
          <a:p>
            <a:pPr marL="0" indent="0">
              <a:buNone/>
            </a:pPr>
            <a:r>
              <a:rPr lang="en-US" dirty="0">
                <a:latin typeface="Courier New" pitchFamily="49" charset="0"/>
                <a:cs typeface="Courier New" pitchFamily="49" charset="0"/>
              </a:rPr>
              <a:t>		char </a:t>
            </a:r>
            <a:r>
              <a:rPr lang="en-US" dirty="0" err="1">
                <a:latin typeface="Courier New" pitchFamily="49" charset="0"/>
                <a:cs typeface="Courier New" pitchFamily="49" charset="0"/>
              </a:rPr>
              <a:t>buf</a:t>
            </a:r>
            <a:r>
              <a:rPr lang="en-US" dirty="0">
                <a:latin typeface="Courier New" pitchFamily="49" charset="0"/>
                <a:cs typeface="Courier New" pitchFamily="49" charset="0"/>
              </a:rPr>
              <a:t>[84];</a:t>
            </a:r>
          </a:p>
          <a:p>
            <a:pPr marL="0" indent="0">
              <a:buNone/>
            </a:pPr>
            <a:r>
              <a:rPr lang="en-US" dirty="0">
                <a:latin typeface="Courier New" pitchFamily="49" charset="0"/>
                <a:cs typeface="Courier New" pitchFamily="49" charset="0"/>
              </a:rPr>
              <a:t>		</a:t>
            </a:r>
            <a:r>
              <a:rPr lang="en-US" dirty="0" err="1">
                <a:latin typeface="Courier New" pitchFamily="49" charset="0"/>
                <a:cs typeface="Courier New" pitchFamily="49" charset="0"/>
              </a:rPr>
              <a:t>int</a:t>
            </a:r>
            <a:r>
              <a:rPr lang="en-US" dirty="0">
                <a:latin typeface="Courier New" pitchFamily="49" charset="0"/>
                <a:cs typeface="Courier New" pitchFamily="49" charset="0"/>
              </a:rPr>
              <a:t> ret;</a:t>
            </a:r>
          </a:p>
          <a:p>
            <a:pPr marL="0" indent="0">
              <a:buNone/>
            </a:pPr>
            <a:r>
              <a:rPr lang="en-US" dirty="0">
                <a:latin typeface="Courier New" pitchFamily="49" charset="0"/>
                <a:cs typeface="Courier New" pitchFamily="49" charset="0"/>
              </a:rPr>
              <a:t>		</a:t>
            </a:r>
            <a:r>
              <a:rPr lang="en-US" dirty="0" err="1">
                <a:latin typeface="Courier New" pitchFamily="49" charset="0"/>
                <a:cs typeface="Courier New" pitchFamily="49" charset="0"/>
              </a:rPr>
              <a:t>memset</a:t>
            </a:r>
            <a:r>
              <a:rPr lang="en-US" dirty="0">
                <a:latin typeface="Courier New" pitchFamily="49" charset="0"/>
                <a:cs typeface="Courier New" pitchFamily="49" charset="0"/>
              </a:rPr>
              <a:t>(</a:t>
            </a:r>
            <a:r>
              <a:rPr lang="en-US" dirty="0" err="1">
                <a:latin typeface="Courier New" pitchFamily="49" charset="0"/>
                <a:cs typeface="Courier New" pitchFamily="49" charset="0"/>
              </a:rPr>
              <a:t>buf</a:t>
            </a:r>
            <a:r>
              <a:rPr lang="en-US" dirty="0">
                <a:latin typeface="Courier New" pitchFamily="49" charset="0"/>
                <a:cs typeface="Courier New" pitchFamily="49" charset="0"/>
              </a:rPr>
              <a:t>,’\x90’, 84);</a:t>
            </a:r>
          </a:p>
          <a:p>
            <a:pPr marL="0" indent="0">
              <a:buNone/>
            </a:pPr>
            <a:r>
              <a:rPr lang="en-US" dirty="0">
                <a:latin typeface="Courier New" pitchFamily="49" charset="0"/>
                <a:cs typeface="Courier New" pitchFamily="49" charset="0"/>
              </a:rPr>
              <a:t>		</a:t>
            </a:r>
            <a:r>
              <a:rPr lang="en-US" dirty="0" err="1">
                <a:latin typeface="Courier New" pitchFamily="49" charset="0"/>
                <a:cs typeface="Courier New" pitchFamily="49" charset="0"/>
              </a:rPr>
              <a:t>memcpy</a:t>
            </a:r>
            <a:r>
              <a:rPr lang="en-US" dirty="0">
                <a:latin typeface="Courier New" pitchFamily="49" charset="0"/>
                <a:cs typeface="Courier New" pitchFamily="49" charset="0"/>
              </a:rPr>
              <a:t>(</a:t>
            </a:r>
            <a:r>
              <a:rPr lang="en-US" dirty="0" err="1">
                <a:latin typeface="Courier New" pitchFamily="49" charset="0"/>
                <a:cs typeface="Courier New" pitchFamily="49" charset="0"/>
              </a:rPr>
              <a:t>buf</a:t>
            </a:r>
            <a:r>
              <a:rPr lang="en-US" dirty="0">
                <a:latin typeface="Courier New" pitchFamily="49" charset="0"/>
                <a:cs typeface="Courier New" pitchFamily="49" charset="0"/>
              </a:rPr>
              <a:t>, </a:t>
            </a:r>
            <a:r>
              <a:rPr lang="en-US" dirty="0" err="1">
                <a:latin typeface="Courier New" pitchFamily="49" charset="0"/>
                <a:cs typeface="Courier New" pitchFamily="49" charset="0"/>
              </a:rPr>
              <a:t>shellcode</a:t>
            </a:r>
            <a:r>
              <a:rPr lang="en-US" dirty="0">
                <a:latin typeface="Courier New" pitchFamily="49" charset="0"/>
                <a:cs typeface="Courier New" pitchFamily="49" charset="0"/>
              </a:rPr>
              <a:t>, </a:t>
            </a:r>
            <a:r>
              <a:rPr lang="en-US" dirty="0" err="1">
                <a:latin typeface="Courier New" pitchFamily="49" charset="0"/>
                <a:cs typeface="Courier New" pitchFamily="49" charset="0"/>
              </a:rPr>
              <a:t>strlen</a:t>
            </a:r>
            <a:r>
              <a:rPr lang="en-US" dirty="0">
                <a:latin typeface="Courier New" pitchFamily="49" charset="0"/>
                <a:cs typeface="Courier New" pitchFamily="49" charset="0"/>
              </a:rPr>
              <a:t>(</a:t>
            </a:r>
            <a:r>
              <a:rPr lang="en-US" dirty="0" err="1">
                <a:latin typeface="Courier New" pitchFamily="49" charset="0"/>
                <a:cs typeface="Courier New" pitchFamily="49" charset="0"/>
              </a:rPr>
              <a:t>shellcode</a:t>
            </a:r>
            <a:r>
              <a:rPr lang="en-US" dirty="0">
                <a:latin typeface="Courier New" pitchFamily="49" charset="0"/>
                <a:cs typeface="Courier New" pitchFamily="49" charset="0"/>
              </a:rPr>
              <a:t>));</a:t>
            </a:r>
          </a:p>
          <a:p>
            <a:pPr marL="0" indent="0">
              <a:buNone/>
            </a:pPr>
            <a:r>
              <a:rPr lang="en-US" dirty="0">
                <a:latin typeface="Courier New" pitchFamily="49" charset="0"/>
                <a:cs typeface="Courier New" pitchFamily="49" charset="0"/>
              </a:rPr>
              <a:t>		*(long *)&amp;buffer[80]=RET;</a:t>
            </a:r>
          </a:p>
          <a:p>
            <a:pPr marL="0" indent="0">
              <a:buNone/>
            </a:pPr>
            <a:r>
              <a:rPr lang="en-US" dirty="0">
                <a:latin typeface="Courier New" pitchFamily="49" charset="0"/>
                <a:cs typeface="Courier New" pitchFamily="49" charset="0"/>
              </a:rPr>
              <a:t>		</a:t>
            </a:r>
            <a:r>
              <a:rPr lang="en-US" dirty="0" err="1">
                <a:latin typeface="Courier New" pitchFamily="49" charset="0"/>
                <a:cs typeface="Courier New" pitchFamily="49" charset="0"/>
              </a:rPr>
              <a:t>printf</a:t>
            </a:r>
            <a:r>
              <a:rPr lang="en-US" dirty="0">
                <a:latin typeface="Courier New" pitchFamily="49" charset="0"/>
                <a:cs typeface="Courier New" pitchFamily="49" charset="0"/>
              </a:rPr>
              <a:t>(buffer);</a:t>
            </a:r>
          </a:p>
          <a:p>
            <a:pPr marL="0" indent="0">
              <a:buNone/>
            </a:pPr>
            <a:r>
              <a:rPr lang="en-US" dirty="0">
                <a:latin typeface="Courier New" pitchFamily="49" charset="0"/>
                <a:cs typeface="Courier New" pitchFamily="49" charset="0"/>
              </a:rPr>
              <a:t>	}</a:t>
            </a:r>
          </a:p>
        </p:txBody>
      </p:sp>
    </p:spTree>
    <p:extLst>
      <p:ext uri="{BB962C8B-B14F-4D97-AF65-F5344CB8AC3E}">
        <p14:creationId xmlns:p14="http://schemas.microsoft.com/office/powerpoint/2010/main" val="786490143"/>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Indirect pointer overwrite</a:t>
            </a:r>
          </a:p>
        </p:txBody>
      </p:sp>
      <p:grpSp>
        <p:nvGrpSpPr>
          <p:cNvPr id="5" name="Group 4"/>
          <p:cNvGrpSpPr/>
          <p:nvPr/>
        </p:nvGrpSpPr>
        <p:grpSpPr>
          <a:xfrm>
            <a:off x="6035035" y="2256181"/>
            <a:ext cx="2668979" cy="2356366"/>
            <a:chOff x="4493821" y="609600"/>
            <a:chExt cx="2668979" cy="4343400"/>
          </a:xfrm>
        </p:grpSpPr>
        <p:sp>
          <p:nvSpPr>
            <p:cNvPr id="6" name="Rectangle 5"/>
            <p:cNvSpPr/>
            <p:nvPr/>
          </p:nvSpPr>
          <p:spPr>
            <a:xfrm>
              <a:off x="4495800" y="609600"/>
              <a:ext cx="2667000" cy="4343400"/>
            </a:xfrm>
            <a:prstGeom prst="rect">
              <a:avLst/>
            </a:prstGeom>
            <a:gradFill>
              <a:gsLst>
                <a:gs pos="0">
                  <a:schemeClr val="accent2">
                    <a:lumMod val="60000"/>
                    <a:lumOff val="40000"/>
                  </a:schemeClr>
                </a:gs>
                <a:gs pos="100000">
                  <a:schemeClr val="accent2">
                    <a:lumMod val="20000"/>
                    <a:lumOff val="80000"/>
                  </a:schemeClr>
                </a:gs>
              </a:gsLst>
            </a:gradFill>
            <a:ln>
              <a:noFill/>
              <a:miter lim="800000"/>
            </a:ln>
            <a:effectLst>
              <a:innerShdw blurRad="63500" dist="50800" dir="2700000">
                <a:prstClr val="black">
                  <a:alpha val="50000"/>
                </a:prstClr>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7" name="Straight Connector 6"/>
            <p:cNvCxnSpPr/>
            <p:nvPr/>
          </p:nvCxnSpPr>
          <p:spPr>
            <a:xfrm>
              <a:off x="4495800" y="4114800"/>
              <a:ext cx="26670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4495800" y="3512126"/>
              <a:ext cx="26670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4495800" y="2799738"/>
              <a:ext cx="26670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4858631" y="4204853"/>
              <a:ext cx="1877437" cy="369333"/>
            </a:xfrm>
            <a:prstGeom prst="rect">
              <a:avLst/>
            </a:prstGeom>
            <a:noFill/>
          </p:spPr>
          <p:txBody>
            <a:bodyPr wrap="none" rtlCol="0">
              <a:spAutoFit/>
            </a:bodyPr>
            <a:lstStyle/>
            <a:p>
              <a:r>
                <a:rPr lang="en-US" b="1" dirty="0"/>
                <a:t>Return address</a:t>
              </a:r>
            </a:p>
          </p:txBody>
        </p:sp>
        <p:sp>
          <p:nvSpPr>
            <p:cNvPr id="12" name="TextBox 11"/>
            <p:cNvSpPr txBox="1"/>
            <p:nvPr/>
          </p:nvSpPr>
          <p:spPr>
            <a:xfrm>
              <a:off x="4660347" y="3512126"/>
              <a:ext cx="2403222" cy="369333"/>
            </a:xfrm>
            <a:prstGeom prst="rect">
              <a:avLst/>
            </a:prstGeom>
            <a:noFill/>
          </p:spPr>
          <p:txBody>
            <a:bodyPr wrap="none" rtlCol="0">
              <a:spAutoFit/>
            </a:bodyPr>
            <a:lstStyle/>
            <a:p>
              <a:r>
                <a:rPr lang="en-US" b="1" dirty="0"/>
                <a:t>Saved frame pointer</a:t>
              </a:r>
            </a:p>
          </p:txBody>
        </p:sp>
        <p:cxnSp>
          <p:nvCxnSpPr>
            <p:cNvPr id="33" name="Straight Connector 32"/>
            <p:cNvCxnSpPr/>
            <p:nvPr/>
          </p:nvCxnSpPr>
          <p:spPr>
            <a:xfrm>
              <a:off x="4493821" y="2710235"/>
              <a:ext cx="26670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4" name="Group 13"/>
          <p:cNvGrpSpPr/>
          <p:nvPr/>
        </p:nvGrpSpPr>
        <p:grpSpPr>
          <a:xfrm>
            <a:off x="4743313" y="2071515"/>
            <a:ext cx="1293701" cy="369332"/>
            <a:chOff x="4665821" y="1699526"/>
            <a:chExt cx="1293701" cy="369332"/>
          </a:xfrm>
        </p:grpSpPr>
        <p:sp>
          <p:nvSpPr>
            <p:cNvPr id="15" name="Right Arrow 14"/>
            <p:cNvSpPr/>
            <p:nvPr/>
          </p:nvSpPr>
          <p:spPr>
            <a:xfrm>
              <a:off x="5197522" y="1767486"/>
              <a:ext cx="762000" cy="233412"/>
            </a:xfrm>
            <a:prstGeom prst="rightArrow">
              <a:avLst/>
            </a:prstGeom>
            <a:gradFill>
              <a:gsLst>
                <a:gs pos="0">
                  <a:srgbClr val="00B050"/>
                </a:gs>
                <a:gs pos="100000">
                  <a:srgbClr val="00B050"/>
                </a:gs>
              </a:gsLst>
            </a:gradFill>
            <a:ln>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p:cNvSpPr txBox="1"/>
            <p:nvPr/>
          </p:nvSpPr>
          <p:spPr>
            <a:xfrm>
              <a:off x="4665821" y="1699526"/>
              <a:ext cx="492443" cy="369332"/>
            </a:xfrm>
            <a:prstGeom prst="rect">
              <a:avLst/>
            </a:prstGeom>
            <a:noFill/>
          </p:spPr>
          <p:txBody>
            <a:bodyPr wrap="none" rtlCol="0">
              <a:spAutoFit/>
            </a:bodyPr>
            <a:lstStyle/>
            <a:p>
              <a:r>
                <a:rPr lang="en-US" b="1" dirty="0"/>
                <a:t>SP</a:t>
              </a:r>
            </a:p>
          </p:txBody>
        </p:sp>
      </p:grpSp>
      <p:grpSp>
        <p:nvGrpSpPr>
          <p:cNvPr id="17" name="Group 16"/>
          <p:cNvGrpSpPr/>
          <p:nvPr/>
        </p:nvGrpSpPr>
        <p:grpSpPr>
          <a:xfrm>
            <a:off x="127123" y="2852120"/>
            <a:ext cx="1164674" cy="369332"/>
            <a:chOff x="130726" y="1206632"/>
            <a:chExt cx="1164674" cy="369332"/>
          </a:xfrm>
        </p:grpSpPr>
        <p:sp>
          <p:nvSpPr>
            <p:cNvPr id="18" name="Right Arrow 17"/>
            <p:cNvSpPr/>
            <p:nvPr/>
          </p:nvSpPr>
          <p:spPr>
            <a:xfrm>
              <a:off x="533400" y="1274592"/>
              <a:ext cx="762000" cy="233412"/>
            </a:xfrm>
            <a:prstGeom prst="rightArrow">
              <a:avLst/>
            </a:prstGeom>
            <a:gradFill>
              <a:gsLst>
                <a:gs pos="0">
                  <a:srgbClr val="FF0000"/>
                </a:gs>
                <a:gs pos="100000">
                  <a:srgbClr val="FF0000"/>
                </a:gs>
              </a:gsLst>
            </a:gra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TextBox 18"/>
            <p:cNvSpPr txBox="1"/>
            <p:nvPr/>
          </p:nvSpPr>
          <p:spPr>
            <a:xfrm>
              <a:off x="130726" y="1206632"/>
              <a:ext cx="402674" cy="369332"/>
            </a:xfrm>
            <a:prstGeom prst="rect">
              <a:avLst/>
            </a:prstGeom>
            <a:noFill/>
          </p:spPr>
          <p:txBody>
            <a:bodyPr wrap="none" rtlCol="0">
              <a:spAutoFit/>
            </a:bodyPr>
            <a:lstStyle/>
            <a:p>
              <a:r>
                <a:rPr lang="en-US" b="1" dirty="0"/>
                <a:t>IP</a:t>
              </a:r>
            </a:p>
          </p:txBody>
        </p:sp>
      </p:grpSp>
      <p:sp>
        <p:nvSpPr>
          <p:cNvPr id="20" name="TextBox 19"/>
          <p:cNvSpPr txBox="1"/>
          <p:nvPr/>
        </p:nvSpPr>
        <p:spPr>
          <a:xfrm>
            <a:off x="6547207" y="4617602"/>
            <a:ext cx="1646605" cy="369332"/>
          </a:xfrm>
          <a:prstGeom prst="rect">
            <a:avLst/>
          </a:prstGeom>
          <a:noFill/>
        </p:spPr>
        <p:txBody>
          <a:bodyPr wrap="none" rtlCol="0">
            <a:spAutoFit/>
          </a:bodyPr>
          <a:lstStyle/>
          <a:p>
            <a:r>
              <a:rPr lang="en-US" b="1" dirty="0"/>
              <a:t>High address</a:t>
            </a:r>
          </a:p>
        </p:txBody>
      </p:sp>
      <p:sp>
        <p:nvSpPr>
          <p:cNvPr id="21" name="TextBox 20"/>
          <p:cNvSpPr txBox="1"/>
          <p:nvPr/>
        </p:nvSpPr>
        <p:spPr>
          <a:xfrm>
            <a:off x="6447497" y="1771968"/>
            <a:ext cx="1595309" cy="369332"/>
          </a:xfrm>
          <a:prstGeom prst="rect">
            <a:avLst/>
          </a:prstGeom>
          <a:noFill/>
        </p:spPr>
        <p:txBody>
          <a:bodyPr wrap="none" rtlCol="0">
            <a:spAutoFit/>
          </a:bodyPr>
          <a:lstStyle/>
          <a:p>
            <a:r>
              <a:rPr lang="en-US" b="1" dirty="0"/>
              <a:t>Low address</a:t>
            </a:r>
          </a:p>
        </p:txBody>
      </p:sp>
      <p:grpSp>
        <p:nvGrpSpPr>
          <p:cNvPr id="22" name="Group 21"/>
          <p:cNvGrpSpPr/>
          <p:nvPr/>
        </p:nvGrpSpPr>
        <p:grpSpPr>
          <a:xfrm>
            <a:off x="1299536" y="1676952"/>
            <a:ext cx="1752600" cy="1757412"/>
            <a:chOff x="1119249" y="3707581"/>
            <a:chExt cx="1752600" cy="1757412"/>
          </a:xfrm>
        </p:grpSpPr>
        <p:sp>
          <p:nvSpPr>
            <p:cNvPr id="24" name="Rectangle 23"/>
            <p:cNvSpPr/>
            <p:nvPr/>
          </p:nvSpPr>
          <p:spPr>
            <a:xfrm>
              <a:off x="1119249" y="3707581"/>
              <a:ext cx="1752600" cy="1757412"/>
            </a:xfrm>
            <a:prstGeom prst="rect">
              <a:avLst/>
            </a:prstGeom>
            <a:gradFill>
              <a:gsLst>
                <a:gs pos="0">
                  <a:schemeClr val="accent2">
                    <a:lumMod val="60000"/>
                    <a:lumOff val="40000"/>
                  </a:schemeClr>
                </a:gs>
                <a:gs pos="100000">
                  <a:schemeClr val="accent2">
                    <a:lumMod val="40000"/>
                    <a:lumOff val="60000"/>
                  </a:schemeClr>
                </a:gs>
              </a:gsLst>
            </a:gradFill>
            <a:ln>
              <a:solidFill>
                <a:schemeClr val="accent2">
                  <a:lumMod val="40000"/>
                  <a:lumOff val="60000"/>
                </a:schemeClr>
              </a:solidFill>
            </a:ln>
            <a:effectLst>
              <a:innerShdw blurRad="63500" dist="50800" dir="2700000">
                <a:prstClr val="black">
                  <a:alpha val="50000"/>
                </a:prstClr>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TextBox 25"/>
            <p:cNvSpPr txBox="1"/>
            <p:nvPr/>
          </p:nvSpPr>
          <p:spPr>
            <a:xfrm>
              <a:off x="1143000" y="3713519"/>
              <a:ext cx="748923" cy="369332"/>
            </a:xfrm>
            <a:prstGeom prst="rect">
              <a:avLst/>
            </a:prstGeom>
            <a:noFill/>
          </p:spPr>
          <p:txBody>
            <a:bodyPr wrap="none" rtlCol="0">
              <a:spAutoFit/>
            </a:bodyPr>
            <a:lstStyle/>
            <a:p>
              <a:r>
                <a:rPr lang="en-US" dirty="0"/>
                <a:t>main:</a:t>
              </a:r>
            </a:p>
          </p:txBody>
        </p:sp>
        <p:sp>
          <p:nvSpPr>
            <p:cNvPr id="28" name="TextBox 27"/>
            <p:cNvSpPr txBox="1"/>
            <p:nvPr/>
          </p:nvSpPr>
          <p:spPr>
            <a:xfrm>
              <a:off x="1420417" y="4045324"/>
              <a:ext cx="889987" cy="646331"/>
            </a:xfrm>
            <a:prstGeom prst="rect">
              <a:avLst/>
            </a:prstGeom>
            <a:noFill/>
          </p:spPr>
          <p:txBody>
            <a:bodyPr wrap="none" rtlCol="0">
              <a:spAutoFit/>
            </a:bodyPr>
            <a:lstStyle/>
            <a:p>
              <a:r>
                <a:rPr lang="en-US" dirty="0"/>
                <a:t>b=&amp;a;</a:t>
              </a:r>
            </a:p>
            <a:p>
              <a:r>
                <a:rPr lang="en-US" dirty="0" err="1"/>
                <a:t>buf</a:t>
              </a:r>
              <a:r>
                <a:rPr lang="en-US" dirty="0"/>
                <a:t>[80]</a:t>
              </a:r>
            </a:p>
          </p:txBody>
        </p:sp>
        <p:sp>
          <p:nvSpPr>
            <p:cNvPr id="29" name="TextBox 28"/>
            <p:cNvSpPr txBox="1"/>
            <p:nvPr/>
          </p:nvSpPr>
          <p:spPr>
            <a:xfrm>
              <a:off x="1420417" y="4586287"/>
              <a:ext cx="1435008" cy="646331"/>
            </a:xfrm>
            <a:prstGeom prst="rect">
              <a:avLst/>
            </a:prstGeom>
            <a:noFill/>
          </p:spPr>
          <p:txBody>
            <a:bodyPr wrap="none" rtlCol="0">
              <a:spAutoFit/>
            </a:bodyPr>
            <a:lstStyle/>
            <a:p>
              <a:r>
                <a:rPr lang="en-US" dirty="0"/>
                <a:t>gets();</a:t>
              </a:r>
            </a:p>
            <a:p>
              <a:r>
                <a:rPr lang="en-US" dirty="0"/>
                <a:t>*b = </a:t>
              </a:r>
              <a:r>
                <a:rPr lang="en-US" dirty="0" err="1"/>
                <a:t>argv</a:t>
              </a:r>
              <a:r>
                <a:rPr lang="en-US" dirty="0"/>
                <a:t>[1];</a:t>
              </a:r>
            </a:p>
          </p:txBody>
        </p:sp>
        <p:sp>
          <p:nvSpPr>
            <p:cNvPr id="30" name="TextBox 29"/>
            <p:cNvSpPr txBox="1"/>
            <p:nvPr/>
          </p:nvSpPr>
          <p:spPr>
            <a:xfrm>
              <a:off x="1787800" y="5047952"/>
              <a:ext cx="415498" cy="369332"/>
            </a:xfrm>
            <a:prstGeom prst="rect">
              <a:avLst/>
            </a:prstGeom>
            <a:noFill/>
          </p:spPr>
          <p:txBody>
            <a:bodyPr wrap="none" rtlCol="0">
              <a:spAutoFit/>
            </a:bodyPr>
            <a:lstStyle/>
            <a:p>
              <a:r>
                <a:rPr lang="en-US" dirty="0"/>
                <a:t>…</a:t>
              </a:r>
            </a:p>
          </p:txBody>
        </p:sp>
      </p:grpSp>
      <p:sp>
        <p:nvSpPr>
          <p:cNvPr id="34" name="TextBox 33"/>
          <p:cNvSpPr txBox="1"/>
          <p:nvPr/>
        </p:nvSpPr>
        <p:spPr>
          <a:xfrm>
            <a:off x="7082287" y="3448060"/>
            <a:ext cx="325730" cy="369332"/>
          </a:xfrm>
          <a:prstGeom prst="rect">
            <a:avLst/>
          </a:prstGeom>
          <a:noFill/>
        </p:spPr>
        <p:txBody>
          <a:bodyPr wrap="none" rtlCol="0">
            <a:spAutoFit/>
          </a:bodyPr>
          <a:lstStyle/>
          <a:p>
            <a:r>
              <a:rPr lang="en-US" b="1" dirty="0"/>
              <a:t>b</a:t>
            </a:r>
          </a:p>
        </p:txBody>
      </p:sp>
      <p:grpSp>
        <p:nvGrpSpPr>
          <p:cNvPr id="36" name="Group 35"/>
          <p:cNvGrpSpPr/>
          <p:nvPr/>
        </p:nvGrpSpPr>
        <p:grpSpPr>
          <a:xfrm>
            <a:off x="4729372" y="3861524"/>
            <a:ext cx="1279149" cy="369332"/>
            <a:chOff x="4717904" y="3985526"/>
            <a:chExt cx="1279149" cy="369332"/>
          </a:xfrm>
        </p:grpSpPr>
        <p:sp>
          <p:nvSpPr>
            <p:cNvPr id="37" name="Right Arrow 36"/>
            <p:cNvSpPr/>
            <p:nvPr/>
          </p:nvSpPr>
          <p:spPr>
            <a:xfrm>
              <a:off x="5235053" y="4053486"/>
              <a:ext cx="762000" cy="233412"/>
            </a:xfrm>
            <a:prstGeom prst="rightArrow">
              <a:avLst/>
            </a:prstGeom>
            <a:gradFill>
              <a:gsLst>
                <a:gs pos="0">
                  <a:srgbClr val="0000FF"/>
                </a:gs>
                <a:gs pos="100000">
                  <a:srgbClr val="0000FF"/>
                </a:gs>
              </a:gsLst>
            </a:grad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TextBox 37"/>
            <p:cNvSpPr txBox="1"/>
            <p:nvPr/>
          </p:nvSpPr>
          <p:spPr>
            <a:xfrm>
              <a:off x="4717904" y="3985526"/>
              <a:ext cx="479618" cy="369332"/>
            </a:xfrm>
            <a:prstGeom prst="rect">
              <a:avLst/>
            </a:prstGeom>
            <a:noFill/>
          </p:spPr>
          <p:txBody>
            <a:bodyPr wrap="none" rtlCol="0">
              <a:spAutoFit/>
            </a:bodyPr>
            <a:lstStyle/>
            <a:p>
              <a:r>
                <a:rPr lang="en-US" b="1" dirty="0"/>
                <a:t>FP</a:t>
              </a:r>
            </a:p>
          </p:txBody>
        </p:sp>
      </p:grpSp>
      <p:sp>
        <p:nvSpPr>
          <p:cNvPr id="47" name="TextBox 46"/>
          <p:cNvSpPr txBox="1"/>
          <p:nvPr/>
        </p:nvSpPr>
        <p:spPr>
          <a:xfrm>
            <a:off x="6973282" y="2715122"/>
            <a:ext cx="543739" cy="369332"/>
          </a:xfrm>
          <a:prstGeom prst="rect">
            <a:avLst/>
          </a:prstGeom>
          <a:noFill/>
        </p:spPr>
        <p:txBody>
          <a:bodyPr wrap="none" rtlCol="0">
            <a:spAutoFit/>
          </a:bodyPr>
          <a:lstStyle/>
          <a:p>
            <a:r>
              <a:rPr lang="en-US" b="1" dirty="0" err="1"/>
              <a:t>buf</a:t>
            </a:r>
            <a:endParaRPr lang="en-US" b="1" dirty="0"/>
          </a:p>
        </p:txBody>
      </p:sp>
      <p:sp>
        <p:nvSpPr>
          <p:cNvPr id="2" name="Rectangle 1"/>
          <p:cNvSpPr/>
          <p:nvPr/>
        </p:nvSpPr>
        <p:spPr>
          <a:xfrm>
            <a:off x="6037014" y="2256181"/>
            <a:ext cx="2643848" cy="156121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5" name="Straight Connector 34"/>
          <p:cNvCxnSpPr/>
          <p:nvPr/>
        </p:nvCxnSpPr>
        <p:spPr>
          <a:xfrm>
            <a:off x="6037014" y="3395810"/>
            <a:ext cx="26670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3" name="TextBox 2"/>
          <p:cNvSpPr txBox="1"/>
          <p:nvPr/>
        </p:nvSpPr>
        <p:spPr>
          <a:xfrm>
            <a:off x="7182110" y="3442018"/>
            <a:ext cx="325730" cy="369332"/>
          </a:xfrm>
          <a:prstGeom prst="rect">
            <a:avLst/>
          </a:prstGeom>
          <a:noFill/>
        </p:spPr>
        <p:txBody>
          <a:bodyPr wrap="none" rtlCol="0">
            <a:spAutoFit/>
          </a:bodyPr>
          <a:lstStyle/>
          <a:p>
            <a:r>
              <a:rPr lang="en-US" b="1" dirty="0"/>
              <a:t>b</a:t>
            </a:r>
          </a:p>
        </p:txBody>
      </p:sp>
      <p:sp>
        <p:nvSpPr>
          <p:cNvPr id="10" name="TextBox 9"/>
          <p:cNvSpPr txBox="1"/>
          <p:nvPr/>
        </p:nvSpPr>
        <p:spPr>
          <a:xfrm>
            <a:off x="7085929" y="2780332"/>
            <a:ext cx="543739" cy="369332"/>
          </a:xfrm>
          <a:prstGeom prst="rect">
            <a:avLst/>
          </a:prstGeom>
          <a:noFill/>
        </p:spPr>
        <p:txBody>
          <a:bodyPr wrap="none" rtlCol="0">
            <a:spAutoFit/>
          </a:bodyPr>
          <a:lstStyle/>
          <a:p>
            <a:r>
              <a:rPr lang="en-US" b="1" dirty="0" err="1"/>
              <a:t>buf</a:t>
            </a:r>
            <a:endParaRPr lang="en-US" b="1" dirty="0"/>
          </a:p>
        </p:txBody>
      </p:sp>
      <p:grpSp>
        <p:nvGrpSpPr>
          <p:cNvPr id="39" name="Group 38"/>
          <p:cNvGrpSpPr/>
          <p:nvPr/>
        </p:nvGrpSpPr>
        <p:grpSpPr>
          <a:xfrm flipH="1">
            <a:off x="8704013" y="3584091"/>
            <a:ext cx="302357" cy="722757"/>
            <a:chOff x="4037610" y="1980990"/>
            <a:chExt cx="1970911" cy="667207"/>
          </a:xfrm>
        </p:grpSpPr>
        <p:cxnSp>
          <p:nvCxnSpPr>
            <p:cNvPr id="40" name="Straight Connector 39"/>
            <p:cNvCxnSpPr/>
            <p:nvPr/>
          </p:nvCxnSpPr>
          <p:spPr>
            <a:xfrm flipH="1">
              <a:off x="4038600" y="1980990"/>
              <a:ext cx="1969921" cy="0"/>
            </a:xfrm>
            <a:prstGeom prst="line">
              <a:avLst/>
            </a:prstGeom>
            <a:ln>
              <a:solidFill>
                <a:schemeClr val="tx1"/>
              </a:solidFill>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4038600" y="1980990"/>
              <a:ext cx="0" cy="665202"/>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p:nvCxnSpPr>
          <p:spPr>
            <a:xfrm flipH="1">
              <a:off x="4037610" y="2646192"/>
              <a:ext cx="1969529" cy="2005"/>
            </a:xfrm>
            <a:prstGeom prst="line">
              <a:avLst/>
            </a:prstGeom>
            <a:ln>
              <a:solidFill>
                <a:schemeClr val="tx1"/>
              </a:solidFill>
              <a:headEnd type="triangle" w="med" len="med"/>
              <a:tailEnd type="none" w="med" len="med"/>
            </a:ln>
          </p:spPr>
          <p:style>
            <a:lnRef idx="2">
              <a:schemeClr val="accent1"/>
            </a:lnRef>
            <a:fillRef idx="0">
              <a:schemeClr val="accent1"/>
            </a:fillRef>
            <a:effectRef idx="1">
              <a:schemeClr val="accent1"/>
            </a:effectRef>
            <a:fontRef idx="minor">
              <a:schemeClr val="tx1"/>
            </a:fontRef>
          </p:style>
        </p:cxnSp>
      </p:grpSp>
      <p:sp>
        <p:nvSpPr>
          <p:cNvPr id="13" name="Rectangle 12"/>
          <p:cNvSpPr/>
          <p:nvPr/>
        </p:nvSpPr>
        <p:spPr>
          <a:xfrm>
            <a:off x="6048501" y="4145887"/>
            <a:ext cx="2643848" cy="45473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TextBox 42"/>
          <p:cNvSpPr txBox="1"/>
          <p:nvPr/>
        </p:nvSpPr>
        <p:spPr>
          <a:xfrm>
            <a:off x="6419079" y="4221733"/>
            <a:ext cx="1877437" cy="200369"/>
          </a:xfrm>
          <a:prstGeom prst="rect">
            <a:avLst/>
          </a:prstGeom>
          <a:noFill/>
        </p:spPr>
        <p:txBody>
          <a:bodyPr wrap="none" rtlCol="0">
            <a:spAutoFit/>
          </a:bodyPr>
          <a:lstStyle/>
          <a:p>
            <a:r>
              <a:rPr lang="en-US" b="1" dirty="0"/>
              <a:t>Return address</a:t>
            </a:r>
          </a:p>
        </p:txBody>
      </p:sp>
    </p:spTree>
    <p:extLst>
      <p:ext uri="{BB962C8B-B14F-4D97-AF65-F5344CB8AC3E}">
        <p14:creationId xmlns:p14="http://schemas.microsoft.com/office/powerpoint/2010/main" val="1422804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wipe(down)">
                                      <p:cBhvr>
                                        <p:cTn id="7"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1"/>
          <p:cNvSpPr>
            <a:spLocks noGrp="1" noChangeArrowheads="1"/>
          </p:cNvSpPr>
          <p:nvPr>
            <p:ph type="title"/>
          </p:nvPr>
        </p:nvSpPr>
        <p:spPr>
          <a:xfrm>
            <a:off x="456625" y="369400"/>
            <a:ext cx="8229311" cy="954107"/>
          </a:xfrm>
        </p:spPr>
        <p:txBody>
          <a:bodyPr/>
          <a:lstStyle/>
          <a:p>
            <a:pP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GB" dirty="0"/>
              <a:t>Stack-based buffer overflow – A deeper view</a:t>
            </a:r>
          </a:p>
        </p:txBody>
      </p:sp>
      <p:sp>
        <p:nvSpPr>
          <p:cNvPr id="10243" name="Text Box 2"/>
          <p:cNvSpPr txBox="1">
            <a:spLocks noChangeArrowheads="1"/>
          </p:cNvSpPr>
          <p:nvPr/>
        </p:nvSpPr>
        <p:spPr bwMode="auto">
          <a:xfrm>
            <a:off x="414851" y="1749050"/>
            <a:ext cx="2696529" cy="36794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1440">
                <a:solidFill>
                  <a:srgbClr val="000000"/>
                </a:solidFill>
                <a:bevel/>
                <a:headEnd/>
                <a:tailEnd/>
              </a14:hiddenLine>
            </a:ext>
          </a:extLst>
        </p:spPr>
        <p:txBody>
          <a:bodyPr lIns="81639" tIns="40820" rIns="81639" bIns="40820"/>
          <a:lstStyle>
            <a:lvl1pPr eaLnBrk="0">
              <a:tabLst>
                <a:tab pos="723900" algn="l"/>
                <a:tab pos="1447800" algn="l"/>
                <a:tab pos="2171700" algn="l"/>
                <a:tab pos="2895600" algn="l"/>
              </a:tabLst>
              <a:defRPr>
                <a:solidFill>
                  <a:schemeClr val="tx1"/>
                </a:solidFill>
                <a:latin typeface="Arial" charset="0"/>
                <a:ea typeface="Bitstream Vera Sans" charset="0"/>
                <a:cs typeface="Bitstream Vera Sans" charset="0"/>
              </a:defRPr>
            </a:lvl1pPr>
            <a:lvl2pPr marL="742950" indent="-285750" eaLnBrk="0">
              <a:tabLst>
                <a:tab pos="723900" algn="l"/>
                <a:tab pos="1447800" algn="l"/>
                <a:tab pos="2171700" algn="l"/>
                <a:tab pos="2895600" algn="l"/>
              </a:tabLst>
              <a:defRPr>
                <a:solidFill>
                  <a:schemeClr val="tx1"/>
                </a:solidFill>
                <a:latin typeface="Arial" charset="0"/>
                <a:ea typeface="Bitstream Vera Sans" charset="0"/>
                <a:cs typeface="Bitstream Vera Sans" charset="0"/>
              </a:defRPr>
            </a:lvl2pPr>
            <a:lvl3pPr marL="1143000" indent="-228600" eaLnBrk="0">
              <a:tabLst>
                <a:tab pos="723900" algn="l"/>
                <a:tab pos="1447800" algn="l"/>
                <a:tab pos="2171700" algn="l"/>
                <a:tab pos="2895600" algn="l"/>
              </a:tabLst>
              <a:defRPr>
                <a:solidFill>
                  <a:schemeClr val="tx1"/>
                </a:solidFill>
                <a:latin typeface="Arial" charset="0"/>
                <a:ea typeface="Bitstream Vera Sans" charset="0"/>
                <a:cs typeface="Bitstream Vera Sans" charset="0"/>
              </a:defRPr>
            </a:lvl3pPr>
            <a:lvl4pPr marL="1600200" indent="-228600" eaLnBrk="0">
              <a:tabLst>
                <a:tab pos="723900" algn="l"/>
                <a:tab pos="1447800" algn="l"/>
                <a:tab pos="2171700" algn="l"/>
                <a:tab pos="2895600" algn="l"/>
              </a:tabLst>
              <a:defRPr>
                <a:solidFill>
                  <a:schemeClr val="tx1"/>
                </a:solidFill>
                <a:latin typeface="Arial" charset="0"/>
                <a:ea typeface="Bitstream Vera Sans" charset="0"/>
                <a:cs typeface="Bitstream Vera Sans" charset="0"/>
              </a:defRPr>
            </a:lvl4pPr>
            <a:lvl5pPr marL="2057400" indent="-228600" eaLnBrk="0">
              <a:tabLst>
                <a:tab pos="723900" algn="l"/>
                <a:tab pos="1447800" algn="l"/>
                <a:tab pos="2171700" algn="l"/>
                <a:tab pos="2895600" algn="l"/>
              </a:tabLst>
              <a:defRPr>
                <a:solidFill>
                  <a:schemeClr val="tx1"/>
                </a:solidFill>
                <a:latin typeface="Arial" charset="0"/>
                <a:ea typeface="Bitstream Vera Sans" charset="0"/>
                <a:cs typeface="Bitstream Vera Sans" charset="0"/>
              </a:defRPr>
            </a:lvl5pPr>
            <a:lvl6pPr marL="2514600" indent="-228600" defTabSz="457200" eaLnBrk="0" fontAlgn="base" hangingPunct="0">
              <a:lnSpc>
                <a:spcPct val="104000"/>
              </a:lnSpc>
              <a:spcBef>
                <a:spcPct val="0"/>
              </a:spcBef>
              <a:spcAft>
                <a:spcPct val="0"/>
              </a:spcAft>
              <a:buClr>
                <a:srgbClr val="000000"/>
              </a:buClr>
              <a:buSzPct val="45000"/>
              <a:buFont typeface="Wingdings" pitchFamily="2" charset="2"/>
              <a:tabLst>
                <a:tab pos="723900" algn="l"/>
                <a:tab pos="1447800" algn="l"/>
                <a:tab pos="2171700" algn="l"/>
                <a:tab pos="2895600" algn="l"/>
              </a:tabLst>
              <a:defRPr>
                <a:solidFill>
                  <a:schemeClr val="tx1"/>
                </a:solidFill>
                <a:latin typeface="Arial" charset="0"/>
                <a:ea typeface="Bitstream Vera Sans" charset="0"/>
                <a:cs typeface="Bitstream Vera Sans" charset="0"/>
              </a:defRPr>
            </a:lvl6pPr>
            <a:lvl7pPr marL="2971800" indent="-228600" defTabSz="457200" eaLnBrk="0" fontAlgn="base" hangingPunct="0">
              <a:lnSpc>
                <a:spcPct val="104000"/>
              </a:lnSpc>
              <a:spcBef>
                <a:spcPct val="0"/>
              </a:spcBef>
              <a:spcAft>
                <a:spcPct val="0"/>
              </a:spcAft>
              <a:buClr>
                <a:srgbClr val="000000"/>
              </a:buClr>
              <a:buSzPct val="45000"/>
              <a:buFont typeface="Wingdings" pitchFamily="2" charset="2"/>
              <a:tabLst>
                <a:tab pos="723900" algn="l"/>
                <a:tab pos="1447800" algn="l"/>
                <a:tab pos="2171700" algn="l"/>
                <a:tab pos="2895600" algn="l"/>
              </a:tabLst>
              <a:defRPr>
                <a:solidFill>
                  <a:schemeClr val="tx1"/>
                </a:solidFill>
                <a:latin typeface="Arial" charset="0"/>
                <a:ea typeface="Bitstream Vera Sans" charset="0"/>
                <a:cs typeface="Bitstream Vera Sans" charset="0"/>
              </a:defRPr>
            </a:lvl7pPr>
            <a:lvl8pPr marL="3429000" indent="-228600" defTabSz="457200" eaLnBrk="0" fontAlgn="base" hangingPunct="0">
              <a:lnSpc>
                <a:spcPct val="104000"/>
              </a:lnSpc>
              <a:spcBef>
                <a:spcPct val="0"/>
              </a:spcBef>
              <a:spcAft>
                <a:spcPct val="0"/>
              </a:spcAft>
              <a:buClr>
                <a:srgbClr val="000000"/>
              </a:buClr>
              <a:buSzPct val="45000"/>
              <a:buFont typeface="Wingdings" pitchFamily="2" charset="2"/>
              <a:tabLst>
                <a:tab pos="723900" algn="l"/>
                <a:tab pos="1447800" algn="l"/>
                <a:tab pos="2171700" algn="l"/>
                <a:tab pos="2895600" algn="l"/>
              </a:tabLst>
              <a:defRPr>
                <a:solidFill>
                  <a:schemeClr val="tx1"/>
                </a:solidFill>
                <a:latin typeface="Arial" charset="0"/>
                <a:ea typeface="Bitstream Vera Sans" charset="0"/>
                <a:cs typeface="Bitstream Vera Sans" charset="0"/>
              </a:defRPr>
            </a:lvl8pPr>
            <a:lvl9pPr marL="3886200" indent="-228600" defTabSz="457200" eaLnBrk="0" fontAlgn="base" hangingPunct="0">
              <a:lnSpc>
                <a:spcPct val="104000"/>
              </a:lnSpc>
              <a:spcBef>
                <a:spcPct val="0"/>
              </a:spcBef>
              <a:spcAft>
                <a:spcPct val="0"/>
              </a:spcAft>
              <a:buClr>
                <a:srgbClr val="000000"/>
              </a:buClr>
              <a:buSzPct val="45000"/>
              <a:buFont typeface="Wingdings" pitchFamily="2" charset="2"/>
              <a:tabLst>
                <a:tab pos="723900" algn="l"/>
                <a:tab pos="1447800" algn="l"/>
                <a:tab pos="2171700" algn="l"/>
                <a:tab pos="2895600" algn="l"/>
              </a:tabLst>
              <a:defRPr>
                <a:solidFill>
                  <a:schemeClr val="tx1"/>
                </a:solidFill>
                <a:latin typeface="Arial" charset="0"/>
                <a:ea typeface="Bitstream Vera Sans" charset="0"/>
                <a:cs typeface="Bitstream Vera Sans" charset="0"/>
              </a:defRPr>
            </a:lvl9pPr>
          </a:lstStyle>
          <a:p>
            <a:pPr eaLnBrk="1"/>
            <a:r>
              <a:rPr lang="en-GB" dirty="0" err="1">
                <a:solidFill>
                  <a:srgbClr val="000000"/>
                </a:solidFill>
              </a:rPr>
              <a:t>int</a:t>
            </a:r>
            <a:r>
              <a:rPr lang="en-GB" dirty="0">
                <a:solidFill>
                  <a:srgbClr val="000000"/>
                </a:solidFill>
              </a:rPr>
              <a:t> </a:t>
            </a:r>
            <a:r>
              <a:rPr lang="en-GB" dirty="0" err="1">
                <a:solidFill>
                  <a:srgbClr val="000000"/>
                </a:solidFill>
              </a:rPr>
              <a:t>cal</a:t>
            </a:r>
            <a:r>
              <a:rPr lang="en-GB" dirty="0">
                <a:solidFill>
                  <a:srgbClr val="000000"/>
                </a:solidFill>
              </a:rPr>
              <a:t>(</a:t>
            </a:r>
            <a:r>
              <a:rPr lang="en-GB" dirty="0" err="1">
                <a:solidFill>
                  <a:srgbClr val="000000"/>
                </a:solidFill>
              </a:rPr>
              <a:t>int</a:t>
            </a:r>
            <a:r>
              <a:rPr lang="en-GB" dirty="0">
                <a:solidFill>
                  <a:srgbClr val="000000"/>
                </a:solidFill>
              </a:rPr>
              <a:t> a, </a:t>
            </a:r>
            <a:r>
              <a:rPr lang="en-GB" dirty="0" err="1">
                <a:solidFill>
                  <a:srgbClr val="000000"/>
                </a:solidFill>
              </a:rPr>
              <a:t>int</a:t>
            </a:r>
            <a:r>
              <a:rPr lang="en-GB" dirty="0">
                <a:solidFill>
                  <a:srgbClr val="000000"/>
                </a:solidFill>
              </a:rPr>
              <a:t> b)</a:t>
            </a:r>
            <a:r>
              <a:rPr lang="ar-SA" dirty="0">
                <a:solidFill>
                  <a:srgbClr val="000000"/>
                </a:solidFill>
                <a:cs typeface="Arial" charset="0"/>
              </a:rPr>
              <a:t>‏</a:t>
            </a:r>
            <a:endParaRPr lang="en-GB" dirty="0">
              <a:solidFill>
                <a:srgbClr val="000000"/>
              </a:solidFill>
            </a:endParaRPr>
          </a:p>
          <a:p>
            <a:pPr eaLnBrk="1"/>
            <a:r>
              <a:rPr lang="en-GB" dirty="0">
                <a:solidFill>
                  <a:srgbClr val="000000"/>
                </a:solidFill>
              </a:rPr>
              <a:t>{</a:t>
            </a:r>
          </a:p>
          <a:p>
            <a:pPr eaLnBrk="1"/>
            <a:r>
              <a:rPr lang="en-GB" dirty="0">
                <a:solidFill>
                  <a:srgbClr val="000000"/>
                </a:solidFill>
              </a:rPr>
              <a:t>	</a:t>
            </a:r>
            <a:r>
              <a:rPr lang="en-GB" dirty="0" err="1">
                <a:solidFill>
                  <a:srgbClr val="000000"/>
                </a:solidFill>
              </a:rPr>
              <a:t>int</a:t>
            </a:r>
            <a:r>
              <a:rPr lang="en-GB" dirty="0">
                <a:solidFill>
                  <a:srgbClr val="000000"/>
                </a:solidFill>
              </a:rPr>
              <a:t> c;</a:t>
            </a:r>
          </a:p>
          <a:p>
            <a:pPr eaLnBrk="1"/>
            <a:r>
              <a:rPr lang="en-GB" dirty="0">
                <a:solidFill>
                  <a:srgbClr val="000000"/>
                </a:solidFill>
              </a:rPr>
              <a:t>	c = a + b;</a:t>
            </a:r>
          </a:p>
          <a:p>
            <a:pPr eaLnBrk="1"/>
            <a:r>
              <a:rPr lang="en-GB" dirty="0">
                <a:solidFill>
                  <a:srgbClr val="000000"/>
                </a:solidFill>
              </a:rPr>
              <a:t>	return c;</a:t>
            </a:r>
          </a:p>
          <a:p>
            <a:pPr eaLnBrk="1"/>
            <a:r>
              <a:rPr lang="en-GB" dirty="0">
                <a:solidFill>
                  <a:srgbClr val="000000"/>
                </a:solidFill>
              </a:rPr>
              <a:t>}</a:t>
            </a:r>
          </a:p>
          <a:p>
            <a:pPr eaLnBrk="1"/>
            <a:endParaRPr lang="en-GB" dirty="0">
              <a:solidFill>
                <a:srgbClr val="000000"/>
              </a:solidFill>
            </a:endParaRPr>
          </a:p>
          <a:p>
            <a:pPr eaLnBrk="1"/>
            <a:r>
              <a:rPr lang="en-GB" dirty="0" err="1">
                <a:solidFill>
                  <a:srgbClr val="000000"/>
                </a:solidFill>
              </a:rPr>
              <a:t>int</a:t>
            </a:r>
            <a:r>
              <a:rPr lang="en-GB" dirty="0">
                <a:solidFill>
                  <a:srgbClr val="000000"/>
                </a:solidFill>
              </a:rPr>
              <a:t> main ()</a:t>
            </a:r>
            <a:r>
              <a:rPr lang="ar-SA" dirty="0">
                <a:solidFill>
                  <a:srgbClr val="000000"/>
                </a:solidFill>
                <a:cs typeface="Arial" charset="0"/>
              </a:rPr>
              <a:t>‏</a:t>
            </a:r>
            <a:endParaRPr lang="en-GB" dirty="0">
              <a:solidFill>
                <a:srgbClr val="000000"/>
              </a:solidFill>
            </a:endParaRPr>
          </a:p>
          <a:p>
            <a:pPr eaLnBrk="1"/>
            <a:r>
              <a:rPr lang="en-GB" dirty="0">
                <a:solidFill>
                  <a:srgbClr val="000000"/>
                </a:solidFill>
              </a:rPr>
              <a:t>{</a:t>
            </a:r>
          </a:p>
          <a:p>
            <a:pPr eaLnBrk="1"/>
            <a:r>
              <a:rPr lang="en-GB" dirty="0">
                <a:solidFill>
                  <a:srgbClr val="000000"/>
                </a:solidFill>
              </a:rPr>
              <a:t>	</a:t>
            </a:r>
            <a:r>
              <a:rPr lang="en-GB" dirty="0" err="1">
                <a:solidFill>
                  <a:srgbClr val="000000"/>
                </a:solidFill>
              </a:rPr>
              <a:t>int</a:t>
            </a:r>
            <a:r>
              <a:rPr lang="en-GB" dirty="0">
                <a:solidFill>
                  <a:srgbClr val="000000"/>
                </a:solidFill>
              </a:rPr>
              <a:t> d;</a:t>
            </a:r>
          </a:p>
          <a:p>
            <a:pPr eaLnBrk="1"/>
            <a:r>
              <a:rPr lang="en-GB" dirty="0">
                <a:solidFill>
                  <a:srgbClr val="000000"/>
                </a:solidFill>
              </a:rPr>
              <a:t>	d = </a:t>
            </a:r>
            <a:r>
              <a:rPr lang="en-GB" dirty="0" err="1">
                <a:solidFill>
                  <a:srgbClr val="000000"/>
                </a:solidFill>
              </a:rPr>
              <a:t>cal</a:t>
            </a:r>
            <a:r>
              <a:rPr lang="en-GB" dirty="0">
                <a:solidFill>
                  <a:srgbClr val="000000"/>
                </a:solidFill>
              </a:rPr>
              <a:t>(1, 2);</a:t>
            </a:r>
          </a:p>
          <a:p>
            <a:pPr eaLnBrk="1"/>
            <a:r>
              <a:rPr lang="en-GB" dirty="0">
                <a:solidFill>
                  <a:srgbClr val="000000"/>
                </a:solidFill>
              </a:rPr>
              <a:t>	</a:t>
            </a:r>
            <a:r>
              <a:rPr lang="en-GB" dirty="0" err="1">
                <a:solidFill>
                  <a:srgbClr val="000000"/>
                </a:solidFill>
              </a:rPr>
              <a:t>printf</a:t>
            </a:r>
            <a:r>
              <a:rPr lang="en-GB" dirty="0">
                <a:solidFill>
                  <a:srgbClr val="000000"/>
                </a:solidFill>
              </a:rPr>
              <a:t>("%d\n", d);</a:t>
            </a:r>
          </a:p>
          <a:p>
            <a:pPr eaLnBrk="1"/>
            <a:r>
              <a:rPr lang="en-GB" dirty="0">
                <a:solidFill>
                  <a:srgbClr val="000000"/>
                </a:solidFill>
              </a:rPr>
              <a:t>	return;</a:t>
            </a:r>
          </a:p>
          <a:p>
            <a:pPr eaLnBrk="1"/>
            <a:r>
              <a:rPr lang="en-GB" dirty="0">
                <a:solidFill>
                  <a:srgbClr val="000000"/>
                </a:solidFill>
              </a:rPr>
              <a:t>}</a:t>
            </a:r>
          </a:p>
        </p:txBody>
      </p:sp>
      <p:sp>
        <p:nvSpPr>
          <p:cNvPr id="10244" name="Rectangle 3"/>
          <p:cNvSpPr>
            <a:spLocks noChangeArrowheads="1"/>
          </p:cNvSpPr>
          <p:nvPr/>
        </p:nvSpPr>
        <p:spPr bwMode="auto">
          <a:xfrm>
            <a:off x="4354492" y="1658358"/>
            <a:ext cx="2903955" cy="4354629"/>
          </a:xfrm>
          <a:prstGeom prst="rect">
            <a:avLst/>
          </a:prstGeom>
          <a:noFill/>
          <a:ln w="38100">
            <a:solidFill>
              <a:srgbClr val="FF0000"/>
            </a:solidFill>
            <a:bevel/>
            <a:headEnd/>
            <a:tailEnd/>
          </a:ln>
          <a:extLst>
            <a:ext uri="{909E8E84-426E-40DD-AFC4-6F175D3DCCD1}">
              <a14:hiddenFill xmlns:a14="http://schemas.microsoft.com/office/drawing/2010/main">
                <a:solidFill>
                  <a:srgbClr val="FFFFFF"/>
                </a:solidFill>
              </a14:hiddenFill>
            </a:ext>
          </a:extLst>
        </p:spPr>
        <p:txBody>
          <a:bodyPr wrap="none" lIns="82945" tIns="41473" rIns="82945" bIns="41473" anchor="ctr"/>
          <a:lstStyle/>
          <a:p>
            <a:endParaRPr lang="en-US"/>
          </a:p>
        </p:txBody>
      </p:sp>
      <p:sp>
        <p:nvSpPr>
          <p:cNvPr id="10245" name="Text Box 4"/>
          <p:cNvSpPr txBox="1">
            <a:spLocks noChangeArrowheads="1"/>
          </p:cNvSpPr>
          <p:nvPr/>
        </p:nvSpPr>
        <p:spPr bwMode="auto">
          <a:xfrm>
            <a:off x="4352464" y="6059466"/>
            <a:ext cx="2903955" cy="3397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1440">
                <a:solidFill>
                  <a:srgbClr val="000000"/>
                </a:solidFill>
                <a:bevel/>
                <a:headEnd/>
                <a:tailEnd/>
              </a14:hiddenLine>
            </a:ext>
          </a:extLst>
        </p:spPr>
        <p:txBody>
          <a:bodyPr lIns="81639" tIns="40820" rIns="81639" bIns="40820"/>
          <a:lstStyle>
            <a:lvl1pPr eaLnBrk="0">
              <a:tabLst>
                <a:tab pos="723900" algn="l"/>
                <a:tab pos="1447800" algn="l"/>
                <a:tab pos="2171700" algn="l"/>
                <a:tab pos="2895600" algn="l"/>
              </a:tabLst>
              <a:defRPr>
                <a:solidFill>
                  <a:schemeClr val="tx1"/>
                </a:solidFill>
                <a:latin typeface="Arial" charset="0"/>
                <a:ea typeface="Bitstream Vera Sans" charset="0"/>
                <a:cs typeface="Bitstream Vera Sans" charset="0"/>
              </a:defRPr>
            </a:lvl1pPr>
            <a:lvl2pPr marL="742950" indent="-285750" eaLnBrk="0">
              <a:tabLst>
                <a:tab pos="723900" algn="l"/>
                <a:tab pos="1447800" algn="l"/>
                <a:tab pos="2171700" algn="l"/>
                <a:tab pos="2895600" algn="l"/>
              </a:tabLst>
              <a:defRPr>
                <a:solidFill>
                  <a:schemeClr val="tx1"/>
                </a:solidFill>
                <a:latin typeface="Arial" charset="0"/>
                <a:ea typeface="Bitstream Vera Sans" charset="0"/>
                <a:cs typeface="Bitstream Vera Sans" charset="0"/>
              </a:defRPr>
            </a:lvl2pPr>
            <a:lvl3pPr marL="1143000" indent="-228600" eaLnBrk="0">
              <a:tabLst>
                <a:tab pos="723900" algn="l"/>
                <a:tab pos="1447800" algn="l"/>
                <a:tab pos="2171700" algn="l"/>
                <a:tab pos="2895600" algn="l"/>
              </a:tabLst>
              <a:defRPr>
                <a:solidFill>
                  <a:schemeClr val="tx1"/>
                </a:solidFill>
                <a:latin typeface="Arial" charset="0"/>
                <a:ea typeface="Bitstream Vera Sans" charset="0"/>
                <a:cs typeface="Bitstream Vera Sans" charset="0"/>
              </a:defRPr>
            </a:lvl3pPr>
            <a:lvl4pPr marL="1600200" indent="-228600" eaLnBrk="0">
              <a:tabLst>
                <a:tab pos="723900" algn="l"/>
                <a:tab pos="1447800" algn="l"/>
                <a:tab pos="2171700" algn="l"/>
                <a:tab pos="2895600" algn="l"/>
              </a:tabLst>
              <a:defRPr>
                <a:solidFill>
                  <a:schemeClr val="tx1"/>
                </a:solidFill>
                <a:latin typeface="Arial" charset="0"/>
                <a:ea typeface="Bitstream Vera Sans" charset="0"/>
                <a:cs typeface="Bitstream Vera Sans" charset="0"/>
              </a:defRPr>
            </a:lvl4pPr>
            <a:lvl5pPr marL="2057400" indent="-228600" eaLnBrk="0">
              <a:tabLst>
                <a:tab pos="723900" algn="l"/>
                <a:tab pos="1447800" algn="l"/>
                <a:tab pos="2171700" algn="l"/>
                <a:tab pos="2895600" algn="l"/>
              </a:tabLst>
              <a:defRPr>
                <a:solidFill>
                  <a:schemeClr val="tx1"/>
                </a:solidFill>
                <a:latin typeface="Arial" charset="0"/>
                <a:ea typeface="Bitstream Vera Sans" charset="0"/>
                <a:cs typeface="Bitstream Vera Sans" charset="0"/>
              </a:defRPr>
            </a:lvl5pPr>
            <a:lvl6pPr marL="2514600" indent="-228600" defTabSz="457200" eaLnBrk="0" fontAlgn="base" hangingPunct="0">
              <a:lnSpc>
                <a:spcPct val="104000"/>
              </a:lnSpc>
              <a:spcBef>
                <a:spcPct val="0"/>
              </a:spcBef>
              <a:spcAft>
                <a:spcPct val="0"/>
              </a:spcAft>
              <a:buClr>
                <a:srgbClr val="000000"/>
              </a:buClr>
              <a:buSzPct val="45000"/>
              <a:buFont typeface="Wingdings" pitchFamily="2" charset="2"/>
              <a:tabLst>
                <a:tab pos="723900" algn="l"/>
                <a:tab pos="1447800" algn="l"/>
                <a:tab pos="2171700" algn="l"/>
                <a:tab pos="2895600" algn="l"/>
              </a:tabLst>
              <a:defRPr>
                <a:solidFill>
                  <a:schemeClr val="tx1"/>
                </a:solidFill>
                <a:latin typeface="Arial" charset="0"/>
                <a:ea typeface="Bitstream Vera Sans" charset="0"/>
                <a:cs typeface="Bitstream Vera Sans" charset="0"/>
              </a:defRPr>
            </a:lvl6pPr>
            <a:lvl7pPr marL="2971800" indent="-228600" defTabSz="457200" eaLnBrk="0" fontAlgn="base" hangingPunct="0">
              <a:lnSpc>
                <a:spcPct val="104000"/>
              </a:lnSpc>
              <a:spcBef>
                <a:spcPct val="0"/>
              </a:spcBef>
              <a:spcAft>
                <a:spcPct val="0"/>
              </a:spcAft>
              <a:buClr>
                <a:srgbClr val="000000"/>
              </a:buClr>
              <a:buSzPct val="45000"/>
              <a:buFont typeface="Wingdings" pitchFamily="2" charset="2"/>
              <a:tabLst>
                <a:tab pos="723900" algn="l"/>
                <a:tab pos="1447800" algn="l"/>
                <a:tab pos="2171700" algn="l"/>
                <a:tab pos="2895600" algn="l"/>
              </a:tabLst>
              <a:defRPr>
                <a:solidFill>
                  <a:schemeClr val="tx1"/>
                </a:solidFill>
                <a:latin typeface="Arial" charset="0"/>
                <a:ea typeface="Bitstream Vera Sans" charset="0"/>
                <a:cs typeface="Bitstream Vera Sans" charset="0"/>
              </a:defRPr>
            </a:lvl7pPr>
            <a:lvl8pPr marL="3429000" indent="-228600" defTabSz="457200" eaLnBrk="0" fontAlgn="base" hangingPunct="0">
              <a:lnSpc>
                <a:spcPct val="104000"/>
              </a:lnSpc>
              <a:spcBef>
                <a:spcPct val="0"/>
              </a:spcBef>
              <a:spcAft>
                <a:spcPct val="0"/>
              </a:spcAft>
              <a:buClr>
                <a:srgbClr val="000000"/>
              </a:buClr>
              <a:buSzPct val="45000"/>
              <a:buFont typeface="Wingdings" pitchFamily="2" charset="2"/>
              <a:tabLst>
                <a:tab pos="723900" algn="l"/>
                <a:tab pos="1447800" algn="l"/>
                <a:tab pos="2171700" algn="l"/>
                <a:tab pos="2895600" algn="l"/>
              </a:tabLst>
              <a:defRPr>
                <a:solidFill>
                  <a:schemeClr val="tx1"/>
                </a:solidFill>
                <a:latin typeface="Arial" charset="0"/>
                <a:ea typeface="Bitstream Vera Sans" charset="0"/>
                <a:cs typeface="Bitstream Vera Sans" charset="0"/>
              </a:defRPr>
            </a:lvl8pPr>
            <a:lvl9pPr marL="3886200" indent="-228600" defTabSz="457200" eaLnBrk="0" fontAlgn="base" hangingPunct="0">
              <a:lnSpc>
                <a:spcPct val="104000"/>
              </a:lnSpc>
              <a:spcBef>
                <a:spcPct val="0"/>
              </a:spcBef>
              <a:spcAft>
                <a:spcPct val="0"/>
              </a:spcAft>
              <a:buClr>
                <a:srgbClr val="000000"/>
              </a:buClr>
              <a:buSzPct val="45000"/>
              <a:buFont typeface="Wingdings" pitchFamily="2" charset="2"/>
              <a:tabLst>
                <a:tab pos="723900" algn="l"/>
                <a:tab pos="1447800" algn="l"/>
                <a:tab pos="2171700" algn="l"/>
                <a:tab pos="2895600" algn="l"/>
              </a:tabLst>
              <a:defRPr>
                <a:solidFill>
                  <a:schemeClr val="tx1"/>
                </a:solidFill>
                <a:latin typeface="Arial" charset="0"/>
                <a:ea typeface="Bitstream Vera Sans" charset="0"/>
                <a:cs typeface="Bitstream Vera Sans" charset="0"/>
              </a:defRPr>
            </a:lvl9pPr>
          </a:lstStyle>
          <a:p>
            <a:pPr algn="ctr" eaLnBrk="1"/>
            <a:r>
              <a:rPr lang="en-GB" dirty="0">
                <a:solidFill>
                  <a:srgbClr val="000000"/>
                </a:solidFill>
              </a:rPr>
              <a:t>Stack</a:t>
            </a:r>
          </a:p>
        </p:txBody>
      </p:sp>
      <p:sp>
        <p:nvSpPr>
          <p:cNvPr id="10246" name="Text Box 5"/>
          <p:cNvSpPr txBox="1">
            <a:spLocks noChangeArrowheads="1"/>
          </p:cNvSpPr>
          <p:nvPr/>
        </p:nvSpPr>
        <p:spPr bwMode="auto">
          <a:xfrm>
            <a:off x="7256419" y="5835578"/>
            <a:ext cx="1810795" cy="5959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1440">
                <a:solidFill>
                  <a:srgbClr val="000000"/>
                </a:solidFill>
                <a:bevel/>
                <a:headEnd/>
                <a:tailEnd/>
              </a14:hiddenLine>
            </a:ext>
          </a:extLst>
        </p:spPr>
        <p:txBody>
          <a:bodyPr lIns="81639" tIns="40820" rIns="81639" bIns="40820"/>
          <a:lstStyle>
            <a:lvl1pPr eaLnBrk="0">
              <a:tabLst>
                <a:tab pos="723900" algn="l"/>
                <a:tab pos="1447800" algn="l"/>
              </a:tabLst>
              <a:defRPr>
                <a:solidFill>
                  <a:schemeClr val="tx1"/>
                </a:solidFill>
                <a:latin typeface="Arial" charset="0"/>
                <a:ea typeface="Bitstream Vera Sans" charset="0"/>
                <a:cs typeface="Bitstream Vera Sans" charset="0"/>
              </a:defRPr>
            </a:lvl1pPr>
            <a:lvl2pPr marL="742950" indent="-285750" eaLnBrk="0">
              <a:tabLst>
                <a:tab pos="723900" algn="l"/>
                <a:tab pos="1447800" algn="l"/>
              </a:tabLst>
              <a:defRPr>
                <a:solidFill>
                  <a:schemeClr val="tx1"/>
                </a:solidFill>
                <a:latin typeface="Arial" charset="0"/>
                <a:ea typeface="Bitstream Vera Sans" charset="0"/>
                <a:cs typeface="Bitstream Vera Sans" charset="0"/>
              </a:defRPr>
            </a:lvl2pPr>
            <a:lvl3pPr marL="1143000" indent="-228600" eaLnBrk="0">
              <a:tabLst>
                <a:tab pos="723900" algn="l"/>
                <a:tab pos="1447800" algn="l"/>
              </a:tabLst>
              <a:defRPr>
                <a:solidFill>
                  <a:schemeClr val="tx1"/>
                </a:solidFill>
                <a:latin typeface="Arial" charset="0"/>
                <a:ea typeface="Bitstream Vera Sans" charset="0"/>
                <a:cs typeface="Bitstream Vera Sans" charset="0"/>
              </a:defRPr>
            </a:lvl3pPr>
            <a:lvl4pPr marL="1600200" indent="-228600" eaLnBrk="0">
              <a:tabLst>
                <a:tab pos="723900" algn="l"/>
                <a:tab pos="1447800" algn="l"/>
              </a:tabLst>
              <a:defRPr>
                <a:solidFill>
                  <a:schemeClr val="tx1"/>
                </a:solidFill>
                <a:latin typeface="Arial" charset="0"/>
                <a:ea typeface="Bitstream Vera Sans" charset="0"/>
                <a:cs typeface="Bitstream Vera Sans" charset="0"/>
              </a:defRPr>
            </a:lvl4pPr>
            <a:lvl5pPr marL="2057400" indent="-228600" eaLnBrk="0">
              <a:tabLst>
                <a:tab pos="723900" algn="l"/>
                <a:tab pos="1447800" algn="l"/>
              </a:tabLst>
              <a:defRPr>
                <a:solidFill>
                  <a:schemeClr val="tx1"/>
                </a:solidFill>
                <a:latin typeface="Arial" charset="0"/>
                <a:ea typeface="Bitstream Vera Sans" charset="0"/>
                <a:cs typeface="Bitstream Vera Sans" charset="0"/>
              </a:defRPr>
            </a:lvl5pPr>
            <a:lvl6pPr marL="2514600" indent="-228600" defTabSz="457200" eaLnBrk="0" fontAlgn="base" hangingPunct="0">
              <a:lnSpc>
                <a:spcPct val="104000"/>
              </a:lnSpc>
              <a:spcBef>
                <a:spcPct val="0"/>
              </a:spcBef>
              <a:spcAft>
                <a:spcPct val="0"/>
              </a:spcAft>
              <a:buClr>
                <a:srgbClr val="000000"/>
              </a:buClr>
              <a:buSzPct val="45000"/>
              <a:buFont typeface="Wingdings" pitchFamily="2" charset="2"/>
              <a:tabLst>
                <a:tab pos="723900" algn="l"/>
                <a:tab pos="1447800" algn="l"/>
              </a:tabLst>
              <a:defRPr>
                <a:solidFill>
                  <a:schemeClr val="tx1"/>
                </a:solidFill>
                <a:latin typeface="Arial" charset="0"/>
                <a:ea typeface="Bitstream Vera Sans" charset="0"/>
                <a:cs typeface="Bitstream Vera Sans" charset="0"/>
              </a:defRPr>
            </a:lvl6pPr>
            <a:lvl7pPr marL="2971800" indent="-228600" defTabSz="457200" eaLnBrk="0" fontAlgn="base" hangingPunct="0">
              <a:lnSpc>
                <a:spcPct val="104000"/>
              </a:lnSpc>
              <a:spcBef>
                <a:spcPct val="0"/>
              </a:spcBef>
              <a:spcAft>
                <a:spcPct val="0"/>
              </a:spcAft>
              <a:buClr>
                <a:srgbClr val="000000"/>
              </a:buClr>
              <a:buSzPct val="45000"/>
              <a:buFont typeface="Wingdings" pitchFamily="2" charset="2"/>
              <a:tabLst>
                <a:tab pos="723900" algn="l"/>
                <a:tab pos="1447800" algn="l"/>
              </a:tabLst>
              <a:defRPr>
                <a:solidFill>
                  <a:schemeClr val="tx1"/>
                </a:solidFill>
                <a:latin typeface="Arial" charset="0"/>
                <a:ea typeface="Bitstream Vera Sans" charset="0"/>
                <a:cs typeface="Bitstream Vera Sans" charset="0"/>
              </a:defRPr>
            </a:lvl7pPr>
            <a:lvl8pPr marL="3429000" indent="-228600" defTabSz="457200" eaLnBrk="0" fontAlgn="base" hangingPunct="0">
              <a:lnSpc>
                <a:spcPct val="104000"/>
              </a:lnSpc>
              <a:spcBef>
                <a:spcPct val="0"/>
              </a:spcBef>
              <a:spcAft>
                <a:spcPct val="0"/>
              </a:spcAft>
              <a:buClr>
                <a:srgbClr val="000000"/>
              </a:buClr>
              <a:buSzPct val="45000"/>
              <a:buFont typeface="Wingdings" pitchFamily="2" charset="2"/>
              <a:tabLst>
                <a:tab pos="723900" algn="l"/>
                <a:tab pos="1447800" algn="l"/>
              </a:tabLst>
              <a:defRPr>
                <a:solidFill>
                  <a:schemeClr val="tx1"/>
                </a:solidFill>
                <a:latin typeface="Arial" charset="0"/>
                <a:ea typeface="Bitstream Vera Sans" charset="0"/>
                <a:cs typeface="Bitstream Vera Sans" charset="0"/>
              </a:defRPr>
            </a:lvl8pPr>
            <a:lvl9pPr marL="3886200" indent="-228600" defTabSz="457200" eaLnBrk="0" fontAlgn="base" hangingPunct="0">
              <a:lnSpc>
                <a:spcPct val="104000"/>
              </a:lnSpc>
              <a:spcBef>
                <a:spcPct val="0"/>
              </a:spcBef>
              <a:spcAft>
                <a:spcPct val="0"/>
              </a:spcAft>
              <a:buClr>
                <a:srgbClr val="000000"/>
              </a:buClr>
              <a:buSzPct val="45000"/>
              <a:buFont typeface="Wingdings" pitchFamily="2" charset="2"/>
              <a:tabLst>
                <a:tab pos="723900" algn="l"/>
                <a:tab pos="1447800" algn="l"/>
              </a:tabLst>
              <a:defRPr>
                <a:solidFill>
                  <a:schemeClr val="tx1"/>
                </a:solidFill>
                <a:latin typeface="Arial" charset="0"/>
                <a:ea typeface="Bitstream Vera Sans" charset="0"/>
                <a:cs typeface="Bitstream Vera Sans" charset="0"/>
              </a:defRPr>
            </a:lvl9pPr>
          </a:lstStyle>
          <a:p>
            <a:pPr eaLnBrk="1"/>
            <a:r>
              <a:rPr lang="en-GB" dirty="0">
                <a:solidFill>
                  <a:srgbClr val="000000"/>
                </a:solidFill>
              </a:rPr>
              <a:t>high-end address</a:t>
            </a:r>
          </a:p>
        </p:txBody>
      </p:sp>
      <p:sp>
        <p:nvSpPr>
          <p:cNvPr id="10247" name="Text Box 6"/>
          <p:cNvSpPr txBox="1">
            <a:spLocks noChangeArrowheads="1"/>
          </p:cNvSpPr>
          <p:nvPr/>
        </p:nvSpPr>
        <p:spPr bwMode="auto">
          <a:xfrm>
            <a:off x="7464431" y="1451064"/>
            <a:ext cx="1451977" cy="5959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1440">
                <a:solidFill>
                  <a:srgbClr val="000000"/>
                </a:solidFill>
                <a:bevel/>
                <a:headEnd/>
                <a:tailEnd/>
              </a14:hiddenLine>
            </a:ext>
          </a:extLst>
        </p:spPr>
        <p:txBody>
          <a:bodyPr lIns="81639" tIns="40820" rIns="81639" bIns="40820"/>
          <a:lstStyle>
            <a:lvl1pPr eaLnBrk="0">
              <a:tabLst>
                <a:tab pos="723900" algn="l"/>
                <a:tab pos="1447800" algn="l"/>
              </a:tabLst>
              <a:defRPr>
                <a:solidFill>
                  <a:schemeClr val="tx1"/>
                </a:solidFill>
                <a:latin typeface="Arial" charset="0"/>
                <a:ea typeface="Bitstream Vera Sans" charset="0"/>
                <a:cs typeface="Bitstream Vera Sans" charset="0"/>
              </a:defRPr>
            </a:lvl1pPr>
            <a:lvl2pPr marL="742950" indent="-285750" eaLnBrk="0">
              <a:tabLst>
                <a:tab pos="723900" algn="l"/>
                <a:tab pos="1447800" algn="l"/>
              </a:tabLst>
              <a:defRPr>
                <a:solidFill>
                  <a:schemeClr val="tx1"/>
                </a:solidFill>
                <a:latin typeface="Arial" charset="0"/>
                <a:ea typeface="Bitstream Vera Sans" charset="0"/>
                <a:cs typeface="Bitstream Vera Sans" charset="0"/>
              </a:defRPr>
            </a:lvl2pPr>
            <a:lvl3pPr marL="1143000" indent="-228600" eaLnBrk="0">
              <a:tabLst>
                <a:tab pos="723900" algn="l"/>
                <a:tab pos="1447800" algn="l"/>
              </a:tabLst>
              <a:defRPr>
                <a:solidFill>
                  <a:schemeClr val="tx1"/>
                </a:solidFill>
                <a:latin typeface="Arial" charset="0"/>
                <a:ea typeface="Bitstream Vera Sans" charset="0"/>
                <a:cs typeface="Bitstream Vera Sans" charset="0"/>
              </a:defRPr>
            </a:lvl3pPr>
            <a:lvl4pPr marL="1600200" indent="-228600" eaLnBrk="0">
              <a:tabLst>
                <a:tab pos="723900" algn="l"/>
                <a:tab pos="1447800" algn="l"/>
              </a:tabLst>
              <a:defRPr>
                <a:solidFill>
                  <a:schemeClr val="tx1"/>
                </a:solidFill>
                <a:latin typeface="Arial" charset="0"/>
                <a:ea typeface="Bitstream Vera Sans" charset="0"/>
                <a:cs typeface="Bitstream Vera Sans" charset="0"/>
              </a:defRPr>
            </a:lvl4pPr>
            <a:lvl5pPr marL="2057400" indent="-228600" eaLnBrk="0">
              <a:tabLst>
                <a:tab pos="723900" algn="l"/>
                <a:tab pos="1447800" algn="l"/>
              </a:tabLst>
              <a:defRPr>
                <a:solidFill>
                  <a:schemeClr val="tx1"/>
                </a:solidFill>
                <a:latin typeface="Arial" charset="0"/>
                <a:ea typeface="Bitstream Vera Sans" charset="0"/>
                <a:cs typeface="Bitstream Vera Sans" charset="0"/>
              </a:defRPr>
            </a:lvl5pPr>
            <a:lvl6pPr marL="2514600" indent="-228600" defTabSz="457200" eaLnBrk="0" fontAlgn="base" hangingPunct="0">
              <a:lnSpc>
                <a:spcPct val="104000"/>
              </a:lnSpc>
              <a:spcBef>
                <a:spcPct val="0"/>
              </a:spcBef>
              <a:spcAft>
                <a:spcPct val="0"/>
              </a:spcAft>
              <a:buClr>
                <a:srgbClr val="000000"/>
              </a:buClr>
              <a:buSzPct val="45000"/>
              <a:buFont typeface="Wingdings" pitchFamily="2" charset="2"/>
              <a:tabLst>
                <a:tab pos="723900" algn="l"/>
                <a:tab pos="1447800" algn="l"/>
              </a:tabLst>
              <a:defRPr>
                <a:solidFill>
                  <a:schemeClr val="tx1"/>
                </a:solidFill>
                <a:latin typeface="Arial" charset="0"/>
                <a:ea typeface="Bitstream Vera Sans" charset="0"/>
                <a:cs typeface="Bitstream Vera Sans" charset="0"/>
              </a:defRPr>
            </a:lvl6pPr>
            <a:lvl7pPr marL="2971800" indent="-228600" defTabSz="457200" eaLnBrk="0" fontAlgn="base" hangingPunct="0">
              <a:lnSpc>
                <a:spcPct val="104000"/>
              </a:lnSpc>
              <a:spcBef>
                <a:spcPct val="0"/>
              </a:spcBef>
              <a:spcAft>
                <a:spcPct val="0"/>
              </a:spcAft>
              <a:buClr>
                <a:srgbClr val="000000"/>
              </a:buClr>
              <a:buSzPct val="45000"/>
              <a:buFont typeface="Wingdings" pitchFamily="2" charset="2"/>
              <a:tabLst>
                <a:tab pos="723900" algn="l"/>
                <a:tab pos="1447800" algn="l"/>
              </a:tabLst>
              <a:defRPr>
                <a:solidFill>
                  <a:schemeClr val="tx1"/>
                </a:solidFill>
                <a:latin typeface="Arial" charset="0"/>
                <a:ea typeface="Bitstream Vera Sans" charset="0"/>
                <a:cs typeface="Bitstream Vera Sans" charset="0"/>
              </a:defRPr>
            </a:lvl7pPr>
            <a:lvl8pPr marL="3429000" indent="-228600" defTabSz="457200" eaLnBrk="0" fontAlgn="base" hangingPunct="0">
              <a:lnSpc>
                <a:spcPct val="104000"/>
              </a:lnSpc>
              <a:spcBef>
                <a:spcPct val="0"/>
              </a:spcBef>
              <a:spcAft>
                <a:spcPct val="0"/>
              </a:spcAft>
              <a:buClr>
                <a:srgbClr val="000000"/>
              </a:buClr>
              <a:buSzPct val="45000"/>
              <a:buFont typeface="Wingdings" pitchFamily="2" charset="2"/>
              <a:tabLst>
                <a:tab pos="723900" algn="l"/>
                <a:tab pos="1447800" algn="l"/>
              </a:tabLst>
              <a:defRPr>
                <a:solidFill>
                  <a:schemeClr val="tx1"/>
                </a:solidFill>
                <a:latin typeface="Arial" charset="0"/>
                <a:ea typeface="Bitstream Vera Sans" charset="0"/>
                <a:cs typeface="Bitstream Vera Sans" charset="0"/>
              </a:defRPr>
            </a:lvl8pPr>
            <a:lvl9pPr marL="3886200" indent="-228600" defTabSz="457200" eaLnBrk="0" fontAlgn="base" hangingPunct="0">
              <a:lnSpc>
                <a:spcPct val="104000"/>
              </a:lnSpc>
              <a:spcBef>
                <a:spcPct val="0"/>
              </a:spcBef>
              <a:spcAft>
                <a:spcPct val="0"/>
              </a:spcAft>
              <a:buClr>
                <a:srgbClr val="000000"/>
              </a:buClr>
              <a:buSzPct val="45000"/>
              <a:buFont typeface="Wingdings" pitchFamily="2" charset="2"/>
              <a:tabLst>
                <a:tab pos="723900" algn="l"/>
                <a:tab pos="1447800" algn="l"/>
              </a:tabLst>
              <a:defRPr>
                <a:solidFill>
                  <a:schemeClr val="tx1"/>
                </a:solidFill>
                <a:latin typeface="Arial" charset="0"/>
                <a:ea typeface="Bitstream Vera Sans" charset="0"/>
                <a:cs typeface="Bitstream Vera Sans" charset="0"/>
              </a:defRPr>
            </a:lvl9pPr>
          </a:lstStyle>
          <a:p>
            <a:pPr eaLnBrk="1"/>
            <a:r>
              <a:rPr lang="en-GB">
                <a:solidFill>
                  <a:srgbClr val="000000"/>
                </a:solidFill>
              </a:rPr>
              <a:t>low-end address</a:t>
            </a:r>
          </a:p>
        </p:txBody>
      </p:sp>
      <p:sp>
        <p:nvSpPr>
          <p:cNvPr id="10248" name="Line 7"/>
          <p:cNvSpPr>
            <a:spLocks noChangeShapeType="1"/>
          </p:cNvSpPr>
          <p:nvPr/>
        </p:nvSpPr>
        <p:spPr bwMode="auto">
          <a:xfrm>
            <a:off x="4354492" y="4769219"/>
            <a:ext cx="2902514" cy="1439"/>
          </a:xfrm>
          <a:prstGeom prst="line">
            <a:avLst/>
          </a:prstGeom>
          <a:noFill/>
          <a:ln w="38100">
            <a:solidFill>
              <a:srgbClr val="FF0000"/>
            </a:solidFill>
            <a:bevel/>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10249" name="Line 8"/>
          <p:cNvSpPr>
            <a:spLocks noChangeShapeType="1"/>
          </p:cNvSpPr>
          <p:nvPr/>
        </p:nvSpPr>
        <p:spPr bwMode="auto">
          <a:xfrm>
            <a:off x="4354492" y="4147335"/>
            <a:ext cx="2902514" cy="1439"/>
          </a:xfrm>
          <a:prstGeom prst="line">
            <a:avLst/>
          </a:prstGeom>
          <a:noFill/>
          <a:ln w="38100">
            <a:solidFill>
              <a:srgbClr val="FF0000"/>
            </a:solidFill>
            <a:bevel/>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10250" name="Text Box 9"/>
          <p:cNvSpPr txBox="1">
            <a:spLocks noChangeArrowheads="1"/>
          </p:cNvSpPr>
          <p:nvPr/>
        </p:nvSpPr>
        <p:spPr bwMode="auto">
          <a:xfrm>
            <a:off x="5435217" y="4218842"/>
            <a:ext cx="639201" cy="3397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1440">
                <a:solidFill>
                  <a:srgbClr val="000000"/>
                </a:solidFill>
                <a:bevel/>
                <a:headEnd/>
                <a:tailEnd/>
              </a14:hiddenLine>
            </a:ext>
          </a:extLst>
        </p:spPr>
        <p:txBody>
          <a:bodyPr lIns="81639" tIns="40820" rIns="81639" bIns="40820"/>
          <a:lstStyle>
            <a:lvl1pPr eaLnBrk="0">
              <a:tabLst>
                <a:tab pos="723900" algn="l"/>
                <a:tab pos="1447800" algn="l"/>
                <a:tab pos="2171700" algn="l"/>
              </a:tabLst>
              <a:defRPr>
                <a:solidFill>
                  <a:schemeClr val="tx1"/>
                </a:solidFill>
                <a:latin typeface="Arial" charset="0"/>
                <a:ea typeface="Bitstream Vera Sans" charset="0"/>
                <a:cs typeface="Bitstream Vera Sans" charset="0"/>
              </a:defRPr>
            </a:lvl1pPr>
            <a:lvl2pPr marL="742950" indent="-285750" eaLnBrk="0">
              <a:tabLst>
                <a:tab pos="723900" algn="l"/>
                <a:tab pos="1447800" algn="l"/>
                <a:tab pos="2171700" algn="l"/>
              </a:tabLst>
              <a:defRPr>
                <a:solidFill>
                  <a:schemeClr val="tx1"/>
                </a:solidFill>
                <a:latin typeface="Arial" charset="0"/>
                <a:ea typeface="Bitstream Vera Sans" charset="0"/>
                <a:cs typeface="Bitstream Vera Sans" charset="0"/>
              </a:defRPr>
            </a:lvl2pPr>
            <a:lvl3pPr marL="1143000" indent="-228600" eaLnBrk="0">
              <a:tabLst>
                <a:tab pos="723900" algn="l"/>
                <a:tab pos="1447800" algn="l"/>
                <a:tab pos="2171700" algn="l"/>
              </a:tabLst>
              <a:defRPr>
                <a:solidFill>
                  <a:schemeClr val="tx1"/>
                </a:solidFill>
                <a:latin typeface="Arial" charset="0"/>
                <a:ea typeface="Bitstream Vera Sans" charset="0"/>
                <a:cs typeface="Bitstream Vera Sans" charset="0"/>
              </a:defRPr>
            </a:lvl3pPr>
            <a:lvl4pPr marL="1600200" indent="-228600" eaLnBrk="0">
              <a:tabLst>
                <a:tab pos="723900" algn="l"/>
                <a:tab pos="1447800" algn="l"/>
                <a:tab pos="2171700" algn="l"/>
              </a:tabLst>
              <a:defRPr>
                <a:solidFill>
                  <a:schemeClr val="tx1"/>
                </a:solidFill>
                <a:latin typeface="Arial" charset="0"/>
                <a:ea typeface="Bitstream Vera Sans" charset="0"/>
                <a:cs typeface="Bitstream Vera Sans" charset="0"/>
              </a:defRPr>
            </a:lvl4pPr>
            <a:lvl5pPr marL="2057400" indent="-228600" eaLnBrk="0">
              <a:tabLst>
                <a:tab pos="723900" algn="l"/>
                <a:tab pos="1447800" algn="l"/>
                <a:tab pos="2171700" algn="l"/>
              </a:tabLst>
              <a:defRPr>
                <a:solidFill>
                  <a:schemeClr val="tx1"/>
                </a:solidFill>
                <a:latin typeface="Arial" charset="0"/>
                <a:ea typeface="Bitstream Vera Sans" charset="0"/>
                <a:cs typeface="Bitstream Vera Sans" charset="0"/>
              </a:defRPr>
            </a:lvl5pPr>
            <a:lvl6pPr marL="2514600" indent="-228600" defTabSz="457200" eaLnBrk="0" fontAlgn="base" hangingPunct="0">
              <a:lnSpc>
                <a:spcPct val="104000"/>
              </a:lnSpc>
              <a:spcBef>
                <a:spcPct val="0"/>
              </a:spcBef>
              <a:spcAft>
                <a:spcPct val="0"/>
              </a:spcAft>
              <a:buClr>
                <a:srgbClr val="000000"/>
              </a:buClr>
              <a:buSzPct val="45000"/>
              <a:buFont typeface="Wingdings" pitchFamily="2" charset="2"/>
              <a:tabLst>
                <a:tab pos="723900" algn="l"/>
                <a:tab pos="1447800" algn="l"/>
                <a:tab pos="2171700" algn="l"/>
              </a:tabLst>
              <a:defRPr>
                <a:solidFill>
                  <a:schemeClr val="tx1"/>
                </a:solidFill>
                <a:latin typeface="Arial" charset="0"/>
                <a:ea typeface="Bitstream Vera Sans" charset="0"/>
                <a:cs typeface="Bitstream Vera Sans" charset="0"/>
              </a:defRPr>
            </a:lvl6pPr>
            <a:lvl7pPr marL="2971800" indent="-228600" defTabSz="457200" eaLnBrk="0" fontAlgn="base" hangingPunct="0">
              <a:lnSpc>
                <a:spcPct val="104000"/>
              </a:lnSpc>
              <a:spcBef>
                <a:spcPct val="0"/>
              </a:spcBef>
              <a:spcAft>
                <a:spcPct val="0"/>
              </a:spcAft>
              <a:buClr>
                <a:srgbClr val="000000"/>
              </a:buClr>
              <a:buSzPct val="45000"/>
              <a:buFont typeface="Wingdings" pitchFamily="2" charset="2"/>
              <a:tabLst>
                <a:tab pos="723900" algn="l"/>
                <a:tab pos="1447800" algn="l"/>
                <a:tab pos="2171700" algn="l"/>
              </a:tabLst>
              <a:defRPr>
                <a:solidFill>
                  <a:schemeClr val="tx1"/>
                </a:solidFill>
                <a:latin typeface="Arial" charset="0"/>
                <a:ea typeface="Bitstream Vera Sans" charset="0"/>
                <a:cs typeface="Bitstream Vera Sans" charset="0"/>
              </a:defRPr>
            </a:lvl7pPr>
            <a:lvl8pPr marL="3429000" indent="-228600" defTabSz="457200" eaLnBrk="0" fontAlgn="base" hangingPunct="0">
              <a:lnSpc>
                <a:spcPct val="104000"/>
              </a:lnSpc>
              <a:spcBef>
                <a:spcPct val="0"/>
              </a:spcBef>
              <a:spcAft>
                <a:spcPct val="0"/>
              </a:spcAft>
              <a:buClr>
                <a:srgbClr val="000000"/>
              </a:buClr>
              <a:buSzPct val="45000"/>
              <a:buFont typeface="Wingdings" pitchFamily="2" charset="2"/>
              <a:tabLst>
                <a:tab pos="723900" algn="l"/>
                <a:tab pos="1447800" algn="l"/>
                <a:tab pos="2171700" algn="l"/>
              </a:tabLst>
              <a:defRPr>
                <a:solidFill>
                  <a:schemeClr val="tx1"/>
                </a:solidFill>
                <a:latin typeface="Arial" charset="0"/>
                <a:ea typeface="Bitstream Vera Sans" charset="0"/>
                <a:cs typeface="Bitstream Vera Sans" charset="0"/>
              </a:defRPr>
            </a:lvl8pPr>
            <a:lvl9pPr marL="3886200" indent="-228600" defTabSz="457200" eaLnBrk="0" fontAlgn="base" hangingPunct="0">
              <a:lnSpc>
                <a:spcPct val="104000"/>
              </a:lnSpc>
              <a:spcBef>
                <a:spcPct val="0"/>
              </a:spcBef>
              <a:spcAft>
                <a:spcPct val="0"/>
              </a:spcAft>
              <a:buClr>
                <a:srgbClr val="000000"/>
              </a:buClr>
              <a:buSzPct val="45000"/>
              <a:buFont typeface="Wingdings" pitchFamily="2" charset="2"/>
              <a:tabLst>
                <a:tab pos="723900" algn="l"/>
                <a:tab pos="1447800" algn="l"/>
                <a:tab pos="2171700" algn="l"/>
              </a:tabLst>
              <a:defRPr>
                <a:solidFill>
                  <a:schemeClr val="tx1"/>
                </a:solidFill>
                <a:latin typeface="Arial" charset="0"/>
                <a:ea typeface="Bitstream Vera Sans" charset="0"/>
                <a:cs typeface="Bitstream Vera Sans" charset="0"/>
              </a:defRPr>
            </a:lvl9pPr>
          </a:lstStyle>
          <a:p>
            <a:pPr algn="ctr" eaLnBrk="1"/>
            <a:r>
              <a:rPr lang="en-GB" dirty="0">
                <a:solidFill>
                  <a:srgbClr val="000000"/>
                </a:solidFill>
              </a:rPr>
              <a:t>b(2)</a:t>
            </a:r>
            <a:r>
              <a:rPr lang="ar-SA" dirty="0">
                <a:solidFill>
                  <a:srgbClr val="000000"/>
                </a:solidFill>
                <a:cs typeface="Arial" charset="0"/>
              </a:rPr>
              <a:t>‏</a:t>
            </a:r>
            <a:endParaRPr lang="en-GB" dirty="0">
              <a:solidFill>
                <a:srgbClr val="000000"/>
              </a:solidFill>
            </a:endParaRPr>
          </a:p>
        </p:txBody>
      </p:sp>
      <p:sp>
        <p:nvSpPr>
          <p:cNvPr id="10251" name="Line 10"/>
          <p:cNvSpPr>
            <a:spLocks noChangeShapeType="1"/>
          </p:cNvSpPr>
          <p:nvPr/>
        </p:nvSpPr>
        <p:spPr bwMode="auto">
          <a:xfrm>
            <a:off x="4354492" y="3732745"/>
            <a:ext cx="2902514" cy="1439"/>
          </a:xfrm>
          <a:prstGeom prst="line">
            <a:avLst/>
          </a:prstGeom>
          <a:noFill/>
          <a:ln w="38100">
            <a:solidFill>
              <a:srgbClr val="FF0000"/>
            </a:solidFill>
            <a:bevel/>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10252" name="Text Box 11"/>
          <p:cNvSpPr txBox="1">
            <a:spLocks noChangeArrowheads="1"/>
          </p:cNvSpPr>
          <p:nvPr/>
        </p:nvSpPr>
        <p:spPr bwMode="auto">
          <a:xfrm>
            <a:off x="5467243" y="3742422"/>
            <a:ext cx="531527" cy="3397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1440">
                <a:solidFill>
                  <a:srgbClr val="000000"/>
                </a:solidFill>
                <a:bevel/>
                <a:headEnd/>
                <a:tailEnd/>
              </a14:hiddenLine>
            </a:ext>
          </a:extLst>
        </p:spPr>
        <p:txBody>
          <a:bodyPr wrap="none" lIns="81639" tIns="40820" rIns="81639" bIns="40820"/>
          <a:lstStyle>
            <a:lvl1pPr eaLnBrk="0">
              <a:defRPr>
                <a:solidFill>
                  <a:schemeClr val="tx1"/>
                </a:solidFill>
                <a:latin typeface="Arial" charset="0"/>
                <a:ea typeface="Bitstream Vera Sans" charset="0"/>
                <a:cs typeface="Bitstream Vera Sans" charset="0"/>
              </a:defRPr>
            </a:lvl1pPr>
            <a:lvl2pPr marL="742950" indent="-285750" eaLnBrk="0">
              <a:defRPr>
                <a:solidFill>
                  <a:schemeClr val="tx1"/>
                </a:solidFill>
                <a:latin typeface="Arial" charset="0"/>
                <a:ea typeface="Bitstream Vera Sans" charset="0"/>
                <a:cs typeface="Bitstream Vera Sans" charset="0"/>
              </a:defRPr>
            </a:lvl2pPr>
            <a:lvl3pPr marL="1143000" indent="-228600" eaLnBrk="0">
              <a:defRPr>
                <a:solidFill>
                  <a:schemeClr val="tx1"/>
                </a:solidFill>
                <a:latin typeface="Arial" charset="0"/>
                <a:ea typeface="Bitstream Vera Sans" charset="0"/>
                <a:cs typeface="Bitstream Vera Sans" charset="0"/>
              </a:defRPr>
            </a:lvl3pPr>
            <a:lvl4pPr marL="1600200" indent="-228600" eaLnBrk="0">
              <a:defRPr>
                <a:solidFill>
                  <a:schemeClr val="tx1"/>
                </a:solidFill>
                <a:latin typeface="Arial" charset="0"/>
                <a:ea typeface="Bitstream Vera Sans" charset="0"/>
                <a:cs typeface="Bitstream Vera Sans" charset="0"/>
              </a:defRPr>
            </a:lvl4pPr>
            <a:lvl5pPr marL="2057400" indent="-228600" eaLnBrk="0">
              <a:defRPr>
                <a:solidFill>
                  <a:schemeClr val="tx1"/>
                </a:solidFill>
                <a:latin typeface="Arial" charset="0"/>
                <a:ea typeface="Bitstream Vera Sans" charset="0"/>
                <a:cs typeface="Bitstream Vera Sans" charset="0"/>
              </a:defRPr>
            </a:lvl5pPr>
            <a:lvl6pPr marL="2514600" indent="-228600" defTabSz="457200" eaLnBrk="0" fontAlgn="base" hangingPunct="0">
              <a:lnSpc>
                <a:spcPct val="104000"/>
              </a:lnSpc>
              <a:spcBef>
                <a:spcPct val="0"/>
              </a:spcBef>
              <a:spcAft>
                <a:spcPct val="0"/>
              </a:spcAft>
              <a:buClr>
                <a:srgbClr val="000000"/>
              </a:buClr>
              <a:buSzPct val="45000"/>
              <a:buFont typeface="Wingdings" pitchFamily="2" charset="2"/>
              <a:defRPr>
                <a:solidFill>
                  <a:schemeClr val="tx1"/>
                </a:solidFill>
                <a:latin typeface="Arial" charset="0"/>
                <a:ea typeface="Bitstream Vera Sans" charset="0"/>
                <a:cs typeface="Bitstream Vera Sans" charset="0"/>
              </a:defRPr>
            </a:lvl6pPr>
            <a:lvl7pPr marL="2971800" indent="-228600" defTabSz="457200" eaLnBrk="0" fontAlgn="base" hangingPunct="0">
              <a:lnSpc>
                <a:spcPct val="104000"/>
              </a:lnSpc>
              <a:spcBef>
                <a:spcPct val="0"/>
              </a:spcBef>
              <a:spcAft>
                <a:spcPct val="0"/>
              </a:spcAft>
              <a:buClr>
                <a:srgbClr val="000000"/>
              </a:buClr>
              <a:buSzPct val="45000"/>
              <a:buFont typeface="Wingdings" pitchFamily="2" charset="2"/>
              <a:defRPr>
                <a:solidFill>
                  <a:schemeClr val="tx1"/>
                </a:solidFill>
                <a:latin typeface="Arial" charset="0"/>
                <a:ea typeface="Bitstream Vera Sans" charset="0"/>
                <a:cs typeface="Bitstream Vera Sans" charset="0"/>
              </a:defRPr>
            </a:lvl7pPr>
            <a:lvl8pPr marL="3429000" indent="-228600" defTabSz="457200" eaLnBrk="0" fontAlgn="base" hangingPunct="0">
              <a:lnSpc>
                <a:spcPct val="104000"/>
              </a:lnSpc>
              <a:spcBef>
                <a:spcPct val="0"/>
              </a:spcBef>
              <a:spcAft>
                <a:spcPct val="0"/>
              </a:spcAft>
              <a:buClr>
                <a:srgbClr val="000000"/>
              </a:buClr>
              <a:buSzPct val="45000"/>
              <a:buFont typeface="Wingdings" pitchFamily="2" charset="2"/>
              <a:defRPr>
                <a:solidFill>
                  <a:schemeClr val="tx1"/>
                </a:solidFill>
                <a:latin typeface="Arial" charset="0"/>
                <a:ea typeface="Bitstream Vera Sans" charset="0"/>
                <a:cs typeface="Bitstream Vera Sans" charset="0"/>
              </a:defRPr>
            </a:lvl8pPr>
            <a:lvl9pPr marL="3886200" indent="-228600" defTabSz="457200" eaLnBrk="0" fontAlgn="base" hangingPunct="0">
              <a:lnSpc>
                <a:spcPct val="104000"/>
              </a:lnSpc>
              <a:spcBef>
                <a:spcPct val="0"/>
              </a:spcBef>
              <a:spcAft>
                <a:spcPct val="0"/>
              </a:spcAft>
              <a:buClr>
                <a:srgbClr val="000000"/>
              </a:buClr>
              <a:buSzPct val="45000"/>
              <a:buFont typeface="Wingdings" pitchFamily="2" charset="2"/>
              <a:defRPr>
                <a:solidFill>
                  <a:schemeClr val="tx1"/>
                </a:solidFill>
                <a:latin typeface="Arial" charset="0"/>
                <a:ea typeface="Bitstream Vera Sans" charset="0"/>
                <a:cs typeface="Bitstream Vera Sans" charset="0"/>
              </a:defRPr>
            </a:lvl9pPr>
          </a:lstStyle>
          <a:p>
            <a:pPr algn="ctr" eaLnBrk="1"/>
            <a:r>
              <a:rPr lang="en-GB" dirty="0">
                <a:solidFill>
                  <a:srgbClr val="000000"/>
                </a:solidFill>
              </a:rPr>
              <a:t>a(1)</a:t>
            </a:r>
            <a:r>
              <a:rPr lang="ar-SA" dirty="0">
                <a:solidFill>
                  <a:srgbClr val="000000"/>
                </a:solidFill>
                <a:cs typeface="Arial" charset="0"/>
              </a:rPr>
              <a:t>‏</a:t>
            </a:r>
            <a:endParaRPr lang="en-GB" dirty="0">
              <a:solidFill>
                <a:srgbClr val="000000"/>
              </a:solidFill>
            </a:endParaRPr>
          </a:p>
        </p:txBody>
      </p:sp>
      <p:sp>
        <p:nvSpPr>
          <p:cNvPr id="10253" name="Line 12"/>
          <p:cNvSpPr>
            <a:spLocks noChangeShapeType="1"/>
          </p:cNvSpPr>
          <p:nvPr/>
        </p:nvSpPr>
        <p:spPr bwMode="auto">
          <a:xfrm>
            <a:off x="4354492" y="3316715"/>
            <a:ext cx="2902514" cy="1440"/>
          </a:xfrm>
          <a:prstGeom prst="line">
            <a:avLst/>
          </a:prstGeom>
          <a:noFill/>
          <a:ln w="38100">
            <a:solidFill>
              <a:srgbClr val="FF0000"/>
            </a:solidFill>
            <a:bevel/>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10254" name="Text Box 13"/>
          <p:cNvSpPr txBox="1">
            <a:spLocks noChangeArrowheads="1"/>
          </p:cNvSpPr>
          <p:nvPr/>
        </p:nvSpPr>
        <p:spPr bwMode="auto">
          <a:xfrm>
            <a:off x="4561918" y="3316715"/>
            <a:ext cx="2489104" cy="3397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1440">
                <a:solidFill>
                  <a:srgbClr val="000000"/>
                </a:solidFill>
                <a:bevel/>
                <a:headEnd/>
                <a:tailEnd/>
              </a14:hiddenLine>
            </a:ext>
          </a:extLst>
        </p:spPr>
        <p:txBody>
          <a:bodyPr lIns="81639" tIns="40820" rIns="81639" bIns="40820"/>
          <a:lstStyle>
            <a:lvl1pPr eaLnBrk="0">
              <a:tabLst>
                <a:tab pos="723900" algn="l"/>
                <a:tab pos="1447800" algn="l"/>
                <a:tab pos="2171700" algn="l"/>
              </a:tabLst>
              <a:defRPr>
                <a:solidFill>
                  <a:schemeClr val="tx1"/>
                </a:solidFill>
                <a:latin typeface="Arial" charset="0"/>
                <a:ea typeface="Bitstream Vera Sans" charset="0"/>
                <a:cs typeface="Bitstream Vera Sans" charset="0"/>
              </a:defRPr>
            </a:lvl1pPr>
            <a:lvl2pPr marL="742950" indent="-285750" eaLnBrk="0">
              <a:tabLst>
                <a:tab pos="723900" algn="l"/>
                <a:tab pos="1447800" algn="l"/>
                <a:tab pos="2171700" algn="l"/>
              </a:tabLst>
              <a:defRPr>
                <a:solidFill>
                  <a:schemeClr val="tx1"/>
                </a:solidFill>
                <a:latin typeface="Arial" charset="0"/>
                <a:ea typeface="Bitstream Vera Sans" charset="0"/>
                <a:cs typeface="Bitstream Vera Sans" charset="0"/>
              </a:defRPr>
            </a:lvl2pPr>
            <a:lvl3pPr marL="1143000" indent="-228600" eaLnBrk="0">
              <a:tabLst>
                <a:tab pos="723900" algn="l"/>
                <a:tab pos="1447800" algn="l"/>
                <a:tab pos="2171700" algn="l"/>
              </a:tabLst>
              <a:defRPr>
                <a:solidFill>
                  <a:schemeClr val="tx1"/>
                </a:solidFill>
                <a:latin typeface="Arial" charset="0"/>
                <a:ea typeface="Bitstream Vera Sans" charset="0"/>
                <a:cs typeface="Bitstream Vera Sans" charset="0"/>
              </a:defRPr>
            </a:lvl3pPr>
            <a:lvl4pPr marL="1600200" indent="-228600" eaLnBrk="0">
              <a:tabLst>
                <a:tab pos="723900" algn="l"/>
                <a:tab pos="1447800" algn="l"/>
                <a:tab pos="2171700" algn="l"/>
              </a:tabLst>
              <a:defRPr>
                <a:solidFill>
                  <a:schemeClr val="tx1"/>
                </a:solidFill>
                <a:latin typeface="Arial" charset="0"/>
                <a:ea typeface="Bitstream Vera Sans" charset="0"/>
                <a:cs typeface="Bitstream Vera Sans" charset="0"/>
              </a:defRPr>
            </a:lvl4pPr>
            <a:lvl5pPr marL="2057400" indent="-228600" eaLnBrk="0">
              <a:tabLst>
                <a:tab pos="723900" algn="l"/>
                <a:tab pos="1447800" algn="l"/>
                <a:tab pos="2171700" algn="l"/>
              </a:tabLst>
              <a:defRPr>
                <a:solidFill>
                  <a:schemeClr val="tx1"/>
                </a:solidFill>
                <a:latin typeface="Arial" charset="0"/>
                <a:ea typeface="Bitstream Vera Sans" charset="0"/>
                <a:cs typeface="Bitstream Vera Sans" charset="0"/>
              </a:defRPr>
            </a:lvl5pPr>
            <a:lvl6pPr marL="2514600" indent="-228600" defTabSz="457200" eaLnBrk="0" fontAlgn="base" hangingPunct="0">
              <a:lnSpc>
                <a:spcPct val="104000"/>
              </a:lnSpc>
              <a:spcBef>
                <a:spcPct val="0"/>
              </a:spcBef>
              <a:spcAft>
                <a:spcPct val="0"/>
              </a:spcAft>
              <a:buClr>
                <a:srgbClr val="000000"/>
              </a:buClr>
              <a:buSzPct val="45000"/>
              <a:buFont typeface="Wingdings" pitchFamily="2" charset="2"/>
              <a:tabLst>
                <a:tab pos="723900" algn="l"/>
                <a:tab pos="1447800" algn="l"/>
                <a:tab pos="2171700" algn="l"/>
              </a:tabLst>
              <a:defRPr>
                <a:solidFill>
                  <a:schemeClr val="tx1"/>
                </a:solidFill>
                <a:latin typeface="Arial" charset="0"/>
                <a:ea typeface="Bitstream Vera Sans" charset="0"/>
                <a:cs typeface="Bitstream Vera Sans" charset="0"/>
              </a:defRPr>
            </a:lvl6pPr>
            <a:lvl7pPr marL="2971800" indent="-228600" defTabSz="457200" eaLnBrk="0" fontAlgn="base" hangingPunct="0">
              <a:lnSpc>
                <a:spcPct val="104000"/>
              </a:lnSpc>
              <a:spcBef>
                <a:spcPct val="0"/>
              </a:spcBef>
              <a:spcAft>
                <a:spcPct val="0"/>
              </a:spcAft>
              <a:buClr>
                <a:srgbClr val="000000"/>
              </a:buClr>
              <a:buSzPct val="45000"/>
              <a:buFont typeface="Wingdings" pitchFamily="2" charset="2"/>
              <a:tabLst>
                <a:tab pos="723900" algn="l"/>
                <a:tab pos="1447800" algn="l"/>
                <a:tab pos="2171700" algn="l"/>
              </a:tabLst>
              <a:defRPr>
                <a:solidFill>
                  <a:schemeClr val="tx1"/>
                </a:solidFill>
                <a:latin typeface="Arial" charset="0"/>
                <a:ea typeface="Bitstream Vera Sans" charset="0"/>
                <a:cs typeface="Bitstream Vera Sans" charset="0"/>
              </a:defRPr>
            </a:lvl7pPr>
            <a:lvl8pPr marL="3429000" indent="-228600" defTabSz="457200" eaLnBrk="0" fontAlgn="base" hangingPunct="0">
              <a:lnSpc>
                <a:spcPct val="104000"/>
              </a:lnSpc>
              <a:spcBef>
                <a:spcPct val="0"/>
              </a:spcBef>
              <a:spcAft>
                <a:spcPct val="0"/>
              </a:spcAft>
              <a:buClr>
                <a:srgbClr val="000000"/>
              </a:buClr>
              <a:buSzPct val="45000"/>
              <a:buFont typeface="Wingdings" pitchFamily="2" charset="2"/>
              <a:tabLst>
                <a:tab pos="723900" algn="l"/>
                <a:tab pos="1447800" algn="l"/>
                <a:tab pos="2171700" algn="l"/>
              </a:tabLst>
              <a:defRPr>
                <a:solidFill>
                  <a:schemeClr val="tx1"/>
                </a:solidFill>
                <a:latin typeface="Arial" charset="0"/>
                <a:ea typeface="Bitstream Vera Sans" charset="0"/>
                <a:cs typeface="Bitstream Vera Sans" charset="0"/>
              </a:defRPr>
            </a:lvl8pPr>
            <a:lvl9pPr marL="3886200" indent="-228600" defTabSz="457200" eaLnBrk="0" fontAlgn="base" hangingPunct="0">
              <a:lnSpc>
                <a:spcPct val="104000"/>
              </a:lnSpc>
              <a:spcBef>
                <a:spcPct val="0"/>
              </a:spcBef>
              <a:spcAft>
                <a:spcPct val="0"/>
              </a:spcAft>
              <a:buClr>
                <a:srgbClr val="000000"/>
              </a:buClr>
              <a:buSzPct val="45000"/>
              <a:buFont typeface="Wingdings" pitchFamily="2" charset="2"/>
              <a:tabLst>
                <a:tab pos="723900" algn="l"/>
                <a:tab pos="1447800" algn="l"/>
                <a:tab pos="2171700" algn="l"/>
              </a:tabLst>
              <a:defRPr>
                <a:solidFill>
                  <a:schemeClr val="tx1"/>
                </a:solidFill>
                <a:latin typeface="Arial" charset="0"/>
                <a:ea typeface="Bitstream Vera Sans" charset="0"/>
                <a:cs typeface="Bitstream Vera Sans" charset="0"/>
              </a:defRPr>
            </a:lvl9pPr>
          </a:lstStyle>
          <a:p>
            <a:pPr eaLnBrk="1"/>
            <a:r>
              <a:rPr lang="en-GB" dirty="0">
                <a:solidFill>
                  <a:srgbClr val="000000"/>
                </a:solidFill>
              </a:rPr>
              <a:t>ret </a:t>
            </a:r>
            <a:r>
              <a:rPr lang="en-GB" dirty="0" err="1">
                <a:solidFill>
                  <a:srgbClr val="000000"/>
                </a:solidFill>
              </a:rPr>
              <a:t>addr</a:t>
            </a:r>
            <a:r>
              <a:rPr lang="en-GB" dirty="0">
                <a:solidFill>
                  <a:srgbClr val="000000"/>
                </a:solidFill>
              </a:rPr>
              <a:t>(</a:t>
            </a:r>
            <a:r>
              <a:rPr lang="en-GB" dirty="0">
                <a:solidFill>
                  <a:srgbClr val="FF0000"/>
                </a:solidFill>
              </a:rPr>
              <a:t>0x08048229</a:t>
            </a:r>
            <a:r>
              <a:rPr lang="en-GB" dirty="0">
                <a:solidFill>
                  <a:srgbClr val="000000"/>
                </a:solidFill>
              </a:rPr>
              <a:t>)</a:t>
            </a:r>
            <a:r>
              <a:rPr lang="ar-SA" dirty="0">
                <a:solidFill>
                  <a:srgbClr val="000000"/>
                </a:solidFill>
                <a:cs typeface="Arial" charset="0"/>
              </a:rPr>
              <a:t>‏</a:t>
            </a:r>
            <a:endParaRPr lang="en-GB" dirty="0">
              <a:solidFill>
                <a:srgbClr val="000000"/>
              </a:solidFill>
            </a:endParaRPr>
          </a:p>
        </p:txBody>
      </p:sp>
      <p:sp>
        <p:nvSpPr>
          <p:cNvPr id="10255" name="Line 14"/>
          <p:cNvSpPr>
            <a:spLocks noChangeShapeType="1"/>
          </p:cNvSpPr>
          <p:nvPr/>
        </p:nvSpPr>
        <p:spPr bwMode="auto">
          <a:xfrm>
            <a:off x="4354492" y="2902126"/>
            <a:ext cx="2902514" cy="1440"/>
          </a:xfrm>
          <a:prstGeom prst="line">
            <a:avLst/>
          </a:prstGeom>
          <a:noFill/>
          <a:ln w="38100">
            <a:solidFill>
              <a:srgbClr val="FF0000"/>
            </a:solidFill>
            <a:bevel/>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10256" name="Text Box 15"/>
          <p:cNvSpPr txBox="1">
            <a:spLocks noChangeArrowheads="1"/>
          </p:cNvSpPr>
          <p:nvPr/>
        </p:nvSpPr>
        <p:spPr bwMode="auto">
          <a:xfrm>
            <a:off x="5051672" y="2924359"/>
            <a:ext cx="1345384" cy="3397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1440">
                <a:solidFill>
                  <a:srgbClr val="000000"/>
                </a:solidFill>
                <a:bevel/>
                <a:headEnd/>
                <a:tailEnd/>
              </a14:hiddenLine>
            </a:ext>
          </a:extLst>
        </p:spPr>
        <p:txBody>
          <a:bodyPr wrap="none" lIns="81639" tIns="40820" rIns="81639" bIns="40820"/>
          <a:lstStyle>
            <a:lvl1pPr eaLnBrk="0">
              <a:tabLst>
                <a:tab pos="723900" algn="l"/>
                <a:tab pos="1447800" algn="l"/>
              </a:tabLst>
              <a:defRPr>
                <a:solidFill>
                  <a:schemeClr val="tx1"/>
                </a:solidFill>
                <a:latin typeface="Arial" charset="0"/>
                <a:ea typeface="Bitstream Vera Sans" charset="0"/>
                <a:cs typeface="Bitstream Vera Sans" charset="0"/>
              </a:defRPr>
            </a:lvl1pPr>
            <a:lvl2pPr marL="742950" indent="-285750" eaLnBrk="0">
              <a:tabLst>
                <a:tab pos="723900" algn="l"/>
                <a:tab pos="1447800" algn="l"/>
              </a:tabLst>
              <a:defRPr>
                <a:solidFill>
                  <a:schemeClr val="tx1"/>
                </a:solidFill>
                <a:latin typeface="Arial" charset="0"/>
                <a:ea typeface="Bitstream Vera Sans" charset="0"/>
                <a:cs typeface="Bitstream Vera Sans" charset="0"/>
              </a:defRPr>
            </a:lvl2pPr>
            <a:lvl3pPr marL="1143000" indent="-228600" eaLnBrk="0">
              <a:tabLst>
                <a:tab pos="723900" algn="l"/>
                <a:tab pos="1447800" algn="l"/>
              </a:tabLst>
              <a:defRPr>
                <a:solidFill>
                  <a:schemeClr val="tx1"/>
                </a:solidFill>
                <a:latin typeface="Arial" charset="0"/>
                <a:ea typeface="Bitstream Vera Sans" charset="0"/>
                <a:cs typeface="Bitstream Vera Sans" charset="0"/>
              </a:defRPr>
            </a:lvl3pPr>
            <a:lvl4pPr marL="1600200" indent="-228600" eaLnBrk="0">
              <a:tabLst>
                <a:tab pos="723900" algn="l"/>
                <a:tab pos="1447800" algn="l"/>
              </a:tabLst>
              <a:defRPr>
                <a:solidFill>
                  <a:schemeClr val="tx1"/>
                </a:solidFill>
                <a:latin typeface="Arial" charset="0"/>
                <a:ea typeface="Bitstream Vera Sans" charset="0"/>
                <a:cs typeface="Bitstream Vera Sans" charset="0"/>
              </a:defRPr>
            </a:lvl4pPr>
            <a:lvl5pPr marL="2057400" indent="-228600" eaLnBrk="0">
              <a:tabLst>
                <a:tab pos="723900" algn="l"/>
                <a:tab pos="1447800" algn="l"/>
              </a:tabLst>
              <a:defRPr>
                <a:solidFill>
                  <a:schemeClr val="tx1"/>
                </a:solidFill>
                <a:latin typeface="Arial" charset="0"/>
                <a:ea typeface="Bitstream Vera Sans" charset="0"/>
                <a:cs typeface="Bitstream Vera Sans" charset="0"/>
              </a:defRPr>
            </a:lvl5pPr>
            <a:lvl6pPr marL="2514600" indent="-228600" defTabSz="457200" eaLnBrk="0" fontAlgn="base" hangingPunct="0">
              <a:lnSpc>
                <a:spcPct val="104000"/>
              </a:lnSpc>
              <a:spcBef>
                <a:spcPct val="0"/>
              </a:spcBef>
              <a:spcAft>
                <a:spcPct val="0"/>
              </a:spcAft>
              <a:buClr>
                <a:srgbClr val="000000"/>
              </a:buClr>
              <a:buSzPct val="45000"/>
              <a:buFont typeface="Wingdings" pitchFamily="2" charset="2"/>
              <a:tabLst>
                <a:tab pos="723900" algn="l"/>
                <a:tab pos="1447800" algn="l"/>
              </a:tabLst>
              <a:defRPr>
                <a:solidFill>
                  <a:schemeClr val="tx1"/>
                </a:solidFill>
                <a:latin typeface="Arial" charset="0"/>
                <a:ea typeface="Bitstream Vera Sans" charset="0"/>
                <a:cs typeface="Bitstream Vera Sans" charset="0"/>
              </a:defRPr>
            </a:lvl6pPr>
            <a:lvl7pPr marL="2971800" indent="-228600" defTabSz="457200" eaLnBrk="0" fontAlgn="base" hangingPunct="0">
              <a:lnSpc>
                <a:spcPct val="104000"/>
              </a:lnSpc>
              <a:spcBef>
                <a:spcPct val="0"/>
              </a:spcBef>
              <a:spcAft>
                <a:spcPct val="0"/>
              </a:spcAft>
              <a:buClr>
                <a:srgbClr val="000000"/>
              </a:buClr>
              <a:buSzPct val="45000"/>
              <a:buFont typeface="Wingdings" pitchFamily="2" charset="2"/>
              <a:tabLst>
                <a:tab pos="723900" algn="l"/>
                <a:tab pos="1447800" algn="l"/>
              </a:tabLst>
              <a:defRPr>
                <a:solidFill>
                  <a:schemeClr val="tx1"/>
                </a:solidFill>
                <a:latin typeface="Arial" charset="0"/>
                <a:ea typeface="Bitstream Vera Sans" charset="0"/>
                <a:cs typeface="Bitstream Vera Sans" charset="0"/>
              </a:defRPr>
            </a:lvl7pPr>
            <a:lvl8pPr marL="3429000" indent="-228600" defTabSz="457200" eaLnBrk="0" fontAlgn="base" hangingPunct="0">
              <a:lnSpc>
                <a:spcPct val="104000"/>
              </a:lnSpc>
              <a:spcBef>
                <a:spcPct val="0"/>
              </a:spcBef>
              <a:spcAft>
                <a:spcPct val="0"/>
              </a:spcAft>
              <a:buClr>
                <a:srgbClr val="000000"/>
              </a:buClr>
              <a:buSzPct val="45000"/>
              <a:buFont typeface="Wingdings" pitchFamily="2" charset="2"/>
              <a:tabLst>
                <a:tab pos="723900" algn="l"/>
                <a:tab pos="1447800" algn="l"/>
              </a:tabLst>
              <a:defRPr>
                <a:solidFill>
                  <a:schemeClr val="tx1"/>
                </a:solidFill>
                <a:latin typeface="Arial" charset="0"/>
                <a:ea typeface="Bitstream Vera Sans" charset="0"/>
                <a:cs typeface="Bitstream Vera Sans" charset="0"/>
              </a:defRPr>
            </a:lvl8pPr>
            <a:lvl9pPr marL="3886200" indent="-228600" defTabSz="457200" eaLnBrk="0" fontAlgn="base" hangingPunct="0">
              <a:lnSpc>
                <a:spcPct val="104000"/>
              </a:lnSpc>
              <a:spcBef>
                <a:spcPct val="0"/>
              </a:spcBef>
              <a:spcAft>
                <a:spcPct val="0"/>
              </a:spcAft>
              <a:buClr>
                <a:srgbClr val="000000"/>
              </a:buClr>
              <a:buSzPct val="45000"/>
              <a:buFont typeface="Wingdings" pitchFamily="2" charset="2"/>
              <a:tabLst>
                <a:tab pos="723900" algn="l"/>
                <a:tab pos="1447800" algn="l"/>
              </a:tabLst>
              <a:defRPr>
                <a:solidFill>
                  <a:schemeClr val="tx1"/>
                </a:solidFill>
                <a:latin typeface="Arial" charset="0"/>
                <a:ea typeface="Bitstream Vera Sans" charset="0"/>
                <a:cs typeface="Bitstream Vera Sans" charset="0"/>
              </a:defRPr>
            </a:lvl9pPr>
          </a:lstStyle>
          <a:p>
            <a:pPr eaLnBrk="1"/>
            <a:r>
              <a:rPr lang="en-GB" dirty="0">
                <a:solidFill>
                  <a:srgbClr val="000000"/>
                </a:solidFill>
              </a:rPr>
              <a:t>previous </a:t>
            </a:r>
            <a:r>
              <a:rPr lang="en-GB" dirty="0" err="1">
                <a:solidFill>
                  <a:srgbClr val="000000"/>
                </a:solidFill>
              </a:rPr>
              <a:t>ebp</a:t>
            </a:r>
            <a:endParaRPr lang="en-GB" dirty="0">
              <a:solidFill>
                <a:srgbClr val="000000"/>
              </a:solidFill>
            </a:endParaRPr>
          </a:p>
        </p:txBody>
      </p:sp>
      <p:sp>
        <p:nvSpPr>
          <p:cNvPr id="10257" name="Text Box 16"/>
          <p:cNvSpPr txBox="1">
            <a:spLocks noChangeArrowheads="1"/>
          </p:cNvSpPr>
          <p:nvPr/>
        </p:nvSpPr>
        <p:spPr bwMode="auto">
          <a:xfrm>
            <a:off x="8294133" y="2694831"/>
            <a:ext cx="164212" cy="4160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1440">
                <a:solidFill>
                  <a:srgbClr val="000000"/>
                </a:solidFill>
                <a:bevel/>
                <a:headEnd/>
                <a:tailEnd/>
              </a14:hiddenLine>
            </a:ext>
          </a:extLst>
        </p:spPr>
        <p:txBody>
          <a:bodyPr wrap="none" lIns="82945" tIns="41473" rIns="82945" bIns="41473" anchor="ctr"/>
          <a:lstStyle>
            <a:lvl1pPr eaLnBrk="0">
              <a:defRPr>
                <a:solidFill>
                  <a:schemeClr val="tx1"/>
                </a:solidFill>
                <a:latin typeface="Arial" charset="0"/>
                <a:ea typeface="Bitstream Vera Sans" charset="0"/>
                <a:cs typeface="Bitstream Vera Sans" charset="0"/>
              </a:defRPr>
            </a:lvl1pPr>
            <a:lvl2pPr marL="742950" indent="-285750" eaLnBrk="0">
              <a:defRPr>
                <a:solidFill>
                  <a:schemeClr val="tx1"/>
                </a:solidFill>
                <a:latin typeface="Arial" charset="0"/>
                <a:ea typeface="Bitstream Vera Sans" charset="0"/>
                <a:cs typeface="Bitstream Vera Sans" charset="0"/>
              </a:defRPr>
            </a:lvl2pPr>
            <a:lvl3pPr marL="1143000" indent="-228600" eaLnBrk="0">
              <a:defRPr>
                <a:solidFill>
                  <a:schemeClr val="tx1"/>
                </a:solidFill>
                <a:latin typeface="Arial" charset="0"/>
                <a:ea typeface="Bitstream Vera Sans" charset="0"/>
                <a:cs typeface="Bitstream Vera Sans" charset="0"/>
              </a:defRPr>
            </a:lvl3pPr>
            <a:lvl4pPr marL="1600200" indent="-228600" eaLnBrk="0">
              <a:defRPr>
                <a:solidFill>
                  <a:schemeClr val="tx1"/>
                </a:solidFill>
                <a:latin typeface="Arial" charset="0"/>
                <a:ea typeface="Bitstream Vera Sans" charset="0"/>
                <a:cs typeface="Bitstream Vera Sans" charset="0"/>
              </a:defRPr>
            </a:lvl4pPr>
            <a:lvl5pPr marL="2057400" indent="-228600" eaLnBrk="0">
              <a:defRPr>
                <a:solidFill>
                  <a:schemeClr val="tx1"/>
                </a:solidFill>
                <a:latin typeface="Arial" charset="0"/>
                <a:ea typeface="Bitstream Vera Sans" charset="0"/>
                <a:cs typeface="Bitstream Vera Sans" charset="0"/>
              </a:defRPr>
            </a:lvl5pPr>
            <a:lvl6pPr marL="2514600" indent="-228600" defTabSz="457200" eaLnBrk="0" fontAlgn="base" hangingPunct="0">
              <a:lnSpc>
                <a:spcPct val="104000"/>
              </a:lnSpc>
              <a:spcBef>
                <a:spcPct val="0"/>
              </a:spcBef>
              <a:spcAft>
                <a:spcPct val="0"/>
              </a:spcAft>
              <a:buClr>
                <a:srgbClr val="000000"/>
              </a:buClr>
              <a:buSzPct val="45000"/>
              <a:buFont typeface="Wingdings" pitchFamily="2" charset="2"/>
              <a:defRPr>
                <a:solidFill>
                  <a:schemeClr val="tx1"/>
                </a:solidFill>
                <a:latin typeface="Arial" charset="0"/>
                <a:ea typeface="Bitstream Vera Sans" charset="0"/>
                <a:cs typeface="Bitstream Vera Sans" charset="0"/>
              </a:defRPr>
            </a:lvl6pPr>
            <a:lvl7pPr marL="2971800" indent="-228600" defTabSz="457200" eaLnBrk="0" fontAlgn="base" hangingPunct="0">
              <a:lnSpc>
                <a:spcPct val="104000"/>
              </a:lnSpc>
              <a:spcBef>
                <a:spcPct val="0"/>
              </a:spcBef>
              <a:spcAft>
                <a:spcPct val="0"/>
              </a:spcAft>
              <a:buClr>
                <a:srgbClr val="000000"/>
              </a:buClr>
              <a:buSzPct val="45000"/>
              <a:buFont typeface="Wingdings" pitchFamily="2" charset="2"/>
              <a:defRPr>
                <a:solidFill>
                  <a:schemeClr val="tx1"/>
                </a:solidFill>
                <a:latin typeface="Arial" charset="0"/>
                <a:ea typeface="Bitstream Vera Sans" charset="0"/>
                <a:cs typeface="Bitstream Vera Sans" charset="0"/>
              </a:defRPr>
            </a:lvl7pPr>
            <a:lvl8pPr marL="3429000" indent="-228600" defTabSz="457200" eaLnBrk="0" fontAlgn="base" hangingPunct="0">
              <a:lnSpc>
                <a:spcPct val="104000"/>
              </a:lnSpc>
              <a:spcBef>
                <a:spcPct val="0"/>
              </a:spcBef>
              <a:spcAft>
                <a:spcPct val="0"/>
              </a:spcAft>
              <a:buClr>
                <a:srgbClr val="000000"/>
              </a:buClr>
              <a:buSzPct val="45000"/>
              <a:buFont typeface="Wingdings" pitchFamily="2" charset="2"/>
              <a:defRPr>
                <a:solidFill>
                  <a:schemeClr val="tx1"/>
                </a:solidFill>
                <a:latin typeface="Arial" charset="0"/>
                <a:ea typeface="Bitstream Vera Sans" charset="0"/>
                <a:cs typeface="Bitstream Vera Sans" charset="0"/>
              </a:defRPr>
            </a:lvl8pPr>
            <a:lvl9pPr marL="3886200" indent="-228600" defTabSz="457200" eaLnBrk="0" fontAlgn="base" hangingPunct="0">
              <a:lnSpc>
                <a:spcPct val="104000"/>
              </a:lnSpc>
              <a:spcBef>
                <a:spcPct val="0"/>
              </a:spcBef>
              <a:spcAft>
                <a:spcPct val="0"/>
              </a:spcAft>
              <a:buClr>
                <a:srgbClr val="000000"/>
              </a:buClr>
              <a:buSzPct val="45000"/>
              <a:buFont typeface="Wingdings" pitchFamily="2" charset="2"/>
              <a:defRPr>
                <a:solidFill>
                  <a:schemeClr val="tx1"/>
                </a:solidFill>
                <a:latin typeface="Arial" charset="0"/>
                <a:ea typeface="Bitstream Vera Sans" charset="0"/>
                <a:cs typeface="Bitstream Vera Sans" charset="0"/>
              </a:defRPr>
            </a:lvl9pPr>
          </a:lstStyle>
          <a:p>
            <a:pPr eaLnBrk="1"/>
            <a:endParaRPr lang="en-US"/>
          </a:p>
        </p:txBody>
      </p:sp>
      <p:sp>
        <p:nvSpPr>
          <p:cNvPr id="10258" name="Text Box 17"/>
          <p:cNvSpPr txBox="1">
            <a:spLocks noChangeArrowheads="1"/>
          </p:cNvSpPr>
          <p:nvPr/>
        </p:nvSpPr>
        <p:spPr bwMode="auto">
          <a:xfrm>
            <a:off x="6397056" y="4561924"/>
            <a:ext cx="164212" cy="4160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1440">
                <a:solidFill>
                  <a:srgbClr val="000000"/>
                </a:solidFill>
                <a:bevel/>
                <a:headEnd/>
                <a:tailEnd/>
              </a14:hiddenLine>
            </a:ext>
          </a:extLst>
        </p:spPr>
        <p:txBody>
          <a:bodyPr wrap="none" lIns="82945" tIns="41473" rIns="82945" bIns="41473" anchor="ctr"/>
          <a:lstStyle>
            <a:lvl1pPr eaLnBrk="0">
              <a:defRPr>
                <a:solidFill>
                  <a:schemeClr val="tx1"/>
                </a:solidFill>
                <a:latin typeface="Arial" charset="0"/>
                <a:ea typeface="Bitstream Vera Sans" charset="0"/>
                <a:cs typeface="Bitstream Vera Sans" charset="0"/>
              </a:defRPr>
            </a:lvl1pPr>
            <a:lvl2pPr marL="742950" indent="-285750" eaLnBrk="0">
              <a:defRPr>
                <a:solidFill>
                  <a:schemeClr val="tx1"/>
                </a:solidFill>
                <a:latin typeface="Arial" charset="0"/>
                <a:ea typeface="Bitstream Vera Sans" charset="0"/>
                <a:cs typeface="Bitstream Vera Sans" charset="0"/>
              </a:defRPr>
            </a:lvl2pPr>
            <a:lvl3pPr marL="1143000" indent="-228600" eaLnBrk="0">
              <a:defRPr>
                <a:solidFill>
                  <a:schemeClr val="tx1"/>
                </a:solidFill>
                <a:latin typeface="Arial" charset="0"/>
                <a:ea typeface="Bitstream Vera Sans" charset="0"/>
                <a:cs typeface="Bitstream Vera Sans" charset="0"/>
              </a:defRPr>
            </a:lvl3pPr>
            <a:lvl4pPr marL="1600200" indent="-228600" eaLnBrk="0">
              <a:defRPr>
                <a:solidFill>
                  <a:schemeClr val="tx1"/>
                </a:solidFill>
                <a:latin typeface="Arial" charset="0"/>
                <a:ea typeface="Bitstream Vera Sans" charset="0"/>
                <a:cs typeface="Bitstream Vera Sans" charset="0"/>
              </a:defRPr>
            </a:lvl4pPr>
            <a:lvl5pPr marL="2057400" indent="-228600" eaLnBrk="0">
              <a:defRPr>
                <a:solidFill>
                  <a:schemeClr val="tx1"/>
                </a:solidFill>
                <a:latin typeface="Arial" charset="0"/>
                <a:ea typeface="Bitstream Vera Sans" charset="0"/>
                <a:cs typeface="Bitstream Vera Sans" charset="0"/>
              </a:defRPr>
            </a:lvl5pPr>
            <a:lvl6pPr marL="2514600" indent="-228600" defTabSz="457200" eaLnBrk="0" fontAlgn="base" hangingPunct="0">
              <a:lnSpc>
                <a:spcPct val="104000"/>
              </a:lnSpc>
              <a:spcBef>
                <a:spcPct val="0"/>
              </a:spcBef>
              <a:spcAft>
                <a:spcPct val="0"/>
              </a:spcAft>
              <a:buClr>
                <a:srgbClr val="000000"/>
              </a:buClr>
              <a:buSzPct val="45000"/>
              <a:buFont typeface="Wingdings" pitchFamily="2" charset="2"/>
              <a:defRPr>
                <a:solidFill>
                  <a:schemeClr val="tx1"/>
                </a:solidFill>
                <a:latin typeface="Arial" charset="0"/>
                <a:ea typeface="Bitstream Vera Sans" charset="0"/>
                <a:cs typeface="Bitstream Vera Sans" charset="0"/>
              </a:defRPr>
            </a:lvl6pPr>
            <a:lvl7pPr marL="2971800" indent="-228600" defTabSz="457200" eaLnBrk="0" fontAlgn="base" hangingPunct="0">
              <a:lnSpc>
                <a:spcPct val="104000"/>
              </a:lnSpc>
              <a:spcBef>
                <a:spcPct val="0"/>
              </a:spcBef>
              <a:spcAft>
                <a:spcPct val="0"/>
              </a:spcAft>
              <a:buClr>
                <a:srgbClr val="000000"/>
              </a:buClr>
              <a:buSzPct val="45000"/>
              <a:buFont typeface="Wingdings" pitchFamily="2" charset="2"/>
              <a:defRPr>
                <a:solidFill>
                  <a:schemeClr val="tx1"/>
                </a:solidFill>
                <a:latin typeface="Arial" charset="0"/>
                <a:ea typeface="Bitstream Vera Sans" charset="0"/>
                <a:cs typeface="Bitstream Vera Sans" charset="0"/>
              </a:defRPr>
            </a:lvl7pPr>
            <a:lvl8pPr marL="3429000" indent="-228600" defTabSz="457200" eaLnBrk="0" fontAlgn="base" hangingPunct="0">
              <a:lnSpc>
                <a:spcPct val="104000"/>
              </a:lnSpc>
              <a:spcBef>
                <a:spcPct val="0"/>
              </a:spcBef>
              <a:spcAft>
                <a:spcPct val="0"/>
              </a:spcAft>
              <a:buClr>
                <a:srgbClr val="000000"/>
              </a:buClr>
              <a:buSzPct val="45000"/>
              <a:buFont typeface="Wingdings" pitchFamily="2" charset="2"/>
              <a:defRPr>
                <a:solidFill>
                  <a:schemeClr val="tx1"/>
                </a:solidFill>
                <a:latin typeface="Arial" charset="0"/>
                <a:ea typeface="Bitstream Vera Sans" charset="0"/>
                <a:cs typeface="Bitstream Vera Sans" charset="0"/>
              </a:defRPr>
            </a:lvl8pPr>
            <a:lvl9pPr marL="3886200" indent="-228600" defTabSz="457200" eaLnBrk="0" fontAlgn="base" hangingPunct="0">
              <a:lnSpc>
                <a:spcPct val="104000"/>
              </a:lnSpc>
              <a:spcBef>
                <a:spcPct val="0"/>
              </a:spcBef>
              <a:spcAft>
                <a:spcPct val="0"/>
              </a:spcAft>
              <a:buClr>
                <a:srgbClr val="000000"/>
              </a:buClr>
              <a:buSzPct val="45000"/>
              <a:buFont typeface="Wingdings" pitchFamily="2" charset="2"/>
              <a:defRPr>
                <a:solidFill>
                  <a:schemeClr val="tx1"/>
                </a:solidFill>
                <a:latin typeface="Arial" charset="0"/>
                <a:ea typeface="Bitstream Vera Sans" charset="0"/>
                <a:cs typeface="Bitstream Vera Sans" charset="0"/>
              </a:defRPr>
            </a:lvl9pPr>
          </a:lstStyle>
          <a:p>
            <a:pPr eaLnBrk="1"/>
            <a:endParaRPr lang="en-US"/>
          </a:p>
        </p:txBody>
      </p:sp>
      <p:sp>
        <p:nvSpPr>
          <p:cNvPr id="10259" name="Line 18"/>
          <p:cNvSpPr>
            <a:spLocks noChangeShapeType="1"/>
          </p:cNvSpPr>
          <p:nvPr/>
        </p:nvSpPr>
        <p:spPr bwMode="auto">
          <a:xfrm>
            <a:off x="4354492" y="2280242"/>
            <a:ext cx="2902514" cy="1440"/>
          </a:xfrm>
          <a:prstGeom prst="line">
            <a:avLst/>
          </a:prstGeom>
          <a:noFill/>
          <a:ln w="38100">
            <a:solidFill>
              <a:srgbClr val="FF0000"/>
            </a:solidFill>
            <a:bevel/>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10260" name="Text Box 19"/>
          <p:cNvSpPr txBox="1">
            <a:spLocks noChangeArrowheads="1"/>
          </p:cNvSpPr>
          <p:nvPr/>
        </p:nvSpPr>
        <p:spPr bwMode="auto">
          <a:xfrm>
            <a:off x="5599045" y="2356538"/>
            <a:ext cx="267924" cy="3397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1440">
                <a:solidFill>
                  <a:srgbClr val="000000"/>
                </a:solidFill>
                <a:bevel/>
                <a:headEnd/>
                <a:tailEnd/>
              </a14:hiddenLine>
            </a:ext>
          </a:extLst>
        </p:spPr>
        <p:txBody>
          <a:bodyPr wrap="none" lIns="81639" tIns="40820" rIns="81639" bIns="40820"/>
          <a:lstStyle>
            <a:lvl1pPr eaLnBrk="0">
              <a:defRPr>
                <a:solidFill>
                  <a:schemeClr val="tx1"/>
                </a:solidFill>
                <a:latin typeface="Arial" charset="0"/>
                <a:ea typeface="Bitstream Vera Sans" charset="0"/>
                <a:cs typeface="Bitstream Vera Sans" charset="0"/>
              </a:defRPr>
            </a:lvl1pPr>
            <a:lvl2pPr marL="742950" indent="-285750" eaLnBrk="0">
              <a:defRPr>
                <a:solidFill>
                  <a:schemeClr val="tx1"/>
                </a:solidFill>
                <a:latin typeface="Arial" charset="0"/>
                <a:ea typeface="Bitstream Vera Sans" charset="0"/>
                <a:cs typeface="Bitstream Vera Sans" charset="0"/>
              </a:defRPr>
            </a:lvl2pPr>
            <a:lvl3pPr marL="1143000" indent="-228600" eaLnBrk="0">
              <a:defRPr>
                <a:solidFill>
                  <a:schemeClr val="tx1"/>
                </a:solidFill>
                <a:latin typeface="Arial" charset="0"/>
                <a:ea typeface="Bitstream Vera Sans" charset="0"/>
                <a:cs typeface="Bitstream Vera Sans" charset="0"/>
              </a:defRPr>
            </a:lvl3pPr>
            <a:lvl4pPr marL="1600200" indent="-228600" eaLnBrk="0">
              <a:defRPr>
                <a:solidFill>
                  <a:schemeClr val="tx1"/>
                </a:solidFill>
                <a:latin typeface="Arial" charset="0"/>
                <a:ea typeface="Bitstream Vera Sans" charset="0"/>
                <a:cs typeface="Bitstream Vera Sans" charset="0"/>
              </a:defRPr>
            </a:lvl4pPr>
            <a:lvl5pPr marL="2057400" indent="-228600" eaLnBrk="0">
              <a:defRPr>
                <a:solidFill>
                  <a:schemeClr val="tx1"/>
                </a:solidFill>
                <a:latin typeface="Arial" charset="0"/>
                <a:ea typeface="Bitstream Vera Sans" charset="0"/>
                <a:cs typeface="Bitstream Vera Sans" charset="0"/>
              </a:defRPr>
            </a:lvl5pPr>
            <a:lvl6pPr marL="2514600" indent="-228600" defTabSz="457200" eaLnBrk="0" fontAlgn="base" hangingPunct="0">
              <a:lnSpc>
                <a:spcPct val="104000"/>
              </a:lnSpc>
              <a:spcBef>
                <a:spcPct val="0"/>
              </a:spcBef>
              <a:spcAft>
                <a:spcPct val="0"/>
              </a:spcAft>
              <a:buClr>
                <a:srgbClr val="000000"/>
              </a:buClr>
              <a:buSzPct val="45000"/>
              <a:buFont typeface="Wingdings" pitchFamily="2" charset="2"/>
              <a:defRPr>
                <a:solidFill>
                  <a:schemeClr val="tx1"/>
                </a:solidFill>
                <a:latin typeface="Arial" charset="0"/>
                <a:ea typeface="Bitstream Vera Sans" charset="0"/>
                <a:cs typeface="Bitstream Vera Sans" charset="0"/>
              </a:defRPr>
            </a:lvl6pPr>
            <a:lvl7pPr marL="2971800" indent="-228600" defTabSz="457200" eaLnBrk="0" fontAlgn="base" hangingPunct="0">
              <a:lnSpc>
                <a:spcPct val="104000"/>
              </a:lnSpc>
              <a:spcBef>
                <a:spcPct val="0"/>
              </a:spcBef>
              <a:spcAft>
                <a:spcPct val="0"/>
              </a:spcAft>
              <a:buClr>
                <a:srgbClr val="000000"/>
              </a:buClr>
              <a:buSzPct val="45000"/>
              <a:buFont typeface="Wingdings" pitchFamily="2" charset="2"/>
              <a:defRPr>
                <a:solidFill>
                  <a:schemeClr val="tx1"/>
                </a:solidFill>
                <a:latin typeface="Arial" charset="0"/>
                <a:ea typeface="Bitstream Vera Sans" charset="0"/>
                <a:cs typeface="Bitstream Vera Sans" charset="0"/>
              </a:defRPr>
            </a:lvl7pPr>
            <a:lvl8pPr marL="3429000" indent="-228600" defTabSz="457200" eaLnBrk="0" fontAlgn="base" hangingPunct="0">
              <a:lnSpc>
                <a:spcPct val="104000"/>
              </a:lnSpc>
              <a:spcBef>
                <a:spcPct val="0"/>
              </a:spcBef>
              <a:spcAft>
                <a:spcPct val="0"/>
              </a:spcAft>
              <a:buClr>
                <a:srgbClr val="000000"/>
              </a:buClr>
              <a:buSzPct val="45000"/>
              <a:buFont typeface="Wingdings" pitchFamily="2" charset="2"/>
              <a:defRPr>
                <a:solidFill>
                  <a:schemeClr val="tx1"/>
                </a:solidFill>
                <a:latin typeface="Arial" charset="0"/>
                <a:ea typeface="Bitstream Vera Sans" charset="0"/>
                <a:cs typeface="Bitstream Vera Sans" charset="0"/>
              </a:defRPr>
            </a:lvl8pPr>
            <a:lvl9pPr marL="3886200" indent="-228600" defTabSz="457200" eaLnBrk="0" fontAlgn="base" hangingPunct="0">
              <a:lnSpc>
                <a:spcPct val="104000"/>
              </a:lnSpc>
              <a:spcBef>
                <a:spcPct val="0"/>
              </a:spcBef>
              <a:spcAft>
                <a:spcPct val="0"/>
              </a:spcAft>
              <a:buClr>
                <a:srgbClr val="000000"/>
              </a:buClr>
              <a:buSzPct val="45000"/>
              <a:buFont typeface="Wingdings" pitchFamily="2" charset="2"/>
              <a:defRPr>
                <a:solidFill>
                  <a:schemeClr val="tx1"/>
                </a:solidFill>
                <a:latin typeface="Arial" charset="0"/>
                <a:ea typeface="Bitstream Vera Sans" charset="0"/>
                <a:cs typeface="Bitstream Vera Sans" charset="0"/>
              </a:defRPr>
            </a:lvl9pPr>
          </a:lstStyle>
          <a:p>
            <a:pPr eaLnBrk="1"/>
            <a:r>
              <a:rPr lang="en-GB" dirty="0">
                <a:solidFill>
                  <a:srgbClr val="000000"/>
                </a:solidFill>
              </a:rPr>
              <a:t>c</a:t>
            </a:r>
          </a:p>
        </p:txBody>
      </p:sp>
      <p:sp>
        <p:nvSpPr>
          <p:cNvPr id="10261" name="Text Box 20"/>
          <p:cNvSpPr txBox="1">
            <a:spLocks noChangeArrowheads="1"/>
          </p:cNvSpPr>
          <p:nvPr/>
        </p:nvSpPr>
        <p:spPr bwMode="auto">
          <a:xfrm>
            <a:off x="4561917" y="2280242"/>
            <a:ext cx="207425" cy="4160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1440">
                <a:solidFill>
                  <a:srgbClr val="000000"/>
                </a:solidFill>
                <a:bevel/>
                <a:headEnd/>
                <a:tailEnd/>
              </a14:hiddenLine>
            </a:ext>
          </a:extLst>
        </p:spPr>
        <p:txBody>
          <a:bodyPr wrap="none" lIns="82945" tIns="41473" rIns="82945" bIns="41473" anchor="ctr"/>
          <a:lstStyle>
            <a:lvl1pPr eaLnBrk="0">
              <a:defRPr>
                <a:solidFill>
                  <a:schemeClr val="tx1"/>
                </a:solidFill>
                <a:latin typeface="Arial" charset="0"/>
                <a:ea typeface="Bitstream Vera Sans" charset="0"/>
                <a:cs typeface="Bitstream Vera Sans" charset="0"/>
              </a:defRPr>
            </a:lvl1pPr>
            <a:lvl2pPr marL="742950" indent="-285750" eaLnBrk="0">
              <a:defRPr>
                <a:solidFill>
                  <a:schemeClr val="tx1"/>
                </a:solidFill>
                <a:latin typeface="Arial" charset="0"/>
                <a:ea typeface="Bitstream Vera Sans" charset="0"/>
                <a:cs typeface="Bitstream Vera Sans" charset="0"/>
              </a:defRPr>
            </a:lvl2pPr>
            <a:lvl3pPr marL="1143000" indent="-228600" eaLnBrk="0">
              <a:defRPr>
                <a:solidFill>
                  <a:schemeClr val="tx1"/>
                </a:solidFill>
                <a:latin typeface="Arial" charset="0"/>
                <a:ea typeface="Bitstream Vera Sans" charset="0"/>
                <a:cs typeface="Bitstream Vera Sans" charset="0"/>
              </a:defRPr>
            </a:lvl3pPr>
            <a:lvl4pPr marL="1600200" indent="-228600" eaLnBrk="0">
              <a:defRPr>
                <a:solidFill>
                  <a:schemeClr val="tx1"/>
                </a:solidFill>
                <a:latin typeface="Arial" charset="0"/>
                <a:ea typeface="Bitstream Vera Sans" charset="0"/>
                <a:cs typeface="Bitstream Vera Sans" charset="0"/>
              </a:defRPr>
            </a:lvl4pPr>
            <a:lvl5pPr marL="2057400" indent="-228600" eaLnBrk="0">
              <a:defRPr>
                <a:solidFill>
                  <a:schemeClr val="tx1"/>
                </a:solidFill>
                <a:latin typeface="Arial" charset="0"/>
                <a:ea typeface="Bitstream Vera Sans" charset="0"/>
                <a:cs typeface="Bitstream Vera Sans" charset="0"/>
              </a:defRPr>
            </a:lvl5pPr>
            <a:lvl6pPr marL="2514600" indent="-228600" defTabSz="457200" eaLnBrk="0" fontAlgn="base" hangingPunct="0">
              <a:lnSpc>
                <a:spcPct val="104000"/>
              </a:lnSpc>
              <a:spcBef>
                <a:spcPct val="0"/>
              </a:spcBef>
              <a:spcAft>
                <a:spcPct val="0"/>
              </a:spcAft>
              <a:buClr>
                <a:srgbClr val="000000"/>
              </a:buClr>
              <a:buSzPct val="45000"/>
              <a:buFont typeface="Wingdings" pitchFamily="2" charset="2"/>
              <a:defRPr>
                <a:solidFill>
                  <a:schemeClr val="tx1"/>
                </a:solidFill>
                <a:latin typeface="Arial" charset="0"/>
                <a:ea typeface="Bitstream Vera Sans" charset="0"/>
                <a:cs typeface="Bitstream Vera Sans" charset="0"/>
              </a:defRPr>
            </a:lvl6pPr>
            <a:lvl7pPr marL="2971800" indent="-228600" defTabSz="457200" eaLnBrk="0" fontAlgn="base" hangingPunct="0">
              <a:lnSpc>
                <a:spcPct val="104000"/>
              </a:lnSpc>
              <a:spcBef>
                <a:spcPct val="0"/>
              </a:spcBef>
              <a:spcAft>
                <a:spcPct val="0"/>
              </a:spcAft>
              <a:buClr>
                <a:srgbClr val="000000"/>
              </a:buClr>
              <a:buSzPct val="45000"/>
              <a:buFont typeface="Wingdings" pitchFamily="2" charset="2"/>
              <a:defRPr>
                <a:solidFill>
                  <a:schemeClr val="tx1"/>
                </a:solidFill>
                <a:latin typeface="Arial" charset="0"/>
                <a:ea typeface="Bitstream Vera Sans" charset="0"/>
                <a:cs typeface="Bitstream Vera Sans" charset="0"/>
              </a:defRPr>
            </a:lvl7pPr>
            <a:lvl8pPr marL="3429000" indent="-228600" defTabSz="457200" eaLnBrk="0" fontAlgn="base" hangingPunct="0">
              <a:lnSpc>
                <a:spcPct val="104000"/>
              </a:lnSpc>
              <a:spcBef>
                <a:spcPct val="0"/>
              </a:spcBef>
              <a:spcAft>
                <a:spcPct val="0"/>
              </a:spcAft>
              <a:buClr>
                <a:srgbClr val="000000"/>
              </a:buClr>
              <a:buSzPct val="45000"/>
              <a:buFont typeface="Wingdings" pitchFamily="2" charset="2"/>
              <a:defRPr>
                <a:solidFill>
                  <a:schemeClr val="tx1"/>
                </a:solidFill>
                <a:latin typeface="Arial" charset="0"/>
                <a:ea typeface="Bitstream Vera Sans" charset="0"/>
                <a:cs typeface="Bitstream Vera Sans" charset="0"/>
              </a:defRPr>
            </a:lvl8pPr>
            <a:lvl9pPr marL="3886200" indent="-228600" defTabSz="457200" eaLnBrk="0" fontAlgn="base" hangingPunct="0">
              <a:lnSpc>
                <a:spcPct val="104000"/>
              </a:lnSpc>
              <a:spcBef>
                <a:spcPct val="0"/>
              </a:spcBef>
              <a:spcAft>
                <a:spcPct val="0"/>
              </a:spcAft>
              <a:buClr>
                <a:srgbClr val="000000"/>
              </a:buClr>
              <a:buSzPct val="45000"/>
              <a:buFont typeface="Wingdings" pitchFamily="2" charset="2"/>
              <a:defRPr>
                <a:solidFill>
                  <a:schemeClr val="tx1"/>
                </a:solidFill>
                <a:latin typeface="Arial" charset="0"/>
                <a:ea typeface="Bitstream Vera Sans" charset="0"/>
                <a:cs typeface="Bitstream Vera Sans" charset="0"/>
              </a:defRPr>
            </a:lvl9pPr>
          </a:lstStyle>
          <a:p>
            <a:pPr eaLnBrk="1"/>
            <a:endParaRPr lang="en-US"/>
          </a:p>
        </p:txBody>
      </p:sp>
      <p:sp>
        <p:nvSpPr>
          <p:cNvPr id="10262" name="Rectangle 21"/>
          <p:cNvSpPr>
            <a:spLocks noChangeArrowheads="1"/>
          </p:cNvSpPr>
          <p:nvPr/>
        </p:nvSpPr>
        <p:spPr bwMode="auto">
          <a:xfrm>
            <a:off x="2903955" y="1865652"/>
            <a:ext cx="622276" cy="621884"/>
          </a:xfrm>
          <a:prstGeom prst="rect">
            <a:avLst/>
          </a:prstGeom>
          <a:solidFill>
            <a:srgbClr val="99CCFF">
              <a:alpha val="20000"/>
            </a:srgbClr>
          </a:solidFill>
          <a:ln w="38100">
            <a:solidFill>
              <a:srgbClr val="FF0000"/>
            </a:solidFill>
            <a:bevel/>
            <a:headEnd/>
            <a:tailEnd/>
          </a:ln>
        </p:spPr>
        <p:txBody>
          <a:bodyPr wrap="none" lIns="81639" tIns="40820" rIns="81639" bIns="40820" anchor="ctr"/>
          <a:lstStyle/>
          <a:p>
            <a:pPr algn="ctr"/>
            <a:r>
              <a:rPr lang="en-GB">
                <a:solidFill>
                  <a:srgbClr val="000000"/>
                </a:solidFill>
              </a:rPr>
              <a:t>esp</a:t>
            </a:r>
          </a:p>
        </p:txBody>
      </p:sp>
      <p:sp>
        <p:nvSpPr>
          <p:cNvPr id="10263" name="Line 22"/>
          <p:cNvSpPr>
            <a:spLocks noChangeShapeType="1"/>
          </p:cNvSpPr>
          <p:nvPr/>
        </p:nvSpPr>
        <p:spPr bwMode="auto">
          <a:xfrm flipV="1">
            <a:off x="3524791" y="1656919"/>
            <a:ext cx="829701" cy="417469"/>
          </a:xfrm>
          <a:prstGeom prst="line">
            <a:avLst/>
          </a:prstGeom>
          <a:noFill/>
          <a:ln w="38100">
            <a:solidFill>
              <a:srgbClr val="FF0000"/>
            </a:solidFill>
            <a:bevel/>
            <a:headEnd/>
            <a:tailEnd type="triangle" w="med" len="me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10264" name="Rectangle 23"/>
          <p:cNvSpPr>
            <a:spLocks noChangeArrowheads="1"/>
          </p:cNvSpPr>
          <p:nvPr/>
        </p:nvSpPr>
        <p:spPr bwMode="auto">
          <a:xfrm>
            <a:off x="2902515" y="2902126"/>
            <a:ext cx="622276" cy="414589"/>
          </a:xfrm>
          <a:prstGeom prst="rect">
            <a:avLst/>
          </a:prstGeom>
          <a:solidFill>
            <a:srgbClr val="99CCFF">
              <a:alpha val="20000"/>
            </a:srgbClr>
          </a:solidFill>
          <a:ln w="38100">
            <a:solidFill>
              <a:srgbClr val="FF0000"/>
            </a:solidFill>
            <a:bevel/>
            <a:headEnd/>
            <a:tailEnd/>
          </a:ln>
        </p:spPr>
        <p:txBody>
          <a:bodyPr wrap="none" lIns="82945" tIns="41473" rIns="82945" bIns="41473" anchor="ctr"/>
          <a:lstStyle/>
          <a:p>
            <a:endParaRPr lang="en-US"/>
          </a:p>
        </p:txBody>
      </p:sp>
      <p:sp>
        <p:nvSpPr>
          <p:cNvPr id="10265" name="Text Box 24"/>
          <p:cNvSpPr txBox="1">
            <a:spLocks noChangeArrowheads="1"/>
          </p:cNvSpPr>
          <p:nvPr/>
        </p:nvSpPr>
        <p:spPr bwMode="auto">
          <a:xfrm>
            <a:off x="2902515" y="2902126"/>
            <a:ext cx="622276" cy="3397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1440">
                <a:solidFill>
                  <a:srgbClr val="000000"/>
                </a:solidFill>
                <a:bevel/>
                <a:headEnd/>
                <a:tailEnd/>
              </a14:hiddenLine>
            </a:ext>
          </a:extLst>
        </p:spPr>
        <p:txBody>
          <a:bodyPr lIns="81639" tIns="40820" rIns="81639" bIns="40820"/>
          <a:lstStyle>
            <a:lvl1pPr eaLnBrk="0">
              <a:defRPr>
                <a:solidFill>
                  <a:schemeClr val="tx1"/>
                </a:solidFill>
                <a:latin typeface="Arial" charset="0"/>
                <a:ea typeface="Bitstream Vera Sans" charset="0"/>
                <a:cs typeface="Bitstream Vera Sans" charset="0"/>
              </a:defRPr>
            </a:lvl1pPr>
            <a:lvl2pPr marL="742950" indent="-285750" eaLnBrk="0">
              <a:defRPr>
                <a:solidFill>
                  <a:schemeClr val="tx1"/>
                </a:solidFill>
                <a:latin typeface="Arial" charset="0"/>
                <a:ea typeface="Bitstream Vera Sans" charset="0"/>
                <a:cs typeface="Bitstream Vera Sans" charset="0"/>
              </a:defRPr>
            </a:lvl2pPr>
            <a:lvl3pPr marL="1143000" indent="-228600" eaLnBrk="0">
              <a:defRPr>
                <a:solidFill>
                  <a:schemeClr val="tx1"/>
                </a:solidFill>
                <a:latin typeface="Arial" charset="0"/>
                <a:ea typeface="Bitstream Vera Sans" charset="0"/>
                <a:cs typeface="Bitstream Vera Sans" charset="0"/>
              </a:defRPr>
            </a:lvl3pPr>
            <a:lvl4pPr marL="1600200" indent="-228600" eaLnBrk="0">
              <a:defRPr>
                <a:solidFill>
                  <a:schemeClr val="tx1"/>
                </a:solidFill>
                <a:latin typeface="Arial" charset="0"/>
                <a:ea typeface="Bitstream Vera Sans" charset="0"/>
                <a:cs typeface="Bitstream Vera Sans" charset="0"/>
              </a:defRPr>
            </a:lvl4pPr>
            <a:lvl5pPr marL="2057400" indent="-228600" eaLnBrk="0">
              <a:defRPr>
                <a:solidFill>
                  <a:schemeClr val="tx1"/>
                </a:solidFill>
                <a:latin typeface="Arial" charset="0"/>
                <a:ea typeface="Bitstream Vera Sans" charset="0"/>
                <a:cs typeface="Bitstream Vera Sans" charset="0"/>
              </a:defRPr>
            </a:lvl5pPr>
            <a:lvl6pPr marL="2514600" indent="-228600" defTabSz="457200" eaLnBrk="0" fontAlgn="base" hangingPunct="0">
              <a:lnSpc>
                <a:spcPct val="104000"/>
              </a:lnSpc>
              <a:spcBef>
                <a:spcPct val="0"/>
              </a:spcBef>
              <a:spcAft>
                <a:spcPct val="0"/>
              </a:spcAft>
              <a:buClr>
                <a:srgbClr val="000000"/>
              </a:buClr>
              <a:buSzPct val="45000"/>
              <a:buFont typeface="Wingdings" pitchFamily="2" charset="2"/>
              <a:defRPr>
                <a:solidFill>
                  <a:schemeClr val="tx1"/>
                </a:solidFill>
                <a:latin typeface="Arial" charset="0"/>
                <a:ea typeface="Bitstream Vera Sans" charset="0"/>
                <a:cs typeface="Bitstream Vera Sans" charset="0"/>
              </a:defRPr>
            </a:lvl6pPr>
            <a:lvl7pPr marL="2971800" indent="-228600" defTabSz="457200" eaLnBrk="0" fontAlgn="base" hangingPunct="0">
              <a:lnSpc>
                <a:spcPct val="104000"/>
              </a:lnSpc>
              <a:spcBef>
                <a:spcPct val="0"/>
              </a:spcBef>
              <a:spcAft>
                <a:spcPct val="0"/>
              </a:spcAft>
              <a:buClr>
                <a:srgbClr val="000000"/>
              </a:buClr>
              <a:buSzPct val="45000"/>
              <a:buFont typeface="Wingdings" pitchFamily="2" charset="2"/>
              <a:defRPr>
                <a:solidFill>
                  <a:schemeClr val="tx1"/>
                </a:solidFill>
                <a:latin typeface="Arial" charset="0"/>
                <a:ea typeface="Bitstream Vera Sans" charset="0"/>
                <a:cs typeface="Bitstream Vera Sans" charset="0"/>
              </a:defRPr>
            </a:lvl7pPr>
            <a:lvl8pPr marL="3429000" indent="-228600" defTabSz="457200" eaLnBrk="0" fontAlgn="base" hangingPunct="0">
              <a:lnSpc>
                <a:spcPct val="104000"/>
              </a:lnSpc>
              <a:spcBef>
                <a:spcPct val="0"/>
              </a:spcBef>
              <a:spcAft>
                <a:spcPct val="0"/>
              </a:spcAft>
              <a:buClr>
                <a:srgbClr val="000000"/>
              </a:buClr>
              <a:buSzPct val="45000"/>
              <a:buFont typeface="Wingdings" pitchFamily="2" charset="2"/>
              <a:defRPr>
                <a:solidFill>
                  <a:schemeClr val="tx1"/>
                </a:solidFill>
                <a:latin typeface="Arial" charset="0"/>
                <a:ea typeface="Bitstream Vera Sans" charset="0"/>
                <a:cs typeface="Bitstream Vera Sans" charset="0"/>
              </a:defRPr>
            </a:lvl8pPr>
            <a:lvl9pPr marL="3886200" indent="-228600" defTabSz="457200" eaLnBrk="0" fontAlgn="base" hangingPunct="0">
              <a:lnSpc>
                <a:spcPct val="104000"/>
              </a:lnSpc>
              <a:spcBef>
                <a:spcPct val="0"/>
              </a:spcBef>
              <a:spcAft>
                <a:spcPct val="0"/>
              </a:spcAft>
              <a:buClr>
                <a:srgbClr val="000000"/>
              </a:buClr>
              <a:buSzPct val="45000"/>
              <a:buFont typeface="Wingdings" pitchFamily="2" charset="2"/>
              <a:defRPr>
                <a:solidFill>
                  <a:schemeClr val="tx1"/>
                </a:solidFill>
                <a:latin typeface="Arial" charset="0"/>
                <a:ea typeface="Bitstream Vera Sans" charset="0"/>
                <a:cs typeface="Bitstream Vera Sans" charset="0"/>
              </a:defRPr>
            </a:lvl9pPr>
          </a:lstStyle>
          <a:p>
            <a:pPr eaLnBrk="1"/>
            <a:r>
              <a:rPr lang="en-GB">
                <a:solidFill>
                  <a:srgbClr val="000000"/>
                </a:solidFill>
              </a:rPr>
              <a:t>ebp</a:t>
            </a:r>
          </a:p>
        </p:txBody>
      </p:sp>
      <p:sp>
        <p:nvSpPr>
          <p:cNvPr id="10266" name="Line 25"/>
          <p:cNvSpPr>
            <a:spLocks noChangeShapeType="1"/>
          </p:cNvSpPr>
          <p:nvPr/>
        </p:nvSpPr>
        <p:spPr bwMode="auto">
          <a:xfrm flipV="1">
            <a:off x="3524791" y="2900687"/>
            <a:ext cx="829701" cy="210174"/>
          </a:xfrm>
          <a:prstGeom prst="line">
            <a:avLst/>
          </a:prstGeom>
          <a:noFill/>
          <a:ln w="38100">
            <a:solidFill>
              <a:srgbClr val="FF0000"/>
            </a:solidFill>
            <a:bevel/>
            <a:headEnd/>
            <a:tailEnd type="triangle" w="med" len="med"/>
          </a:ln>
          <a:extLst>
            <a:ext uri="{909E8E84-426E-40DD-AFC4-6F175D3DCCD1}">
              <a14:hiddenFill xmlns:a14="http://schemas.microsoft.com/office/drawing/2010/main">
                <a:noFill/>
              </a14:hiddenFill>
            </a:ext>
          </a:extLst>
        </p:spPr>
        <p:txBody>
          <a:bodyPr lIns="82945" tIns="41473" rIns="82945" bIns="41473"/>
          <a:lstStyle/>
          <a:p>
            <a:endParaRPr lang="en-US"/>
          </a:p>
        </p:txBody>
      </p:sp>
    </p:spTree>
    <p:extLst>
      <p:ext uri="{BB962C8B-B14F-4D97-AF65-F5344CB8AC3E}">
        <p14:creationId xmlns:p14="http://schemas.microsoft.com/office/powerpoint/2010/main" val="1488260877"/>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 Box 1"/>
          <p:cNvSpPr txBox="1">
            <a:spLocks noChangeArrowheads="1"/>
          </p:cNvSpPr>
          <p:nvPr/>
        </p:nvSpPr>
        <p:spPr bwMode="auto">
          <a:xfrm>
            <a:off x="207425" y="829179"/>
            <a:ext cx="8403175" cy="54789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1440">
                <a:solidFill>
                  <a:srgbClr val="000000"/>
                </a:solidFill>
                <a:bevel/>
                <a:headEnd/>
                <a:tailEnd/>
              </a14:hiddenLine>
            </a:ext>
          </a:extLst>
        </p:spPr>
        <p:txBody>
          <a:bodyPr lIns="81639" tIns="40820" rIns="81639" bIns="40820"/>
          <a:lstStyle>
            <a:lvl1pPr eaLnBrk="0">
              <a:tabLst>
                <a:tab pos="723900" algn="l"/>
                <a:tab pos="1447800" algn="l"/>
                <a:tab pos="2171700" algn="l"/>
                <a:tab pos="2895600" algn="l"/>
                <a:tab pos="3619500" algn="l"/>
                <a:tab pos="4343400" algn="l"/>
                <a:tab pos="5067300" algn="l"/>
                <a:tab pos="5791200" algn="l"/>
                <a:tab pos="6515100" algn="l"/>
              </a:tabLst>
              <a:defRPr>
                <a:solidFill>
                  <a:schemeClr val="tx1"/>
                </a:solidFill>
                <a:latin typeface="Arial" charset="0"/>
                <a:ea typeface="Bitstream Vera Sans" charset="0"/>
                <a:cs typeface="Bitstream Vera Sans" charset="0"/>
              </a:defRPr>
            </a:lvl1pPr>
            <a:lvl2pPr marL="742950" indent="-285750" eaLnBrk="0">
              <a:tabLst>
                <a:tab pos="723900" algn="l"/>
                <a:tab pos="1447800" algn="l"/>
                <a:tab pos="2171700" algn="l"/>
                <a:tab pos="2895600" algn="l"/>
                <a:tab pos="3619500" algn="l"/>
                <a:tab pos="4343400" algn="l"/>
                <a:tab pos="5067300" algn="l"/>
                <a:tab pos="5791200" algn="l"/>
                <a:tab pos="6515100" algn="l"/>
              </a:tabLst>
              <a:defRPr>
                <a:solidFill>
                  <a:schemeClr val="tx1"/>
                </a:solidFill>
                <a:latin typeface="Arial" charset="0"/>
                <a:ea typeface="Bitstream Vera Sans" charset="0"/>
                <a:cs typeface="Bitstream Vera Sans" charset="0"/>
              </a:defRPr>
            </a:lvl2pPr>
            <a:lvl3pPr marL="1143000" indent="-228600" eaLnBrk="0">
              <a:tabLst>
                <a:tab pos="723900" algn="l"/>
                <a:tab pos="1447800" algn="l"/>
                <a:tab pos="2171700" algn="l"/>
                <a:tab pos="2895600" algn="l"/>
                <a:tab pos="3619500" algn="l"/>
                <a:tab pos="4343400" algn="l"/>
                <a:tab pos="5067300" algn="l"/>
                <a:tab pos="5791200" algn="l"/>
                <a:tab pos="6515100" algn="l"/>
              </a:tabLst>
              <a:defRPr>
                <a:solidFill>
                  <a:schemeClr val="tx1"/>
                </a:solidFill>
                <a:latin typeface="Arial" charset="0"/>
                <a:ea typeface="Bitstream Vera Sans" charset="0"/>
                <a:cs typeface="Bitstream Vera Sans" charset="0"/>
              </a:defRPr>
            </a:lvl3pPr>
            <a:lvl4pPr marL="1600200" indent="-228600" eaLnBrk="0">
              <a:tabLst>
                <a:tab pos="723900" algn="l"/>
                <a:tab pos="1447800" algn="l"/>
                <a:tab pos="2171700" algn="l"/>
                <a:tab pos="2895600" algn="l"/>
                <a:tab pos="3619500" algn="l"/>
                <a:tab pos="4343400" algn="l"/>
                <a:tab pos="5067300" algn="l"/>
                <a:tab pos="5791200" algn="l"/>
                <a:tab pos="6515100" algn="l"/>
              </a:tabLst>
              <a:defRPr>
                <a:solidFill>
                  <a:schemeClr val="tx1"/>
                </a:solidFill>
                <a:latin typeface="Arial" charset="0"/>
                <a:ea typeface="Bitstream Vera Sans" charset="0"/>
                <a:cs typeface="Bitstream Vera Sans" charset="0"/>
              </a:defRPr>
            </a:lvl4pPr>
            <a:lvl5pPr marL="2057400" indent="-228600" eaLnBrk="0">
              <a:tabLst>
                <a:tab pos="723900" algn="l"/>
                <a:tab pos="1447800" algn="l"/>
                <a:tab pos="2171700" algn="l"/>
                <a:tab pos="2895600" algn="l"/>
                <a:tab pos="3619500" algn="l"/>
                <a:tab pos="4343400" algn="l"/>
                <a:tab pos="5067300" algn="l"/>
                <a:tab pos="5791200" algn="l"/>
                <a:tab pos="6515100" algn="l"/>
              </a:tabLst>
              <a:defRPr>
                <a:solidFill>
                  <a:schemeClr val="tx1"/>
                </a:solidFill>
                <a:latin typeface="Arial" charset="0"/>
                <a:ea typeface="Bitstream Vera Sans" charset="0"/>
                <a:cs typeface="Bitstream Vera Sans" charset="0"/>
              </a:defRPr>
            </a:lvl5pPr>
            <a:lvl6pPr marL="2514600" indent="-228600" defTabSz="457200" eaLnBrk="0" fontAlgn="base" hangingPunct="0">
              <a:lnSpc>
                <a:spcPct val="104000"/>
              </a:lnSpc>
              <a:spcBef>
                <a:spcPct val="0"/>
              </a:spcBef>
              <a:spcAft>
                <a:spcPct val="0"/>
              </a:spcAft>
              <a:buClr>
                <a:srgbClr val="000000"/>
              </a:buClr>
              <a:buSzPct val="45000"/>
              <a:buFont typeface="Wingdings" pitchFamily="2" charset="2"/>
              <a:tabLst>
                <a:tab pos="723900" algn="l"/>
                <a:tab pos="1447800" algn="l"/>
                <a:tab pos="2171700" algn="l"/>
                <a:tab pos="2895600" algn="l"/>
                <a:tab pos="3619500" algn="l"/>
                <a:tab pos="4343400" algn="l"/>
                <a:tab pos="5067300" algn="l"/>
                <a:tab pos="5791200" algn="l"/>
                <a:tab pos="6515100" algn="l"/>
              </a:tabLst>
              <a:defRPr>
                <a:solidFill>
                  <a:schemeClr val="tx1"/>
                </a:solidFill>
                <a:latin typeface="Arial" charset="0"/>
                <a:ea typeface="Bitstream Vera Sans" charset="0"/>
                <a:cs typeface="Bitstream Vera Sans" charset="0"/>
              </a:defRPr>
            </a:lvl6pPr>
            <a:lvl7pPr marL="2971800" indent="-228600" defTabSz="457200" eaLnBrk="0" fontAlgn="base" hangingPunct="0">
              <a:lnSpc>
                <a:spcPct val="104000"/>
              </a:lnSpc>
              <a:spcBef>
                <a:spcPct val="0"/>
              </a:spcBef>
              <a:spcAft>
                <a:spcPct val="0"/>
              </a:spcAft>
              <a:buClr>
                <a:srgbClr val="000000"/>
              </a:buClr>
              <a:buSzPct val="45000"/>
              <a:buFont typeface="Wingdings" pitchFamily="2" charset="2"/>
              <a:tabLst>
                <a:tab pos="723900" algn="l"/>
                <a:tab pos="1447800" algn="l"/>
                <a:tab pos="2171700" algn="l"/>
                <a:tab pos="2895600" algn="l"/>
                <a:tab pos="3619500" algn="l"/>
                <a:tab pos="4343400" algn="l"/>
                <a:tab pos="5067300" algn="l"/>
                <a:tab pos="5791200" algn="l"/>
                <a:tab pos="6515100" algn="l"/>
              </a:tabLst>
              <a:defRPr>
                <a:solidFill>
                  <a:schemeClr val="tx1"/>
                </a:solidFill>
                <a:latin typeface="Arial" charset="0"/>
                <a:ea typeface="Bitstream Vera Sans" charset="0"/>
                <a:cs typeface="Bitstream Vera Sans" charset="0"/>
              </a:defRPr>
            </a:lvl7pPr>
            <a:lvl8pPr marL="3429000" indent="-228600" defTabSz="457200" eaLnBrk="0" fontAlgn="base" hangingPunct="0">
              <a:lnSpc>
                <a:spcPct val="104000"/>
              </a:lnSpc>
              <a:spcBef>
                <a:spcPct val="0"/>
              </a:spcBef>
              <a:spcAft>
                <a:spcPct val="0"/>
              </a:spcAft>
              <a:buClr>
                <a:srgbClr val="000000"/>
              </a:buClr>
              <a:buSzPct val="45000"/>
              <a:buFont typeface="Wingdings" pitchFamily="2" charset="2"/>
              <a:tabLst>
                <a:tab pos="723900" algn="l"/>
                <a:tab pos="1447800" algn="l"/>
                <a:tab pos="2171700" algn="l"/>
                <a:tab pos="2895600" algn="l"/>
                <a:tab pos="3619500" algn="l"/>
                <a:tab pos="4343400" algn="l"/>
                <a:tab pos="5067300" algn="l"/>
                <a:tab pos="5791200" algn="l"/>
                <a:tab pos="6515100" algn="l"/>
              </a:tabLst>
              <a:defRPr>
                <a:solidFill>
                  <a:schemeClr val="tx1"/>
                </a:solidFill>
                <a:latin typeface="Arial" charset="0"/>
                <a:ea typeface="Bitstream Vera Sans" charset="0"/>
                <a:cs typeface="Bitstream Vera Sans" charset="0"/>
              </a:defRPr>
            </a:lvl8pPr>
            <a:lvl9pPr marL="3886200" indent="-228600" defTabSz="457200" eaLnBrk="0" fontAlgn="base" hangingPunct="0">
              <a:lnSpc>
                <a:spcPct val="104000"/>
              </a:lnSpc>
              <a:spcBef>
                <a:spcPct val="0"/>
              </a:spcBef>
              <a:spcAft>
                <a:spcPct val="0"/>
              </a:spcAft>
              <a:buClr>
                <a:srgbClr val="000000"/>
              </a:buClr>
              <a:buSzPct val="45000"/>
              <a:buFont typeface="Wingdings" pitchFamily="2" charset="2"/>
              <a:tabLst>
                <a:tab pos="723900" algn="l"/>
                <a:tab pos="1447800" algn="l"/>
                <a:tab pos="2171700" algn="l"/>
                <a:tab pos="2895600" algn="l"/>
                <a:tab pos="3619500" algn="l"/>
                <a:tab pos="4343400" algn="l"/>
                <a:tab pos="5067300" algn="l"/>
                <a:tab pos="5791200" algn="l"/>
                <a:tab pos="6515100" algn="l"/>
              </a:tabLst>
              <a:defRPr>
                <a:solidFill>
                  <a:schemeClr val="tx1"/>
                </a:solidFill>
                <a:latin typeface="Arial" charset="0"/>
                <a:ea typeface="Bitstream Vera Sans" charset="0"/>
                <a:cs typeface="Bitstream Vera Sans" charset="0"/>
              </a:defRPr>
            </a:lvl9pPr>
          </a:lstStyle>
          <a:p>
            <a:pPr eaLnBrk="1"/>
            <a:r>
              <a:rPr lang="en-GB" dirty="0">
                <a:solidFill>
                  <a:srgbClr val="000000"/>
                </a:solidFill>
              </a:rPr>
              <a:t>0x08048204 &lt;main+0&gt;:	lea    0x4(%</a:t>
            </a:r>
            <a:r>
              <a:rPr lang="en-GB" dirty="0" err="1">
                <a:solidFill>
                  <a:srgbClr val="000000"/>
                </a:solidFill>
              </a:rPr>
              <a:t>esp</a:t>
            </a:r>
            <a:r>
              <a:rPr lang="en-GB" dirty="0">
                <a:solidFill>
                  <a:srgbClr val="000000"/>
                </a:solidFill>
              </a:rPr>
              <a:t>),%</a:t>
            </a:r>
            <a:r>
              <a:rPr lang="en-GB" dirty="0" err="1">
                <a:solidFill>
                  <a:srgbClr val="000000"/>
                </a:solidFill>
              </a:rPr>
              <a:t>ecx</a:t>
            </a:r>
            <a:endParaRPr lang="en-GB" dirty="0">
              <a:solidFill>
                <a:srgbClr val="000000"/>
              </a:solidFill>
            </a:endParaRPr>
          </a:p>
          <a:p>
            <a:pPr eaLnBrk="1"/>
            <a:r>
              <a:rPr lang="en-GB" dirty="0">
                <a:solidFill>
                  <a:srgbClr val="000000"/>
                </a:solidFill>
              </a:rPr>
              <a:t>0x08048208 &lt;main+4&gt;:	and    $0xfffffff0,%esp</a:t>
            </a:r>
          </a:p>
          <a:p>
            <a:pPr eaLnBrk="1"/>
            <a:r>
              <a:rPr lang="en-GB" dirty="0">
                <a:solidFill>
                  <a:srgbClr val="000000"/>
                </a:solidFill>
              </a:rPr>
              <a:t>0x0804820b &lt;main+7&gt;:	</a:t>
            </a:r>
            <a:r>
              <a:rPr lang="en-GB" dirty="0" err="1">
                <a:solidFill>
                  <a:srgbClr val="000000"/>
                </a:solidFill>
              </a:rPr>
              <a:t>pushl</a:t>
            </a:r>
            <a:r>
              <a:rPr lang="en-GB" dirty="0">
                <a:solidFill>
                  <a:srgbClr val="000000"/>
                </a:solidFill>
              </a:rPr>
              <a:t>  -0x4(%</a:t>
            </a:r>
            <a:r>
              <a:rPr lang="en-GB" dirty="0" err="1">
                <a:solidFill>
                  <a:srgbClr val="000000"/>
                </a:solidFill>
              </a:rPr>
              <a:t>ecx</a:t>
            </a:r>
            <a:r>
              <a:rPr lang="en-GB" dirty="0">
                <a:solidFill>
                  <a:srgbClr val="000000"/>
                </a:solidFill>
              </a:rPr>
              <a:t>)</a:t>
            </a:r>
            <a:r>
              <a:rPr lang="ar-SA" dirty="0">
                <a:solidFill>
                  <a:srgbClr val="000000"/>
                </a:solidFill>
                <a:cs typeface="Arial" charset="0"/>
              </a:rPr>
              <a:t>‏</a:t>
            </a:r>
            <a:endParaRPr lang="en-GB" dirty="0">
              <a:solidFill>
                <a:srgbClr val="000000"/>
              </a:solidFill>
            </a:endParaRPr>
          </a:p>
          <a:p>
            <a:pPr eaLnBrk="1"/>
            <a:r>
              <a:rPr lang="en-GB" dirty="0">
                <a:solidFill>
                  <a:srgbClr val="000000"/>
                </a:solidFill>
              </a:rPr>
              <a:t>0x0804820e &lt;main+10&gt;:	push   %</a:t>
            </a:r>
            <a:r>
              <a:rPr lang="en-GB" dirty="0" err="1">
                <a:solidFill>
                  <a:srgbClr val="000000"/>
                </a:solidFill>
              </a:rPr>
              <a:t>ebp</a:t>
            </a:r>
            <a:endParaRPr lang="en-GB" dirty="0">
              <a:solidFill>
                <a:srgbClr val="000000"/>
              </a:solidFill>
            </a:endParaRPr>
          </a:p>
          <a:p>
            <a:pPr eaLnBrk="1"/>
            <a:r>
              <a:rPr lang="en-GB" dirty="0">
                <a:solidFill>
                  <a:srgbClr val="000000"/>
                </a:solidFill>
              </a:rPr>
              <a:t>0x0804820f &lt;main+11&gt;:	</a:t>
            </a:r>
            <a:r>
              <a:rPr lang="en-GB" dirty="0" err="1">
                <a:solidFill>
                  <a:srgbClr val="000000"/>
                </a:solidFill>
              </a:rPr>
              <a:t>mov</a:t>
            </a:r>
            <a:r>
              <a:rPr lang="en-GB" dirty="0">
                <a:solidFill>
                  <a:srgbClr val="000000"/>
                </a:solidFill>
              </a:rPr>
              <a:t>    %</a:t>
            </a:r>
            <a:r>
              <a:rPr lang="en-GB" dirty="0" err="1">
                <a:solidFill>
                  <a:srgbClr val="000000"/>
                </a:solidFill>
              </a:rPr>
              <a:t>esp</a:t>
            </a:r>
            <a:r>
              <a:rPr lang="en-GB" dirty="0">
                <a:solidFill>
                  <a:srgbClr val="000000"/>
                </a:solidFill>
              </a:rPr>
              <a:t>,%</a:t>
            </a:r>
            <a:r>
              <a:rPr lang="en-GB" dirty="0" err="1">
                <a:solidFill>
                  <a:srgbClr val="000000"/>
                </a:solidFill>
              </a:rPr>
              <a:t>ebp</a:t>
            </a:r>
            <a:endParaRPr lang="en-GB" dirty="0">
              <a:solidFill>
                <a:srgbClr val="000000"/>
              </a:solidFill>
            </a:endParaRPr>
          </a:p>
          <a:p>
            <a:pPr eaLnBrk="1"/>
            <a:r>
              <a:rPr lang="en-GB" dirty="0">
                <a:solidFill>
                  <a:srgbClr val="000000"/>
                </a:solidFill>
              </a:rPr>
              <a:t>0x08048211 &lt;main+13&gt;:	push   %</a:t>
            </a:r>
            <a:r>
              <a:rPr lang="en-GB" dirty="0" err="1">
                <a:solidFill>
                  <a:srgbClr val="000000"/>
                </a:solidFill>
              </a:rPr>
              <a:t>ecx</a:t>
            </a:r>
            <a:endParaRPr lang="en-GB" dirty="0">
              <a:solidFill>
                <a:srgbClr val="000000"/>
              </a:solidFill>
            </a:endParaRPr>
          </a:p>
          <a:p>
            <a:pPr eaLnBrk="1"/>
            <a:r>
              <a:rPr lang="en-GB" dirty="0">
                <a:solidFill>
                  <a:srgbClr val="000000"/>
                </a:solidFill>
              </a:rPr>
              <a:t>0x08048212 &lt;main+14&gt;:	sub    $0x24,%esp</a:t>
            </a:r>
          </a:p>
          <a:p>
            <a:pPr eaLnBrk="1"/>
            <a:r>
              <a:rPr lang="en-GB" dirty="0">
                <a:solidFill>
                  <a:srgbClr val="0000FF"/>
                </a:solidFill>
              </a:rPr>
              <a:t>0x08048215 &lt;main+17&gt;:	</a:t>
            </a:r>
            <a:r>
              <a:rPr lang="en-GB" dirty="0" err="1">
                <a:solidFill>
                  <a:srgbClr val="0000FF"/>
                </a:solidFill>
              </a:rPr>
              <a:t>movl</a:t>
            </a:r>
            <a:r>
              <a:rPr lang="en-GB" dirty="0">
                <a:solidFill>
                  <a:srgbClr val="0000FF"/>
                </a:solidFill>
              </a:rPr>
              <a:t>   $0x2,0x4(%</a:t>
            </a:r>
            <a:r>
              <a:rPr lang="en-GB" dirty="0" err="1">
                <a:solidFill>
                  <a:srgbClr val="0000FF"/>
                </a:solidFill>
              </a:rPr>
              <a:t>esp</a:t>
            </a:r>
            <a:r>
              <a:rPr lang="en-GB" dirty="0">
                <a:solidFill>
                  <a:srgbClr val="0000FF"/>
                </a:solidFill>
              </a:rPr>
              <a:t>)  ; pass parameter</a:t>
            </a:r>
          </a:p>
          <a:p>
            <a:pPr eaLnBrk="1"/>
            <a:r>
              <a:rPr lang="en-GB" dirty="0">
                <a:solidFill>
                  <a:srgbClr val="0000FF"/>
                </a:solidFill>
              </a:rPr>
              <a:t>0x0804821d &lt;main+25&gt;:	</a:t>
            </a:r>
            <a:r>
              <a:rPr lang="en-GB" dirty="0" err="1">
                <a:solidFill>
                  <a:srgbClr val="0000FF"/>
                </a:solidFill>
              </a:rPr>
              <a:t>movl</a:t>
            </a:r>
            <a:r>
              <a:rPr lang="en-GB" dirty="0">
                <a:solidFill>
                  <a:srgbClr val="0000FF"/>
                </a:solidFill>
              </a:rPr>
              <a:t>   $0x1,(%</a:t>
            </a:r>
            <a:r>
              <a:rPr lang="en-GB" dirty="0" err="1">
                <a:solidFill>
                  <a:srgbClr val="0000FF"/>
                </a:solidFill>
              </a:rPr>
              <a:t>esp</a:t>
            </a:r>
            <a:r>
              <a:rPr lang="en-GB" dirty="0">
                <a:solidFill>
                  <a:srgbClr val="0000FF"/>
                </a:solidFill>
              </a:rPr>
              <a:t>)       ; pass parameter</a:t>
            </a:r>
          </a:p>
          <a:p>
            <a:pPr eaLnBrk="1"/>
            <a:r>
              <a:rPr lang="en-GB" dirty="0">
                <a:solidFill>
                  <a:srgbClr val="FF0000"/>
                </a:solidFill>
              </a:rPr>
              <a:t>0x08048224 &lt;main+32&gt;:</a:t>
            </a:r>
            <a:r>
              <a:rPr lang="en-GB" dirty="0">
                <a:solidFill>
                  <a:srgbClr val="000000"/>
                </a:solidFill>
              </a:rPr>
              <a:t>	</a:t>
            </a:r>
            <a:r>
              <a:rPr lang="en-GB" dirty="0">
                <a:solidFill>
                  <a:srgbClr val="FF0000"/>
                </a:solidFill>
              </a:rPr>
              <a:t>call   0x80481f0 &lt;</a:t>
            </a:r>
            <a:r>
              <a:rPr lang="en-GB" dirty="0" err="1">
                <a:solidFill>
                  <a:srgbClr val="FF0000"/>
                </a:solidFill>
              </a:rPr>
              <a:t>cal</a:t>
            </a:r>
            <a:r>
              <a:rPr lang="en-GB" dirty="0">
                <a:solidFill>
                  <a:srgbClr val="FF0000"/>
                </a:solidFill>
              </a:rPr>
              <a:t>&gt;</a:t>
            </a:r>
          </a:p>
          <a:p>
            <a:pPr eaLnBrk="1"/>
            <a:r>
              <a:rPr lang="en-GB" dirty="0">
                <a:solidFill>
                  <a:srgbClr val="000000"/>
                </a:solidFill>
              </a:rPr>
              <a:t>0x08048229 &lt;main+37&gt;:	</a:t>
            </a:r>
            <a:r>
              <a:rPr lang="en-GB" dirty="0" err="1">
                <a:solidFill>
                  <a:srgbClr val="000000"/>
                </a:solidFill>
              </a:rPr>
              <a:t>mov</a:t>
            </a:r>
            <a:r>
              <a:rPr lang="en-GB" dirty="0">
                <a:solidFill>
                  <a:srgbClr val="000000"/>
                </a:solidFill>
              </a:rPr>
              <a:t>    %eax,-0x8(%</a:t>
            </a:r>
            <a:r>
              <a:rPr lang="en-GB" dirty="0" err="1">
                <a:solidFill>
                  <a:srgbClr val="000000"/>
                </a:solidFill>
              </a:rPr>
              <a:t>ebp</a:t>
            </a:r>
            <a:r>
              <a:rPr lang="en-GB" dirty="0">
                <a:solidFill>
                  <a:srgbClr val="000000"/>
                </a:solidFill>
              </a:rPr>
              <a:t>)</a:t>
            </a:r>
            <a:r>
              <a:rPr lang="ar-SA" dirty="0">
                <a:solidFill>
                  <a:srgbClr val="000000"/>
                </a:solidFill>
                <a:cs typeface="Arial" charset="0"/>
              </a:rPr>
              <a:t>‏</a:t>
            </a:r>
            <a:endParaRPr lang="en-GB" dirty="0">
              <a:solidFill>
                <a:srgbClr val="000000"/>
              </a:solidFill>
            </a:endParaRPr>
          </a:p>
          <a:p>
            <a:pPr eaLnBrk="1"/>
            <a:r>
              <a:rPr lang="en-GB" dirty="0">
                <a:solidFill>
                  <a:srgbClr val="000000"/>
                </a:solidFill>
              </a:rPr>
              <a:t>0x0804822c &lt;main+40&gt;:	</a:t>
            </a:r>
            <a:r>
              <a:rPr lang="en-GB" dirty="0" err="1">
                <a:solidFill>
                  <a:srgbClr val="000000"/>
                </a:solidFill>
              </a:rPr>
              <a:t>mov</a:t>
            </a:r>
            <a:r>
              <a:rPr lang="en-GB" dirty="0">
                <a:solidFill>
                  <a:srgbClr val="000000"/>
                </a:solidFill>
              </a:rPr>
              <a:t>    -0x8(%</a:t>
            </a:r>
            <a:r>
              <a:rPr lang="en-GB" dirty="0" err="1">
                <a:solidFill>
                  <a:srgbClr val="000000"/>
                </a:solidFill>
              </a:rPr>
              <a:t>ebp</a:t>
            </a:r>
            <a:r>
              <a:rPr lang="en-GB" dirty="0">
                <a:solidFill>
                  <a:srgbClr val="000000"/>
                </a:solidFill>
              </a:rPr>
              <a:t>),%</a:t>
            </a:r>
            <a:r>
              <a:rPr lang="en-GB" dirty="0" err="1">
                <a:solidFill>
                  <a:srgbClr val="000000"/>
                </a:solidFill>
              </a:rPr>
              <a:t>eax</a:t>
            </a:r>
            <a:endParaRPr lang="en-GB" dirty="0">
              <a:solidFill>
                <a:srgbClr val="000000"/>
              </a:solidFill>
            </a:endParaRPr>
          </a:p>
          <a:p>
            <a:pPr eaLnBrk="1"/>
            <a:r>
              <a:rPr lang="en-GB" dirty="0">
                <a:solidFill>
                  <a:srgbClr val="000000"/>
                </a:solidFill>
              </a:rPr>
              <a:t>0x0804822f &lt;main+43&gt;:	</a:t>
            </a:r>
            <a:r>
              <a:rPr lang="en-GB" dirty="0" err="1">
                <a:solidFill>
                  <a:srgbClr val="000000"/>
                </a:solidFill>
              </a:rPr>
              <a:t>mov</a:t>
            </a:r>
            <a:r>
              <a:rPr lang="en-GB" dirty="0">
                <a:solidFill>
                  <a:srgbClr val="000000"/>
                </a:solidFill>
              </a:rPr>
              <a:t>    %eax,0x4(%</a:t>
            </a:r>
            <a:r>
              <a:rPr lang="en-GB" dirty="0" err="1">
                <a:solidFill>
                  <a:srgbClr val="000000"/>
                </a:solidFill>
              </a:rPr>
              <a:t>esp</a:t>
            </a:r>
            <a:r>
              <a:rPr lang="en-GB" dirty="0">
                <a:solidFill>
                  <a:srgbClr val="000000"/>
                </a:solidFill>
              </a:rPr>
              <a:t>)</a:t>
            </a:r>
            <a:r>
              <a:rPr lang="ar-SA" dirty="0">
                <a:solidFill>
                  <a:srgbClr val="000000"/>
                </a:solidFill>
                <a:cs typeface="Arial" charset="0"/>
              </a:rPr>
              <a:t>‏</a:t>
            </a:r>
            <a:endParaRPr lang="en-GB" dirty="0">
              <a:solidFill>
                <a:srgbClr val="000000"/>
              </a:solidFill>
            </a:endParaRPr>
          </a:p>
          <a:p>
            <a:pPr eaLnBrk="1"/>
            <a:r>
              <a:rPr lang="en-GB" dirty="0">
                <a:solidFill>
                  <a:srgbClr val="000000"/>
                </a:solidFill>
              </a:rPr>
              <a:t>0x08048233 &lt;main+47&gt;:	</a:t>
            </a:r>
            <a:r>
              <a:rPr lang="en-GB" dirty="0" err="1">
                <a:solidFill>
                  <a:srgbClr val="000000"/>
                </a:solidFill>
              </a:rPr>
              <a:t>movl</a:t>
            </a:r>
            <a:r>
              <a:rPr lang="en-GB" dirty="0">
                <a:solidFill>
                  <a:srgbClr val="000000"/>
                </a:solidFill>
              </a:rPr>
              <a:t>   $0x80a0c88,(%</a:t>
            </a:r>
            <a:r>
              <a:rPr lang="en-GB" dirty="0" err="1">
                <a:solidFill>
                  <a:srgbClr val="000000"/>
                </a:solidFill>
              </a:rPr>
              <a:t>esp</a:t>
            </a:r>
            <a:r>
              <a:rPr lang="en-GB" dirty="0">
                <a:solidFill>
                  <a:srgbClr val="000000"/>
                </a:solidFill>
              </a:rPr>
              <a:t>)</a:t>
            </a:r>
            <a:r>
              <a:rPr lang="ar-SA" dirty="0">
                <a:solidFill>
                  <a:srgbClr val="000000"/>
                </a:solidFill>
                <a:cs typeface="Arial" charset="0"/>
              </a:rPr>
              <a:t>‏</a:t>
            </a:r>
            <a:endParaRPr lang="en-GB" dirty="0">
              <a:solidFill>
                <a:srgbClr val="000000"/>
              </a:solidFill>
            </a:endParaRPr>
          </a:p>
          <a:p>
            <a:pPr eaLnBrk="1"/>
            <a:r>
              <a:rPr lang="en-GB" dirty="0">
                <a:solidFill>
                  <a:srgbClr val="000000"/>
                </a:solidFill>
              </a:rPr>
              <a:t>0x0804823a &lt;main+54&gt;:	call   0x8048c40 &lt;</a:t>
            </a:r>
            <a:r>
              <a:rPr lang="en-GB" dirty="0" err="1">
                <a:solidFill>
                  <a:srgbClr val="000000"/>
                </a:solidFill>
              </a:rPr>
              <a:t>printf</a:t>
            </a:r>
            <a:r>
              <a:rPr lang="en-GB" dirty="0">
                <a:solidFill>
                  <a:srgbClr val="000000"/>
                </a:solidFill>
              </a:rPr>
              <a:t>&gt;</a:t>
            </a:r>
          </a:p>
          <a:p>
            <a:pPr eaLnBrk="1"/>
            <a:r>
              <a:rPr lang="en-GB" dirty="0">
                <a:solidFill>
                  <a:srgbClr val="000000"/>
                </a:solidFill>
              </a:rPr>
              <a:t>0x0804823f &lt;main+59&gt;:	add    $0x24,%esp</a:t>
            </a:r>
          </a:p>
          <a:p>
            <a:pPr eaLnBrk="1"/>
            <a:r>
              <a:rPr lang="en-GB" dirty="0">
                <a:solidFill>
                  <a:srgbClr val="000000"/>
                </a:solidFill>
              </a:rPr>
              <a:t>0x08048242 &lt;main+62&gt;:	pop    %</a:t>
            </a:r>
            <a:r>
              <a:rPr lang="en-GB" dirty="0" err="1">
                <a:solidFill>
                  <a:srgbClr val="000000"/>
                </a:solidFill>
              </a:rPr>
              <a:t>ecx</a:t>
            </a:r>
            <a:endParaRPr lang="en-GB" dirty="0">
              <a:solidFill>
                <a:srgbClr val="000000"/>
              </a:solidFill>
            </a:endParaRPr>
          </a:p>
          <a:p>
            <a:pPr eaLnBrk="1"/>
            <a:r>
              <a:rPr lang="en-GB" dirty="0">
                <a:solidFill>
                  <a:srgbClr val="000000"/>
                </a:solidFill>
              </a:rPr>
              <a:t>0x08048243 &lt;main+63&gt;:	pop    %</a:t>
            </a:r>
            <a:r>
              <a:rPr lang="en-GB" dirty="0" err="1">
                <a:solidFill>
                  <a:srgbClr val="000000"/>
                </a:solidFill>
              </a:rPr>
              <a:t>ebp</a:t>
            </a:r>
            <a:endParaRPr lang="en-GB" dirty="0">
              <a:solidFill>
                <a:srgbClr val="000000"/>
              </a:solidFill>
            </a:endParaRPr>
          </a:p>
          <a:p>
            <a:pPr eaLnBrk="1"/>
            <a:r>
              <a:rPr lang="en-GB" dirty="0">
                <a:solidFill>
                  <a:srgbClr val="000000"/>
                </a:solidFill>
              </a:rPr>
              <a:t>0x08048244 &lt;main+64&gt;:	lea    -0x4(%</a:t>
            </a:r>
            <a:r>
              <a:rPr lang="en-GB" dirty="0" err="1">
                <a:solidFill>
                  <a:srgbClr val="000000"/>
                </a:solidFill>
              </a:rPr>
              <a:t>ecx</a:t>
            </a:r>
            <a:r>
              <a:rPr lang="en-GB" dirty="0">
                <a:solidFill>
                  <a:srgbClr val="000000"/>
                </a:solidFill>
              </a:rPr>
              <a:t>),%</a:t>
            </a:r>
            <a:r>
              <a:rPr lang="en-GB" dirty="0" err="1">
                <a:solidFill>
                  <a:srgbClr val="000000"/>
                </a:solidFill>
              </a:rPr>
              <a:t>esp</a:t>
            </a:r>
            <a:endParaRPr lang="en-GB" dirty="0">
              <a:solidFill>
                <a:srgbClr val="000000"/>
              </a:solidFill>
            </a:endParaRPr>
          </a:p>
          <a:p>
            <a:pPr eaLnBrk="1"/>
            <a:r>
              <a:rPr lang="en-GB" dirty="0">
                <a:solidFill>
                  <a:srgbClr val="000000"/>
                </a:solidFill>
              </a:rPr>
              <a:t>0x08048247 &lt;main+67&gt;:	ret    </a:t>
            </a:r>
          </a:p>
          <a:p>
            <a:pPr eaLnBrk="1"/>
            <a:endParaRPr lang="en-GB" dirty="0">
              <a:solidFill>
                <a:srgbClr val="000000"/>
              </a:solidFill>
            </a:endParaRPr>
          </a:p>
        </p:txBody>
      </p:sp>
      <p:sp>
        <p:nvSpPr>
          <p:cNvPr id="11267" name="Text Box 2"/>
          <p:cNvSpPr txBox="1">
            <a:spLocks noChangeArrowheads="1"/>
          </p:cNvSpPr>
          <p:nvPr/>
        </p:nvSpPr>
        <p:spPr bwMode="auto">
          <a:xfrm>
            <a:off x="7049581" y="2651645"/>
            <a:ext cx="164212" cy="4160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1440">
                <a:solidFill>
                  <a:srgbClr val="000000"/>
                </a:solidFill>
                <a:bevel/>
                <a:headEnd/>
                <a:tailEnd/>
              </a14:hiddenLine>
            </a:ext>
          </a:extLst>
        </p:spPr>
        <p:txBody>
          <a:bodyPr wrap="none" lIns="82945" tIns="41473" rIns="82945" bIns="41473" anchor="ctr"/>
          <a:lstStyle>
            <a:lvl1pPr eaLnBrk="0">
              <a:defRPr>
                <a:solidFill>
                  <a:schemeClr val="tx1"/>
                </a:solidFill>
                <a:latin typeface="Arial" charset="0"/>
                <a:ea typeface="Bitstream Vera Sans" charset="0"/>
                <a:cs typeface="Bitstream Vera Sans" charset="0"/>
              </a:defRPr>
            </a:lvl1pPr>
            <a:lvl2pPr marL="742950" indent="-285750" eaLnBrk="0">
              <a:defRPr>
                <a:solidFill>
                  <a:schemeClr val="tx1"/>
                </a:solidFill>
                <a:latin typeface="Arial" charset="0"/>
                <a:ea typeface="Bitstream Vera Sans" charset="0"/>
                <a:cs typeface="Bitstream Vera Sans" charset="0"/>
              </a:defRPr>
            </a:lvl2pPr>
            <a:lvl3pPr marL="1143000" indent="-228600" eaLnBrk="0">
              <a:defRPr>
                <a:solidFill>
                  <a:schemeClr val="tx1"/>
                </a:solidFill>
                <a:latin typeface="Arial" charset="0"/>
                <a:ea typeface="Bitstream Vera Sans" charset="0"/>
                <a:cs typeface="Bitstream Vera Sans" charset="0"/>
              </a:defRPr>
            </a:lvl3pPr>
            <a:lvl4pPr marL="1600200" indent="-228600" eaLnBrk="0">
              <a:defRPr>
                <a:solidFill>
                  <a:schemeClr val="tx1"/>
                </a:solidFill>
                <a:latin typeface="Arial" charset="0"/>
                <a:ea typeface="Bitstream Vera Sans" charset="0"/>
                <a:cs typeface="Bitstream Vera Sans" charset="0"/>
              </a:defRPr>
            </a:lvl4pPr>
            <a:lvl5pPr marL="2057400" indent="-228600" eaLnBrk="0">
              <a:defRPr>
                <a:solidFill>
                  <a:schemeClr val="tx1"/>
                </a:solidFill>
                <a:latin typeface="Arial" charset="0"/>
                <a:ea typeface="Bitstream Vera Sans" charset="0"/>
                <a:cs typeface="Bitstream Vera Sans" charset="0"/>
              </a:defRPr>
            </a:lvl5pPr>
            <a:lvl6pPr marL="2514600" indent="-228600" defTabSz="457200" eaLnBrk="0" fontAlgn="base" hangingPunct="0">
              <a:lnSpc>
                <a:spcPct val="104000"/>
              </a:lnSpc>
              <a:spcBef>
                <a:spcPct val="0"/>
              </a:spcBef>
              <a:spcAft>
                <a:spcPct val="0"/>
              </a:spcAft>
              <a:buClr>
                <a:srgbClr val="000000"/>
              </a:buClr>
              <a:buSzPct val="45000"/>
              <a:buFont typeface="Wingdings" pitchFamily="2" charset="2"/>
              <a:defRPr>
                <a:solidFill>
                  <a:schemeClr val="tx1"/>
                </a:solidFill>
                <a:latin typeface="Arial" charset="0"/>
                <a:ea typeface="Bitstream Vera Sans" charset="0"/>
                <a:cs typeface="Bitstream Vera Sans" charset="0"/>
              </a:defRPr>
            </a:lvl6pPr>
            <a:lvl7pPr marL="2971800" indent="-228600" defTabSz="457200" eaLnBrk="0" fontAlgn="base" hangingPunct="0">
              <a:lnSpc>
                <a:spcPct val="104000"/>
              </a:lnSpc>
              <a:spcBef>
                <a:spcPct val="0"/>
              </a:spcBef>
              <a:spcAft>
                <a:spcPct val="0"/>
              </a:spcAft>
              <a:buClr>
                <a:srgbClr val="000000"/>
              </a:buClr>
              <a:buSzPct val="45000"/>
              <a:buFont typeface="Wingdings" pitchFamily="2" charset="2"/>
              <a:defRPr>
                <a:solidFill>
                  <a:schemeClr val="tx1"/>
                </a:solidFill>
                <a:latin typeface="Arial" charset="0"/>
                <a:ea typeface="Bitstream Vera Sans" charset="0"/>
                <a:cs typeface="Bitstream Vera Sans" charset="0"/>
              </a:defRPr>
            </a:lvl7pPr>
            <a:lvl8pPr marL="3429000" indent="-228600" defTabSz="457200" eaLnBrk="0" fontAlgn="base" hangingPunct="0">
              <a:lnSpc>
                <a:spcPct val="104000"/>
              </a:lnSpc>
              <a:spcBef>
                <a:spcPct val="0"/>
              </a:spcBef>
              <a:spcAft>
                <a:spcPct val="0"/>
              </a:spcAft>
              <a:buClr>
                <a:srgbClr val="000000"/>
              </a:buClr>
              <a:buSzPct val="45000"/>
              <a:buFont typeface="Wingdings" pitchFamily="2" charset="2"/>
              <a:defRPr>
                <a:solidFill>
                  <a:schemeClr val="tx1"/>
                </a:solidFill>
                <a:latin typeface="Arial" charset="0"/>
                <a:ea typeface="Bitstream Vera Sans" charset="0"/>
                <a:cs typeface="Bitstream Vera Sans" charset="0"/>
              </a:defRPr>
            </a:lvl8pPr>
            <a:lvl9pPr marL="3886200" indent="-228600" defTabSz="457200" eaLnBrk="0" fontAlgn="base" hangingPunct="0">
              <a:lnSpc>
                <a:spcPct val="104000"/>
              </a:lnSpc>
              <a:spcBef>
                <a:spcPct val="0"/>
              </a:spcBef>
              <a:spcAft>
                <a:spcPct val="0"/>
              </a:spcAft>
              <a:buClr>
                <a:srgbClr val="000000"/>
              </a:buClr>
              <a:buSzPct val="45000"/>
              <a:buFont typeface="Wingdings" pitchFamily="2" charset="2"/>
              <a:defRPr>
                <a:solidFill>
                  <a:schemeClr val="tx1"/>
                </a:solidFill>
                <a:latin typeface="Arial" charset="0"/>
                <a:ea typeface="Bitstream Vera Sans" charset="0"/>
                <a:cs typeface="Bitstream Vera Sans" charset="0"/>
              </a:defRPr>
            </a:lvl9pPr>
          </a:lstStyle>
          <a:p>
            <a:pPr eaLnBrk="1"/>
            <a:endParaRPr lang="en-US"/>
          </a:p>
        </p:txBody>
      </p:sp>
      <p:sp>
        <p:nvSpPr>
          <p:cNvPr id="11268" name="Text Box 3"/>
          <p:cNvSpPr txBox="1">
            <a:spLocks noChangeArrowheads="1"/>
          </p:cNvSpPr>
          <p:nvPr/>
        </p:nvSpPr>
        <p:spPr bwMode="auto">
          <a:xfrm>
            <a:off x="207425" y="207295"/>
            <a:ext cx="3318805" cy="5959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1440">
                <a:solidFill>
                  <a:srgbClr val="000000"/>
                </a:solidFill>
                <a:bevel/>
                <a:headEnd/>
                <a:tailEnd/>
              </a14:hiddenLine>
            </a:ext>
          </a:extLst>
        </p:spPr>
        <p:txBody>
          <a:bodyPr lIns="81639" tIns="40820" rIns="81639" bIns="40820"/>
          <a:lstStyle>
            <a:lvl1pPr eaLnBrk="0">
              <a:tabLst>
                <a:tab pos="723900" algn="l"/>
                <a:tab pos="1447800" algn="l"/>
                <a:tab pos="2171700" algn="l"/>
                <a:tab pos="2895600" algn="l"/>
                <a:tab pos="3619500" algn="l"/>
              </a:tabLst>
              <a:defRPr>
                <a:solidFill>
                  <a:schemeClr val="tx1"/>
                </a:solidFill>
                <a:latin typeface="Arial" charset="0"/>
                <a:ea typeface="Bitstream Vera Sans" charset="0"/>
                <a:cs typeface="Bitstream Vera Sans" charset="0"/>
              </a:defRPr>
            </a:lvl1pPr>
            <a:lvl2pPr marL="742950" indent="-285750" eaLnBrk="0">
              <a:tabLst>
                <a:tab pos="723900" algn="l"/>
                <a:tab pos="1447800" algn="l"/>
                <a:tab pos="2171700" algn="l"/>
                <a:tab pos="2895600" algn="l"/>
                <a:tab pos="3619500" algn="l"/>
              </a:tabLst>
              <a:defRPr>
                <a:solidFill>
                  <a:schemeClr val="tx1"/>
                </a:solidFill>
                <a:latin typeface="Arial" charset="0"/>
                <a:ea typeface="Bitstream Vera Sans" charset="0"/>
                <a:cs typeface="Bitstream Vera Sans" charset="0"/>
              </a:defRPr>
            </a:lvl2pPr>
            <a:lvl3pPr marL="1143000" indent="-228600" eaLnBrk="0">
              <a:tabLst>
                <a:tab pos="723900" algn="l"/>
                <a:tab pos="1447800" algn="l"/>
                <a:tab pos="2171700" algn="l"/>
                <a:tab pos="2895600" algn="l"/>
                <a:tab pos="3619500" algn="l"/>
              </a:tabLst>
              <a:defRPr>
                <a:solidFill>
                  <a:schemeClr val="tx1"/>
                </a:solidFill>
                <a:latin typeface="Arial" charset="0"/>
                <a:ea typeface="Bitstream Vera Sans" charset="0"/>
                <a:cs typeface="Bitstream Vera Sans" charset="0"/>
              </a:defRPr>
            </a:lvl3pPr>
            <a:lvl4pPr marL="1600200" indent="-228600" eaLnBrk="0">
              <a:tabLst>
                <a:tab pos="723900" algn="l"/>
                <a:tab pos="1447800" algn="l"/>
                <a:tab pos="2171700" algn="l"/>
                <a:tab pos="2895600" algn="l"/>
                <a:tab pos="3619500" algn="l"/>
              </a:tabLst>
              <a:defRPr>
                <a:solidFill>
                  <a:schemeClr val="tx1"/>
                </a:solidFill>
                <a:latin typeface="Arial" charset="0"/>
                <a:ea typeface="Bitstream Vera Sans" charset="0"/>
                <a:cs typeface="Bitstream Vera Sans" charset="0"/>
              </a:defRPr>
            </a:lvl4pPr>
            <a:lvl5pPr marL="2057400" indent="-228600" eaLnBrk="0">
              <a:tabLst>
                <a:tab pos="723900" algn="l"/>
                <a:tab pos="1447800" algn="l"/>
                <a:tab pos="2171700" algn="l"/>
                <a:tab pos="2895600" algn="l"/>
                <a:tab pos="3619500" algn="l"/>
              </a:tabLst>
              <a:defRPr>
                <a:solidFill>
                  <a:schemeClr val="tx1"/>
                </a:solidFill>
                <a:latin typeface="Arial" charset="0"/>
                <a:ea typeface="Bitstream Vera Sans" charset="0"/>
                <a:cs typeface="Bitstream Vera Sans" charset="0"/>
              </a:defRPr>
            </a:lvl5pPr>
            <a:lvl6pPr marL="2514600" indent="-228600" defTabSz="457200" eaLnBrk="0" fontAlgn="base" hangingPunct="0">
              <a:lnSpc>
                <a:spcPct val="104000"/>
              </a:lnSpc>
              <a:spcBef>
                <a:spcPct val="0"/>
              </a:spcBef>
              <a:spcAft>
                <a:spcPct val="0"/>
              </a:spcAft>
              <a:buClr>
                <a:srgbClr val="000000"/>
              </a:buClr>
              <a:buSzPct val="45000"/>
              <a:buFont typeface="Wingdings" pitchFamily="2" charset="2"/>
              <a:tabLst>
                <a:tab pos="723900" algn="l"/>
                <a:tab pos="1447800" algn="l"/>
                <a:tab pos="2171700" algn="l"/>
                <a:tab pos="2895600" algn="l"/>
                <a:tab pos="3619500" algn="l"/>
              </a:tabLst>
              <a:defRPr>
                <a:solidFill>
                  <a:schemeClr val="tx1"/>
                </a:solidFill>
                <a:latin typeface="Arial" charset="0"/>
                <a:ea typeface="Bitstream Vera Sans" charset="0"/>
                <a:cs typeface="Bitstream Vera Sans" charset="0"/>
              </a:defRPr>
            </a:lvl6pPr>
            <a:lvl7pPr marL="2971800" indent="-228600" defTabSz="457200" eaLnBrk="0" fontAlgn="base" hangingPunct="0">
              <a:lnSpc>
                <a:spcPct val="104000"/>
              </a:lnSpc>
              <a:spcBef>
                <a:spcPct val="0"/>
              </a:spcBef>
              <a:spcAft>
                <a:spcPct val="0"/>
              </a:spcAft>
              <a:buClr>
                <a:srgbClr val="000000"/>
              </a:buClr>
              <a:buSzPct val="45000"/>
              <a:buFont typeface="Wingdings" pitchFamily="2" charset="2"/>
              <a:tabLst>
                <a:tab pos="723900" algn="l"/>
                <a:tab pos="1447800" algn="l"/>
                <a:tab pos="2171700" algn="l"/>
                <a:tab pos="2895600" algn="l"/>
                <a:tab pos="3619500" algn="l"/>
              </a:tabLst>
              <a:defRPr>
                <a:solidFill>
                  <a:schemeClr val="tx1"/>
                </a:solidFill>
                <a:latin typeface="Arial" charset="0"/>
                <a:ea typeface="Bitstream Vera Sans" charset="0"/>
                <a:cs typeface="Bitstream Vera Sans" charset="0"/>
              </a:defRPr>
            </a:lvl7pPr>
            <a:lvl8pPr marL="3429000" indent="-228600" defTabSz="457200" eaLnBrk="0" fontAlgn="base" hangingPunct="0">
              <a:lnSpc>
                <a:spcPct val="104000"/>
              </a:lnSpc>
              <a:spcBef>
                <a:spcPct val="0"/>
              </a:spcBef>
              <a:spcAft>
                <a:spcPct val="0"/>
              </a:spcAft>
              <a:buClr>
                <a:srgbClr val="000000"/>
              </a:buClr>
              <a:buSzPct val="45000"/>
              <a:buFont typeface="Wingdings" pitchFamily="2" charset="2"/>
              <a:tabLst>
                <a:tab pos="723900" algn="l"/>
                <a:tab pos="1447800" algn="l"/>
                <a:tab pos="2171700" algn="l"/>
                <a:tab pos="2895600" algn="l"/>
                <a:tab pos="3619500" algn="l"/>
              </a:tabLst>
              <a:defRPr>
                <a:solidFill>
                  <a:schemeClr val="tx1"/>
                </a:solidFill>
                <a:latin typeface="Arial" charset="0"/>
                <a:ea typeface="Bitstream Vera Sans" charset="0"/>
                <a:cs typeface="Bitstream Vera Sans" charset="0"/>
              </a:defRPr>
            </a:lvl8pPr>
            <a:lvl9pPr marL="3886200" indent="-228600" defTabSz="457200" eaLnBrk="0" fontAlgn="base" hangingPunct="0">
              <a:lnSpc>
                <a:spcPct val="104000"/>
              </a:lnSpc>
              <a:spcBef>
                <a:spcPct val="0"/>
              </a:spcBef>
              <a:spcAft>
                <a:spcPct val="0"/>
              </a:spcAft>
              <a:buClr>
                <a:srgbClr val="000000"/>
              </a:buClr>
              <a:buSzPct val="45000"/>
              <a:buFont typeface="Wingdings" pitchFamily="2" charset="2"/>
              <a:tabLst>
                <a:tab pos="723900" algn="l"/>
                <a:tab pos="1447800" algn="l"/>
                <a:tab pos="2171700" algn="l"/>
                <a:tab pos="2895600" algn="l"/>
                <a:tab pos="3619500" algn="l"/>
              </a:tabLst>
              <a:defRPr>
                <a:solidFill>
                  <a:schemeClr val="tx1"/>
                </a:solidFill>
                <a:latin typeface="Arial" charset="0"/>
                <a:ea typeface="Bitstream Vera Sans" charset="0"/>
                <a:cs typeface="Bitstream Vera Sans" charset="0"/>
              </a:defRPr>
            </a:lvl9pPr>
          </a:lstStyle>
          <a:p>
            <a:pPr eaLnBrk="1"/>
            <a:r>
              <a:rPr lang="en-GB">
                <a:solidFill>
                  <a:srgbClr val="000000"/>
                </a:solidFill>
              </a:rPr>
              <a:t>Dump of assembler code for function main:</a:t>
            </a:r>
          </a:p>
        </p:txBody>
      </p:sp>
      <p:sp>
        <p:nvSpPr>
          <p:cNvPr id="11269" name="Text Box 4"/>
          <p:cNvSpPr txBox="1">
            <a:spLocks noChangeArrowheads="1"/>
          </p:cNvSpPr>
          <p:nvPr/>
        </p:nvSpPr>
        <p:spPr bwMode="auto">
          <a:xfrm>
            <a:off x="2902515" y="414590"/>
            <a:ext cx="164212" cy="4160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1440">
                <a:solidFill>
                  <a:srgbClr val="000000"/>
                </a:solidFill>
                <a:bevel/>
                <a:headEnd/>
                <a:tailEnd/>
              </a14:hiddenLine>
            </a:ext>
          </a:extLst>
        </p:spPr>
        <p:txBody>
          <a:bodyPr wrap="none" lIns="82945" tIns="41473" rIns="82945" bIns="41473" anchor="ctr"/>
          <a:lstStyle>
            <a:lvl1pPr eaLnBrk="0">
              <a:defRPr>
                <a:solidFill>
                  <a:schemeClr val="tx1"/>
                </a:solidFill>
                <a:latin typeface="Arial" charset="0"/>
                <a:ea typeface="Bitstream Vera Sans" charset="0"/>
                <a:cs typeface="Bitstream Vera Sans" charset="0"/>
              </a:defRPr>
            </a:lvl1pPr>
            <a:lvl2pPr marL="742950" indent="-285750" eaLnBrk="0">
              <a:defRPr>
                <a:solidFill>
                  <a:schemeClr val="tx1"/>
                </a:solidFill>
                <a:latin typeface="Arial" charset="0"/>
                <a:ea typeface="Bitstream Vera Sans" charset="0"/>
                <a:cs typeface="Bitstream Vera Sans" charset="0"/>
              </a:defRPr>
            </a:lvl2pPr>
            <a:lvl3pPr marL="1143000" indent="-228600" eaLnBrk="0">
              <a:defRPr>
                <a:solidFill>
                  <a:schemeClr val="tx1"/>
                </a:solidFill>
                <a:latin typeface="Arial" charset="0"/>
                <a:ea typeface="Bitstream Vera Sans" charset="0"/>
                <a:cs typeface="Bitstream Vera Sans" charset="0"/>
              </a:defRPr>
            </a:lvl3pPr>
            <a:lvl4pPr marL="1600200" indent="-228600" eaLnBrk="0">
              <a:defRPr>
                <a:solidFill>
                  <a:schemeClr val="tx1"/>
                </a:solidFill>
                <a:latin typeface="Arial" charset="0"/>
                <a:ea typeface="Bitstream Vera Sans" charset="0"/>
                <a:cs typeface="Bitstream Vera Sans" charset="0"/>
              </a:defRPr>
            </a:lvl4pPr>
            <a:lvl5pPr marL="2057400" indent="-228600" eaLnBrk="0">
              <a:defRPr>
                <a:solidFill>
                  <a:schemeClr val="tx1"/>
                </a:solidFill>
                <a:latin typeface="Arial" charset="0"/>
                <a:ea typeface="Bitstream Vera Sans" charset="0"/>
                <a:cs typeface="Bitstream Vera Sans" charset="0"/>
              </a:defRPr>
            </a:lvl5pPr>
            <a:lvl6pPr marL="2514600" indent="-228600" defTabSz="457200" eaLnBrk="0" fontAlgn="base" hangingPunct="0">
              <a:lnSpc>
                <a:spcPct val="104000"/>
              </a:lnSpc>
              <a:spcBef>
                <a:spcPct val="0"/>
              </a:spcBef>
              <a:spcAft>
                <a:spcPct val="0"/>
              </a:spcAft>
              <a:buClr>
                <a:srgbClr val="000000"/>
              </a:buClr>
              <a:buSzPct val="45000"/>
              <a:buFont typeface="Wingdings" pitchFamily="2" charset="2"/>
              <a:defRPr>
                <a:solidFill>
                  <a:schemeClr val="tx1"/>
                </a:solidFill>
                <a:latin typeface="Arial" charset="0"/>
                <a:ea typeface="Bitstream Vera Sans" charset="0"/>
                <a:cs typeface="Bitstream Vera Sans" charset="0"/>
              </a:defRPr>
            </a:lvl6pPr>
            <a:lvl7pPr marL="2971800" indent="-228600" defTabSz="457200" eaLnBrk="0" fontAlgn="base" hangingPunct="0">
              <a:lnSpc>
                <a:spcPct val="104000"/>
              </a:lnSpc>
              <a:spcBef>
                <a:spcPct val="0"/>
              </a:spcBef>
              <a:spcAft>
                <a:spcPct val="0"/>
              </a:spcAft>
              <a:buClr>
                <a:srgbClr val="000000"/>
              </a:buClr>
              <a:buSzPct val="45000"/>
              <a:buFont typeface="Wingdings" pitchFamily="2" charset="2"/>
              <a:defRPr>
                <a:solidFill>
                  <a:schemeClr val="tx1"/>
                </a:solidFill>
                <a:latin typeface="Arial" charset="0"/>
                <a:ea typeface="Bitstream Vera Sans" charset="0"/>
                <a:cs typeface="Bitstream Vera Sans" charset="0"/>
              </a:defRPr>
            </a:lvl7pPr>
            <a:lvl8pPr marL="3429000" indent="-228600" defTabSz="457200" eaLnBrk="0" fontAlgn="base" hangingPunct="0">
              <a:lnSpc>
                <a:spcPct val="104000"/>
              </a:lnSpc>
              <a:spcBef>
                <a:spcPct val="0"/>
              </a:spcBef>
              <a:spcAft>
                <a:spcPct val="0"/>
              </a:spcAft>
              <a:buClr>
                <a:srgbClr val="000000"/>
              </a:buClr>
              <a:buSzPct val="45000"/>
              <a:buFont typeface="Wingdings" pitchFamily="2" charset="2"/>
              <a:defRPr>
                <a:solidFill>
                  <a:schemeClr val="tx1"/>
                </a:solidFill>
                <a:latin typeface="Arial" charset="0"/>
                <a:ea typeface="Bitstream Vera Sans" charset="0"/>
                <a:cs typeface="Bitstream Vera Sans" charset="0"/>
              </a:defRPr>
            </a:lvl8pPr>
            <a:lvl9pPr marL="3886200" indent="-228600" defTabSz="457200" eaLnBrk="0" fontAlgn="base" hangingPunct="0">
              <a:lnSpc>
                <a:spcPct val="104000"/>
              </a:lnSpc>
              <a:spcBef>
                <a:spcPct val="0"/>
              </a:spcBef>
              <a:spcAft>
                <a:spcPct val="0"/>
              </a:spcAft>
              <a:buClr>
                <a:srgbClr val="000000"/>
              </a:buClr>
              <a:buSzPct val="45000"/>
              <a:buFont typeface="Wingdings" pitchFamily="2" charset="2"/>
              <a:defRPr>
                <a:solidFill>
                  <a:schemeClr val="tx1"/>
                </a:solidFill>
                <a:latin typeface="Arial" charset="0"/>
                <a:ea typeface="Bitstream Vera Sans" charset="0"/>
                <a:cs typeface="Bitstream Vera Sans" charset="0"/>
              </a:defRPr>
            </a:lvl9pPr>
          </a:lstStyle>
          <a:p>
            <a:pPr eaLnBrk="1"/>
            <a:endParaRPr lang="en-US"/>
          </a:p>
        </p:txBody>
      </p:sp>
      <p:sp>
        <p:nvSpPr>
          <p:cNvPr id="11270" name="Text Box 5"/>
          <p:cNvSpPr txBox="1">
            <a:spLocks noChangeArrowheads="1"/>
          </p:cNvSpPr>
          <p:nvPr/>
        </p:nvSpPr>
        <p:spPr bwMode="auto">
          <a:xfrm>
            <a:off x="7049581" y="3940040"/>
            <a:ext cx="164212" cy="4160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1440">
                <a:solidFill>
                  <a:srgbClr val="000000"/>
                </a:solidFill>
                <a:bevel/>
                <a:headEnd/>
                <a:tailEnd/>
              </a14:hiddenLine>
            </a:ext>
          </a:extLst>
        </p:spPr>
        <p:txBody>
          <a:bodyPr wrap="none" lIns="82945" tIns="41473" rIns="82945" bIns="41473" anchor="ctr"/>
          <a:lstStyle>
            <a:lvl1pPr eaLnBrk="0">
              <a:defRPr>
                <a:solidFill>
                  <a:schemeClr val="tx1"/>
                </a:solidFill>
                <a:latin typeface="Arial" charset="0"/>
                <a:ea typeface="Bitstream Vera Sans" charset="0"/>
                <a:cs typeface="Bitstream Vera Sans" charset="0"/>
              </a:defRPr>
            </a:lvl1pPr>
            <a:lvl2pPr marL="742950" indent="-285750" eaLnBrk="0">
              <a:defRPr>
                <a:solidFill>
                  <a:schemeClr val="tx1"/>
                </a:solidFill>
                <a:latin typeface="Arial" charset="0"/>
                <a:ea typeface="Bitstream Vera Sans" charset="0"/>
                <a:cs typeface="Bitstream Vera Sans" charset="0"/>
              </a:defRPr>
            </a:lvl2pPr>
            <a:lvl3pPr marL="1143000" indent="-228600" eaLnBrk="0">
              <a:defRPr>
                <a:solidFill>
                  <a:schemeClr val="tx1"/>
                </a:solidFill>
                <a:latin typeface="Arial" charset="0"/>
                <a:ea typeface="Bitstream Vera Sans" charset="0"/>
                <a:cs typeface="Bitstream Vera Sans" charset="0"/>
              </a:defRPr>
            </a:lvl3pPr>
            <a:lvl4pPr marL="1600200" indent="-228600" eaLnBrk="0">
              <a:defRPr>
                <a:solidFill>
                  <a:schemeClr val="tx1"/>
                </a:solidFill>
                <a:latin typeface="Arial" charset="0"/>
                <a:ea typeface="Bitstream Vera Sans" charset="0"/>
                <a:cs typeface="Bitstream Vera Sans" charset="0"/>
              </a:defRPr>
            </a:lvl4pPr>
            <a:lvl5pPr marL="2057400" indent="-228600" eaLnBrk="0">
              <a:defRPr>
                <a:solidFill>
                  <a:schemeClr val="tx1"/>
                </a:solidFill>
                <a:latin typeface="Arial" charset="0"/>
                <a:ea typeface="Bitstream Vera Sans" charset="0"/>
                <a:cs typeface="Bitstream Vera Sans" charset="0"/>
              </a:defRPr>
            </a:lvl5pPr>
            <a:lvl6pPr marL="2514600" indent="-228600" defTabSz="457200" eaLnBrk="0" fontAlgn="base" hangingPunct="0">
              <a:lnSpc>
                <a:spcPct val="104000"/>
              </a:lnSpc>
              <a:spcBef>
                <a:spcPct val="0"/>
              </a:spcBef>
              <a:spcAft>
                <a:spcPct val="0"/>
              </a:spcAft>
              <a:buClr>
                <a:srgbClr val="000000"/>
              </a:buClr>
              <a:buSzPct val="45000"/>
              <a:buFont typeface="Wingdings" pitchFamily="2" charset="2"/>
              <a:defRPr>
                <a:solidFill>
                  <a:schemeClr val="tx1"/>
                </a:solidFill>
                <a:latin typeface="Arial" charset="0"/>
                <a:ea typeface="Bitstream Vera Sans" charset="0"/>
                <a:cs typeface="Bitstream Vera Sans" charset="0"/>
              </a:defRPr>
            </a:lvl6pPr>
            <a:lvl7pPr marL="2971800" indent="-228600" defTabSz="457200" eaLnBrk="0" fontAlgn="base" hangingPunct="0">
              <a:lnSpc>
                <a:spcPct val="104000"/>
              </a:lnSpc>
              <a:spcBef>
                <a:spcPct val="0"/>
              </a:spcBef>
              <a:spcAft>
                <a:spcPct val="0"/>
              </a:spcAft>
              <a:buClr>
                <a:srgbClr val="000000"/>
              </a:buClr>
              <a:buSzPct val="45000"/>
              <a:buFont typeface="Wingdings" pitchFamily="2" charset="2"/>
              <a:defRPr>
                <a:solidFill>
                  <a:schemeClr val="tx1"/>
                </a:solidFill>
                <a:latin typeface="Arial" charset="0"/>
                <a:ea typeface="Bitstream Vera Sans" charset="0"/>
                <a:cs typeface="Bitstream Vera Sans" charset="0"/>
              </a:defRPr>
            </a:lvl7pPr>
            <a:lvl8pPr marL="3429000" indent="-228600" defTabSz="457200" eaLnBrk="0" fontAlgn="base" hangingPunct="0">
              <a:lnSpc>
                <a:spcPct val="104000"/>
              </a:lnSpc>
              <a:spcBef>
                <a:spcPct val="0"/>
              </a:spcBef>
              <a:spcAft>
                <a:spcPct val="0"/>
              </a:spcAft>
              <a:buClr>
                <a:srgbClr val="000000"/>
              </a:buClr>
              <a:buSzPct val="45000"/>
              <a:buFont typeface="Wingdings" pitchFamily="2" charset="2"/>
              <a:defRPr>
                <a:solidFill>
                  <a:schemeClr val="tx1"/>
                </a:solidFill>
                <a:latin typeface="Arial" charset="0"/>
                <a:ea typeface="Bitstream Vera Sans" charset="0"/>
                <a:cs typeface="Bitstream Vera Sans" charset="0"/>
              </a:defRPr>
            </a:lvl8pPr>
            <a:lvl9pPr marL="3886200" indent="-228600" defTabSz="457200" eaLnBrk="0" fontAlgn="base" hangingPunct="0">
              <a:lnSpc>
                <a:spcPct val="104000"/>
              </a:lnSpc>
              <a:spcBef>
                <a:spcPct val="0"/>
              </a:spcBef>
              <a:spcAft>
                <a:spcPct val="0"/>
              </a:spcAft>
              <a:buClr>
                <a:srgbClr val="000000"/>
              </a:buClr>
              <a:buSzPct val="45000"/>
              <a:buFont typeface="Wingdings" pitchFamily="2" charset="2"/>
              <a:defRPr>
                <a:solidFill>
                  <a:schemeClr val="tx1"/>
                </a:solidFill>
                <a:latin typeface="Arial" charset="0"/>
                <a:ea typeface="Bitstream Vera Sans" charset="0"/>
                <a:cs typeface="Bitstream Vera Sans" charset="0"/>
              </a:defRPr>
            </a:lvl9pPr>
          </a:lstStyle>
          <a:p>
            <a:pPr eaLnBrk="1"/>
            <a:endParaRPr lang="en-US"/>
          </a:p>
        </p:txBody>
      </p:sp>
      <p:sp>
        <p:nvSpPr>
          <p:cNvPr id="11271" name="Text Box 6"/>
          <p:cNvSpPr txBox="1">
            <a:spLocks noChangeArrowheads="1"/>
          </p:cNvSpPr>
          <p:nvPr/>
        </p:nvSpPr>
        <p:spPr bwMode="auto">
          <a:xfrm>
            <a:off x="7854795" y="4926129"/>
            <a:ext cx="164212" cy="4160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1440">
                <a:solidFill>
                  <a:srgbClr val="000000"/>
                </a:solidFill>
                <a:bevel/>
                <a:headEnd/>
                <a:tailEnd/>
              </a14:hiddenLine>
            </a:ext>
          </a:extLst>
        </p:spPr>
        <p:txBody>
          <a:bodyPr wrap="none" lIns="82945" tIns="41473" rIns="82945" bIns="41473" anchor="ctr"/>
          <a:lstStyle>
            <a:lvl1pPr eaLnBrk="0">
              <a:defRPr>
                <a:solidFill>
                  <a:schemeClr val="tx1"/>
                </a:solidFill>
                <a:latin typeface="Arial" charset="0"/>
                <a:ea typeface="Bitstream Vera Sans" charset="0"/>
                <a:cs typeface="Bitstream Vera Sans" charset="0"/>
              </a:defRPr>
            </a:lvl1pPr>
            <a:lvl2pPr marL="742950" indent="-285750" eaLnBrk="0">
              <a:defRPr>
                <a:solidFill>
                  <a:schemeClr val="tx1"/>
                </a:solidFill>
                <a:latin typeface="Arial" charset="0"/>
                <a:ea typeface="Bitstream Vera Sans" charset="0"/>
                <a:cs typeface="Bitstream Vera Sans" charset="0"/>
              </a:defRPr>
            </a:lvl2pPr>
            <a:lvl3pPr marL="1143000" indent="-228600" eaLnBrk="0">
              <a:defRPr>
                <a:solidFill>
                  <a:schemeClr val="tx1"/>
                </a:solidFill>
                <a:latin typeface="Arial" charset="0"/>
                <a:ea typeface="Bitstream Vera Sans" charset="0"/>
                <a:cs typeface="Bitstream Vera Sans" charset="0"/>
              </a:defRPr>
            </a:lvl3pPr>
            <a:lvl4pPr marL="1600200" indent="-228600" eaLnBrk="0">
              <a:defRPr>
                <a:solidFill>
                  <a:schemeClr val="tx1"/>
                </a:solidFill>
                <a:latin typeface="Arial" charset="0"/>
                <a:ea typeface="Bitstream Vera Sans" charset="0"/>
                <a:cs typeface="Bitstream Vera Sans" charset="0"/>
              </a:defRPr>
            </a:lvl4pPr>
            <a:lvl5pPr marL="2057400" indent="-228600" eaLnBrk="0">
              <a:defRPr>
                <a:solidFill>
                  <a:schemeClr val="tx1"/>
                </a:solidFill>
                <a:latin typeface="Arial" charset="0"/>
                <a:ea typeface="Bitstream Vera Sans" charset="0"/>
                <a:cs typeface="Bitstream Vera Sans" charset="0"/>
              </a:defRPr>
            </a:lvl5pPr>
            <a:lvl6pPr marL="2514600" indent="-228600" defTabSz="457200" eaLnBrk="0" fontAlgn="base" hangingPunct="0">
              <a:lnSpc>
                <a:spcPct val="104000"/>
              </a:lnSpc>
              <a:spcBef>
                <a:spcPct val="0"/>
              </a:spcBef>
              <a:spcAft>
                <a:spcPct val="0"/>
              </a:spcAft>
              <a:buClr>
                <a:srgbClr val="000000"/>
              </a:buClr>
              <a:buSzPct val="45000"/>
              <a:buFont typeface="Wingdings" pitchFamily="2" charset="2"/>
              <a:defRPr>
                <a:solidFill>
                  <a:schemeClr val="tx1"/>
                </a:solidFill>
                <a:latin typeface="Arial" charset="0"/>
                <a:ea typeface="Bitstream Vera Sans" charset="0"/>
                <a:cs typeface="Bitstream Vera Sans" charset="0"/>
              </a:defRPr>
            </a:lvl6pPr>
            <a:lvl7pPr marL="2971800" indent="-228600" defTabSz="457200" eaLnBrk="0" fontAlgn="base" hangingPunct="0">
              <a:lnSpc>
                <a:spcPct val="104000"/>
              </a:lnSpc>
              <a:spcBef>
                <a:spcPct val="0"/>
              </a:spcBef>
              <a:spcAft>
                <a:spcPct val="0"/>
              </a:spcAft>
              <a:buClr>
                <a:srgbClr val="000000"/>
              </a:buClr>
              <a:buSzPct val="45000"/>
              <a:buFont typeface="Wingdings" pitchFamily="2" charset="2"/>
              <a:defRPr>
                <a:solidFill>
                  <a:schemeClr val="tx1"/>
                </a:solidFill>
                <a:latin typeface="Arial" charset="0"/>
                <a:ea typeface="Bitstream Vera Sans" charset="0"/>
                <a:cs typeface="Bitstream Vera Sans" charset="0"/>
              </a:defRPr>
            </a:lvl7pPr>
            <a:lvl8pPr marL="3429000" indent="-228600" defTabSz="457200" eaLnBrk="0" fontAlgn="base" hangingPunct="0">
              <a:lnSpc>
                <a:spcPct val="104000"/>
              </a:lnSpc>
              <a:spcBef>
                <a:spcPct val="0"/>
              </a:spcBef>
              <a:spcAft>
                <a:spcPct val="0"/>
              </a:spcAft>
              <a:buClr>
                <a:srgbClr val="000000"/>
              </a:buClr>
              <a:buSzPct val="45000"/>
              <a:buFont typeface="Wingdings" pitchFamily="2" charset="2"/>
              <a:defRPr>
                <a:solidFill>
                  <a:schemeClr val="tx1"/>
                </a:solidFill>
                <a:latin typeface="Arial" charset="0"/>
                <a:ea typeface="Bitstream Vera Sans" charset="0"/>
                <a:cs typeface="Bitstream Vera Sans" charset="0"/>
              </a:defRPr>
            </a:lvl8pPr>
            <a:lvl9pPr marL="3886200" indent="-228600" defTabSz="457200" eaLnBrk="0" fontAlgn="base" hangingPunct="0">
              <a:lnSpc>
                <a:spcPct val="104000"/>
              </a:lnSpc>
              <a:spcBef>
                <a:spcPct val="0"/>
              </a:spcBef>
              <a:spcAft>
                <a:spcPct val="0"/>
              </a:spcAft>
              <a:buClr>
                <a:srgbClr val="000000"/>
              </a:buClr>
              <a:buSzPct val="45000"/>
              <a:buFont typeface="Wingdings" pitchFamily="2" charset="2"/>
              <a:defRPr>
                <a:solidFill>
                  <a:schemeClr val="tx1"/>
                </a:solidFill>
                <a:latin typeface="Arial" charset="0"/>
                <a:ea typeface="Bitstream Vera Sans" charset="0"/>
                <a:cs typeface="Bitstream Vera Sans" charset="0"/>
              </a:defRPr>
            </a:lvl9pPr>
          </a:lstStyle>
          <a:p>
            <a:pPr eaLnBrk="1"/>
            <a:endParaRPr lang="en-US"/>
          </a:p>
        </p:txBody>
      </p:sp>
    </p:spTree>
    <p:extLst>
      <p:ext uri="{BB962C8B-B14F-4D97-AF65-F5344CB8AC3E}">
        <p14:creationId xmlns:p14="http://schemas.microsoft.com/office/powerpoint/2010/main" val="358971161"/>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ext Box 1"/>
          <p:cNvSpPr txBox="1">
            <a:spLocks noChangeArrowheads="1"/>
          </p:cNvSpPr>
          <p:nvPr/>
        </p:nvSpPr>
        <p:spPr bwMode="auto">
          <a:xfrm>
            <a:off x="414851" y="621884"/>
            <a:ext cx="8294132" cy="2909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1440">
                <a:solidFill>
                  <a:srgbClr val="000000"/>
                </a:solidFill>
                <a:bevel/>
                <a:headEnd/>
                <a:tailEnd/>
              </a14:hiddenLine>
            </a:ext>
          </a:extLst>
        </p:spPr>
        <p:txBody>
          <a:bodyPr lIns="81639" tIns="40820" rIns="81639" bIns="40820"/>
          <a:lstStyle>
            <a:lvl1pPr eaLnBrk="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chemeClr val="tx1"/>
                </a:solidFill>
                <a:latin typeface="Arial" charset="0"/>
                <a:ea typeface="Bitstream Vera Sans" charset="0"/>
                <a:cs typeface="Bitstream Vera Sans" charset="0"/>
              </a:defRPr>
            </a:lvl1pPr>
            <a:lvl2pPr marL="742950" indent="-285750" eaLnBrk="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chemeClr val="tx1"/>
                </a:solidFill>
                <a:latin typeface="Arial" charset="0"/>
                <a:ea typeface="Bitstream Vera Sans" charset="0"/>
                <a:cs typeface="Bitstream Vera Sans" charset="0"/>
              </a:defRPr>
            </a:lvl2pPr>
            <a:lvl3pPr marL="1143000" indent="-228600" eaLnBrk="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chemeClr val="tx1"/>
                </a:solidFill>
                <a:latin typeface="Arial" charset="0"/>
                <a:ea typeface="Bitstream Vera Sans" charset="0"/>
                <a:cs typeface="Bitstream Vera Sans" charset="0"/>
              </a:defRPr>
            </a:lvl3pPr>
            <a:lvl4pPr marL="1600200" indent="-228600" eaLnBrk="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chemeClr val="tx1"/>
                </a:solidFill>
                <a:latin typeface="Arial" charset="0"/>
                <a:ea typeface="Bitstream Vera Sans" charset="0"/>
                <a:cs typeface="Bitstream Vera Sans" charset="0"/>
              </a:defRPr>
            </a:lvl4pPr>
            <a:lvl5pPr marL="2057400" indent="-228600" eaLnBrk="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chemeClr val="tx1"/>
                </a:solidFill>
                <a:latin typeface="Arial" charset="0"/>
                <a:ea typeface="Bitstream Vera Sans" charset="0"/>
                <a:cs typeface="Bitstream Vera Sans" charset="0"/>
              </a:defRPr>
            </a:lvl5pPr>
            <a:lvl6pPr marL="2514600" indent="-228600" defTabSz="457200" eaLnBrk="0" fontAlgn="base" hangingPunct="0">
              <a:lnSpc>
                <a:spcPct val="104000"/>
              </a:lnSpc>
              <a:spcBef>
                <a:spcPct val="0"/>
              </a:spcBef>
              <a:spcAft>
                <a:spcPct val="0"/>
              </a:spcAft>
              <a:buClr>
                <a:srgbClr val="000000"/>
              </a:buClr>
              <a:buSzPct val="45000"/>
              <a:buFont typeface="Wingdings" pitchFamily="2"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chemeClr val="tx1"/>
                </a:solidFill>
                <a:latin typeface="Arial" charset="0"/>
                <a:ea typeface="Bitstream Vera Sans" charset="0"/>
                <a:cs typeface="Bitstream Vera Sans" charset="0"/>
              </a:defRPr>
            </a:lvl6pPr>
            <a:lvl7pPr marL="2971800" indent="-228600" defTabSz="457200" eaLnBrk="0" fontAlgn="base" hangingPunct="0">
              <a:lnSpc>
                <a:spcPct val="104000"/>
              </a:lnSpc>
              <a:spcBef>
                <a:spcPct val="0"/>
              </a:spcBef>
              <a:spcAft>
                <a:spcPct val="0"/>
              </a:spcAft>
              <a:buClr>
                <a:srgbClr val="000000"/>
              </a:buClr>
              <a:buSzPct val="45000"/>
              <a:buFont typeface="Wingdings" pitchFamily="2"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chemeClr val="tx1"/>
                </a:solidFill>
                <a:latin typeface="Arial" charset="0"/>
                <a:ea typeface="Bitstream Vera Sans" charset="0"/>
                <a:cs typeface="Bitstream Vera Sans" charset="0"/>
              </a:defRPr>
            </a:lvl7pPr>
            <a:lvl8pPr marL="3429000" indent="-228600" defTabSz="457200" eaLnBrk="0" fontAlgn="base" hangingPunct="0">
              <a:lnSpc>
                <a:spcPct val="104000"/>
              </a:lnSpc>
              <a:spcBef>
                <a:spcPct val="0"/>
              </a:spcBef>
              <a:spcAft>
                <a:spcPct val="0"/>
              </a:spcAft>
              <a:buClr>
                <a:srgbClr val="000000"/>
              </a:buClr>
              <a:buSzPct val="45000"/>
              <a:buFont typeface="Wingdings" pitchFamily="2"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chemeClr val="tx1"/>
                </a:solidFill>
                <a:latin typeface="Arial" charset="0"/>
                <a:ea typeface="Bitstream Vera Sans" charset="0"/>
                <a:cs typeface="Bitstream Vera Sans" charset="0"/>
              </a:defRPr>
            </a:lvl8pPr>
            <a:lvl9pPr marL="3886200" indent="-228600" defTabSz="457200" eaLnBrk="0" fontAlgn="base" hangingPunct="0">
              <a:lnSpc>
                <a:spcPct val="104000"/>
              </a:lnSpc>
              <a:spcBef>
                <a:spcPct val="0"/>
              </a:spcBef>
              <a:spcAft>
                <a:spcPct val="0"/>
              </a:spcAft>
              <a:buClr>
                <a:srgbClr val="000000"/>
              </a:buClr>
              <a:buSzPct val="45000"/>
              <a:buFont typeface="Wingdings" pitchFamily="2"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chemeClr val="tx1"/>
                </a:solidFill>
                <a:latin typeface="Arial" charset="0"/>
                <a:ea typeface="Bitstream Vera Sans" charset="0"/>
                <a:cs typeface="Bitstream Vera Sans" charset="0"/>
              </a:defRPr>
            </a:lvl9pPr>
          </a:lstStyle>
          <a:p>
            <a:pPr eaLnBrk="1"/>
            <a:r>
              <a:rPr lang="en-GB" dirty="0">
                <a:solidFill>
                  <a:srgbClr val="000000"/>
                </a:solidFill>
              </a:rPr>
              <a:t>Dump of assembler code for function </a:t>
            </a:r>
            <a:r>
              <a:rPr lang="en-GB" dirty="0" err="1">
                <a:solidFill>
                  <a:srgbClr val="000000"/>
                </a:solidFill>
              </a:rPr>
              <a:t>cal</a:t>
            </a:r>
            <a:r>
              <a:rPr lang="en-GB" dirty="0">
                <a:solidFill>
                  <a:srgbClr val="000000"/>
                </a:solidFill>
              </a:rPr>
              <a:t>:</a:t>
            </a:r>
          </a:p>
          <a:p>
            <a:pPr eaLnBrk="1"/>
            <a:r>
              <a:rPr lang="en-GB" dirty="0">
                <a:solidFill>
                  <a:srgbClr val="FF0000"/>
                </a:solidFill>
              </a:rPr>
              <a:t>0x080481f0 &lt;cal+0&gt;:	push   %</a:t>
            </a:r>
            <a:r>
              <a:rPr lang="en-GB" dirty="0" err="1">
                <a:solidFill>
                  <a:srgbClr val="FF0000"/>
                </a:solidFill>
              </a:rPr>
              <a:t>ebp</a:t>
            </a:r>
            <a:endParaRPr lang="en-GB" dirty="0">
              <a:solidFill>
                <a:srgbClr val="FF0000"/>
              </a:solidFill>
            </a:endParaRPr>
          </a:p>
          <a:p>
            <a:pPr eaLnBrk="1"/>
            <a:r>
              <a:rPr lang="en-GB" dirty="0">
                <a:solidFill>
                  <a:srgbClr val="FF0000"/>
                </a:solidFill>
              </a:rPr>
              <a:t>0x080481f1 &lt;cal+1&gt;:	</a:t>
            </a:r>
            <a:r>
              <a:rPr lang="en-GB" dirty="0" err="1">
                <a:solidFill>
                  <a:srgbClr val="FF0000"/>
                </a:solidFill>
              </a:rPr>
              <a:t>mov</a:t>
            </a:r>
            <a:r>
              <a:rPr lang="en-GB" dirty="0">
                <a:solidFill>
                  <a:srgbClr val="FF0000"/>
                </a:solidFill>
              </a:rPr>
              <a:t>    %</a:t>
            </a:r>
            <a:r>
              <a:rPr lang="en-GB" dirty="0" err="1">
                <a:solidFill>
                  <a:srgbClr val="FF0000"/>
                </a:solidFill>
              </a:rPr>
              <a:t>esp</a:t>
            </a:r>
            <a:r>
              <a:rPr lang="en-GB" dirty="0">
                <a:solidFill>
                  <a:srgbClr val="FF0000"/>
                </a:solidFill>
              </a:rPr>
              <a:t>,%</a:t>
            </a:r>
            <a:r>
              <a:rPr lang="en-GB" dirty="0" err="1">
                <a:solidFill>
                  <a:srgbClr val="FF0000"/>
                </a:solidFill>
              </a:rPr>
              <a:t>ebp</a:t>
            </a:r>
            <a:endParaRPr lang="en-GB" dirty="0">
              <a:solidFill>
                <a:srgbClr val="FF0000"/>
              </a:solidFill>
            </a:endParaRPr>
          </a:p>
          <a:p>
            <a:pPr eaLnBrk="1"/>
            <a:r>
              <a:rPr lang="en-GB" dirty="0">
                <a:solidFill>
                  <a:srgbClr val="0000FF"/>
                </a:solidFill>
              </a:rPr>
              <a:t>0x080481f3 &lt;cal+3&gt;:	sub    $0x10,%esp  ; reserve 16 bytes for local variables in stack</a:t>
            </a:r>
          </a:p>
          <a:p>
            <a:pPr eaLnBrk="1"/>
            <a:r>
              <a:rPr lang="en-GB" dirty="0">
                <a:solidFill>
                  <a:srgbClr val="000000"/>
                </a:solidFill>
              </a:rPr>
              <a:t>0x080481f6 &lt;cal+6&gt;:	</a:t>
            </a:r>
            <a:r>
              <a:rPr lang="en-GB" dirty="0" err="1">
                <a:solidFill>
                  <a:srgbClr val="000000"/>
                </a:solidFill>
              </a:rPr>
              <a:t>mov</a:t>
            </a:r>
            <a:r>
              <a:rPr lang="en-GB" dirty="0">
                <a:solidFill>
                  <a:srgbClr val="000000"/>
                </a:solidFill>
              </a:rPr>
              <a:t>    0xc(%</a:t>
            </a:r>
            <a:r>
              <a:rPr lang="en-GB" dirty="0" err="1">
                <a:solidFill>
                  <a:srgbClr val="000000"/>
                </a:solidFill>
              </a:rPr>
              <a:t>ebp</a:t>
            </a:r>
            <a:r>
              <a:rPr lang="en-GB" dirty="0">
                <a:solidFill>
                  <a:srgbClr val="000000"/>
                </a:solidFill>
              </a:rPr>
              <a:t>),%</a:t>
            </a:r>
            <a:r>
              <a:rPr lang="en-GB" dirty="0" err="1">
                <a:solidFill>
                  <a:srgbClr val="000000"/>
                </a:solidFill>
              </a:rPr>
              <a:t>eax</a:t>
            </a:r>
            <a:endParaRPr lang="en-GB" dirty="0">
              <a:solidFill>
                <a:srgbClr val="000000"/>
              </a:solidFill>
            </a:endParaRPr>
          </a:p>
          <a:p>
            <a:pPr eaLnBrk="1"/>
            <a:r>
              <a:rPr lang="en-GB" dirty="0">
                <a:solidFill>
                  <a:srgbClr val="000000"/>
                </a:solidFill>
              </a:rPr>
              <a:t>0x080481f9 &lt;cal+9&gt;:	add    0x8(%</a:t>
            </a:r>
            <a:r>
              <a:rPr lang="en-GB" dirty="0" err="1">
                <a:solidFill>
                  <a:srgbClr val="000000"/>
                </a:solidFill>
              </a:rPr>
              <a:t>ebp</a:t>
            </a:r>
            <a:r>
              <a:rPr lang="en-GB" dirty="0">
                <a:solidFill>
                  <a:srgbClr val="000000"/>
                </a:solidFill>
              </a:rPr>
              <a:t>),%</a:t>
            </a:r>
            <a:r>
              <a:rPr lang="en-GB" dirty="0" err="1">
                <a:solidFill>
                  <a:srgbClr val="000000"/>
                </a:solidFill>
              </a:rPr>
              <a:t>eax</a:t>
            </a:r>
            <a:endParaRPr lang="en-GB" dirty="0">
              <a:solidFill>
                <a:srgbClr val="000000"/>
              </a:solidFill>
            </a:endParaRPr>
          </a:p>
          <a:p>
            <a:pPr eaLnBrk="1"/>
            <a:r>
              <a:rPr lang="en-GB" dirty="0">
                <a:solidFill>
                  <a:srgbClr val="000000"/>
                </a:solidFill>
              </a:rPr>
              <a:t>0x080481fc &lt;cal+12&gt;:	</a:t>
            </a:r>
            <a:r>
              <a:rPr lang="en-GB" dirty="0" err="1">
                <a:solidFill>
                  <a:srgbClr val="000000"/>
                </a:solidFill>
              </a:rPr>
              <a:t>mov</a:t>
            </a:r>
            <a:r>
              <a:rPr lang="en-GB" dirty="0">
                <a:solidFill>
                  <a:srgbClr val="000000"/>
                </a:solidFill>
              </a:rPr>
              <a:t>    %eax,-0x4(%</a:t>
            </a:r>
            <a:r>
              <a:rPr lang="en-GB" dirty="0" err="1">
                <a:solidFill>
                  <a:srgbClr val="000000"/>
                </a:solidFill>
              </a:rPr>
              <a:t>ebp</a:t>
            </a:r>
            <a:r>
              <a:rPr lang="en-GB" dirty="0">
                <a:solidFill>
                  <a:srgbClr val="000000"/>
                </a:solidFill>
              </a:rPr>
              <a:t>)</a:t>
            </a:r>
            <a:r>
              <a:rPr lang="ar-SA" dirty="0">
                <a:solidFill>
                  <a:srgbClr val="000000"/>
                </a:solidFill>
                <a:cs typeface="Arial" charset="0"/>
              </a:rPr>
              <a:t>‏</a:t>
            </a:r>
            <a:endParaRPr lang="en-GB" dirty="0">
              <a:solidFill>
                <a:srgbClr val="000000"/>
              </a:solidFill>
            </a:endParaRPr>
          </a:p>
          <a:p>
            <a:pPr eaLnBrk="1"/>
            <a:r>
              <a:rPr lang="en-GB" dirty="0">
                <a:solidFill>
                  <a:srgbClr val="000000"/>
                </a:solidFill>
              </a:rPr>
              <a:t>0x080481ff &lt;cal+15&gt;:	</a:t>
            </a:r>
            <a:r>
              <a:rPr lang="en-GB" dirty="0" err="1">
                <a:solidFill>
                  <a:srgbClr val="000000"/>
                </a:solidFill>
              </a:rPr>
              <a:t>mov</a:t>
            </a:r>
            <a:r>
              <a:rPr lang="en-GB" dirty="0">
                <a:solidFill>
                  <a:srgbClr val="000000"/>
                </a:solidFill>
              </a:rPr>
              <a:t>    -0x4(%</a:t>
            </a:r>
            <a:r>
              <a:rPr lang="en-GB" dirty="0" err="1">
                <a:solidFill>
                  <a:srgbClr val="000000"/>
                </a:solidFill>
              </a:rPr>
              <a:t>ebp</a:t>
            </a:r>
            <a:r>
              <a:rPr lang="en-GB" dirty="0">
                <a:solidFill>
                  <a:srgbClr val="000000"/>
                </a:solidFill>
              </a:rPr>
              <a:t>),%</a:t>
            </a:r>
            <a:r>
              <a:rPr lang="en-GB" dirty="0" err="1">
                <a:solidFill>
                  <a:srgbClr val="000000"/>
                </a:solidFill>
              </a:rPr>
              <a:t>eax</a:t>
            </a:r>
            <a:endParaRPr lang="en-GB" dirty="0">
              <a:solidFill>
                <a:srgbClr val="000000"/>
              </a:solidFill>
            </a:endParaRPr>
          </a:p>
          <a:p>
            <a:pPr eaLnBrk="1"/>
            <a:r>
              <a:rPr lang="en-GB" dirty="0">
                <a:solidFill>
                  <a:srgbClr val="000000"/>
                </a:solidFill>
              </a:rPr>
              <a:t>0x08048202 &lt;cal+18&gt;:	leave  </a:t>
            </a:r>
          </a:p>
          <a:p>
            <a:pPr eaLnBrk="1"/>
            <a:r>
              <a:rPr lang="en-GB" dirty="0">
                <a:solidFill>
                  <a:srgbClr val="000000"/>
                </a:solidFill>
              </a:rPr>
              <a:t>0x08048203 &lt;cal+19&gt;:	ret    </a:t>
            </a:r>
          </a:p>
          <a:p>
            <a:pPr eaLnBrk="1"/>
            <a:endParaRPr lang="en-GB" dirty="0">
              <a:solidFill>
                <a:srgbClr val="000000"/>
              </a:solidFill>
            </a:endParaRPr>
          </a:p>
        </p:txBody>
      </p:sp>
      <p:sp>
        <p:nvSpPr>
          <p:cNvPr id="12291" name="Text Box 2"/>
          <p:cNvSpPr txBox="1">
            <a:spLocks noChangeArrowheads="1"/>
          </p:cNvSpPr>
          <p:nvPr/>
        </p:nvSpPr>
        <p:spPr bwMode="auto">
          <a:xfrm>
            <a:off x="6219879" y="1865653"/>
            <a:ext cx="207425" cy="4160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1440">
                <a:solidFill>
                  <a:srgbClr val="000000"/>
                </a:solidFill>
                <a:bevel/>
                <a:headEnd/>
                <a:tailEnd/>
              </a14:hiddenLine>
            </a:ext>
          </a:extLst>
        </p:spPr>
        <p:txBody>
          <a:bodyPr wrap="none" lIns="82945" tIns="41473" rIns="82945" bIns="41473" anchor="ctr"/>
          <a:lstStyle>
            <a:lvl1pPr eaLnBrk="0">
              <a:defRPr>
                <a:solidFill>
                  <a:schemeClr val="tx1"/>
                </a:solidFill>
                <a:latin typeface="Arial" charset="0"/>
                <a:ea typeface="Bitstream Vera Sans" charset="0"/>
                <a:cs typeface="Bitstream Vera Sans" charset="0"/>
              </a:defRPr>
            </a:lvl1pPr>
            <a:lvl2pPr marL="742950" indent="-285750" eaLnBrk="0">
              <a:defRPr>
                <a:solidFill>
                  <a:schemeClr val="tx1"/>
                </a:solidFill>
                <a:latin typeface="Arial" charset="0"/>
                <a:ea typeface="Bitstream Vera Sans" charset="0"/>
                <a:cs typeface="Bitstream Vera Sans" charset="0"/>
              </a:defRPr>
            </a:lvl2pPr>
            <a:lvl3pPr marL="1143000" indent="-228600" eaLnBrk="0">
              <a:defRPr>
                <a:solidFill>
                  <a:schemeClr val="tx1"/>
                </a:solidFill>
                <a:latin typeface="Arial" charset="0"/>
                <a:ea typeface="Bitstream Vera Sans" charset="0"/>
                <a:cs typeface="Bitstream Vera Sans" charset="0"/>
              </a:defRPr>
            </a:lvl3pPr>
            <a:lvl4pPr marL="1600200" indent="-228600" eaLnBrk="0">
              <a:defRPr>
                <a:solidFill>
                  <a:schemeClr val="tx1"/>
                </a:solidFill>
                <a:latin typeface="Arial" charset="0"/>
                <a:ea typeface="Bitstream Vera Sans" charset="0"/>
                <a:cs typeface="Bitstream Vera Sans" charset="0"/>
              </a:defRPr>
            </a:lvl4pPr>
            <a:lvl5pPr marL="2057400" indent="-228600" eaLnBrk="0">
              <a:defRPr>
                <a:solidFill>
                  <a:schemeClr val="tx1"/>
                </a:solidFill>
                <a:latin typeface="Arial" charset="0"/>
                <a:ea typeface="Bitstream Vera Sans" charset="0"/>
                <a:cs typeface="Bitstream Vera Sans" charset="0"/>
              </a:defRPr>
            </a:lvl5pPr>
            <a:lvl6pPr marL="2514600" indent="-228600" defTabSz="457200" eaLnBrk="0" fontAlgn="base" hangingPunct="0">
              <a:lnSpc>
                <a:spcPct val="104000"/>
              </a:lnSpc>
              <a:spcBef>
                <a:spcPct val="0"/>
              </a:spcBef>
              <a:spcAft>
                <a:spcPct val="0"/>
              </a:spcAft>
              <a:buClr>
                <a:srgbClr val="000000"/>
              </a:buClr>
              <a:buSzPct val="45000"/>
              <a:buFont typeface="Wingdings" pitchFamily="2" charset="2"/>
              <a:defRPr>
                <a:solidFill>
                  <a:schemeClr val="tx1"/>
                </a:solidFill>
                <a:latin typeface="Arial" charset="0"/>
                <a:ea typeface="Bitstream Vera Sans" charset="0"/>
                <a:cs typeface="Bitstream Vera Sans" charset="0"/>
              </a:defRPr>
            </a:lvl6pPr>
            <a:lvl7pPr marL="2971800" indent="-228600" defTabSz="457200" eaLnBrk="0" fontAlgn="base" hangingPunct="0">
              <a:lnSpc>
                <a:spcPct val="104000"/>
              </a:lnSpc>
              <a:spcBef>
                <a:spcPct val="0"/>
              </a:spcBef>
              <a:spcAft>
                <a:spcPct val="0"/>
              </a:spcAft>
              <a:buClr>
                <a:srgbClr val="000000"/>
              </a:buClr>
              <a:buSzPct val="45000"/>
              <a:buFont typeface="Wingdings" pitchFamily="2" charset="2"/>
              <a:defRPr>
                <a:solidFill>
                  <a:schemeClr val="tx1"/>
                </a:solidFill>
                <a:latin typeface="Arial" charset="0"/>
                <a:ea typeface="Bitstream Vera Sans" charset="0"/>
                <a:cs typeface="Bitstream Vera Sans" charset="0"/>
              </a:defRPr>
            </a:lvl7pPr>
            <a:lvl8pPr marL="3429000" indent="-228600" defTabSz="457200" eaLnBrk="0" fontAlgn="base" hangingPunct="0">
              <a:lnSpc>
                <a:spcPct val="104000"/>
              </a:lnSpc>
              <a:spcBef>
                <a:spcPct val="0"/>
              </a:spcBef>
              <a:spcAft>
                <a:spcPct val="0"/>
              </a:spcAft>
              <a:buClr>
                <a:srgbClr val="000000"/>
              </a:buClr>
              <a:buSzPct val="45000"/>
              <a:buFont typeface="Wingdings" pitchFamily="2" charset="2"/>
              <a:defRPr>
                <a:solidFill>
                  <a:schemeClr val="tx1"/>
                </a:solidFill>
                <a:latin typeface="Arial" charset="0"/>
                <a:ea typeface="Bitstream Vera Sans" charset="0"/>
                <a:cs typeface="Bitstream Vera Sans" charset="0"/>
              </a:defRPr>
            </a:lvl8pPr>
            <a:lvl9pPr marL="3886200" indent="-228600" defTabSz="457200" eaLnBrk="0" fontAlgn="base" hangingPunct="0">
              <a:lnSpc>
                <a:spcPct val="104000"/>
              </a:lnSpc>
              <a:spcBef>
                <a:spcPct val="0"/>
              </a:spcBef>
              <a:spcAft>
                <a:spcPct val="0"/>
              </a:spcAft>
              <a:buClr>
                <a:srgbClr val="000000"/>
              </a:buClr>
              <a:buSzPct val="45000"/>
              <a:buFont typeface="Wingdings" pitchFamily="2" charset="2"/>
              <a:defRPr>
                <a:solidFill>
                  <a:schemeClr val="tx1"/>
                </a:solidFill>
                <a:latin typeface="Arial" charset="0"/>
                <a:ea typeface="Bitstream Vera Sans" charset="0"/>
                <a:cs typeface="Bitstream Vera Sans" charset="0"/>
              </a:defRPr>
            </a:lvl9pPr>
          </a:lstStyle>
          <a:p>
            <a:pPr eaLnBrk="1"/>
            <a:endParaRPr lang="en-US"/>
          </a:p>
        </p:txBody>
      </p:sp>
      <p:sp>
        <p:nvSpPr>
          <p:cNvPr id="12292" name="Text Box 3"/>
          <p:cNvSpPr txBox="1">
            <a:spLocks noChangeArrowheads="1"/>
          </p:cNvSpPr>
          <p:nvPr/>
        </p:nvSpPr>
        <p:spPr bwMode="auto">
          <a:xfrm>
            <a:off x="7257006" y="1451063"/>
            <a:ext cx="164212" cy="4160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1440">
                <a:solidFill>
                  <a:srgbClr val="000000"/>
                </a:solidFill>
                <a:bevel/>
                <a:headEnd/>
                <a:tailEnd/>
              </a14:hiddenLine>
            </a:ext>
          </a:extLst>
        </p:spPr>
        <p:txBody>
          <a:bodyPr wrap="none" lIns="82945" tIns="41473" rIns="82945" bIns="41473" anchor="ctr"/>
          <a:lstStyle>
            <a:lvl1pPr eaLnBrk="0">
              <a:defRPr>
                <a:solidFill>
                  <a:schemeClr val="tx1"/>
                </a:solidFill>
                <a:latin typeface="Arial" charset="0"/>
                <a:ea typeface="Bitstream Vera Sans" charset="0"/>
                <a:cs typeface="Bitstream Vera Sans" charset="0"/>
              </a:defRPr>
            </a:lvl1pPr>
            <a:lvl2pPr marL="742950" indent="-285750" eaLnBrk="0">
              <a:defRPr>
                <a:solidFill>
                  <a:schemeClr val="tx1"/>
                </a:solidFill>
                <a:latin typeface="Arial" charset="0"/>
                <a:ea typeface="Bitstream Vera Sans" charset="0"/>
                <a:cs typeface="Bitstream Vera Sans" charset="0"/>
              </a:defRPr>
            </a:lvl2pPr>
            <a:lvl3pPr marL="1143000" indent="-228600" eaLnBrk="0">
              <a:defRPr>
                <a:solidFill>
                  <a:schemeClr val="tx1"/>
                </a:solidFill>
                <a:latin typeface="Arial" charset="0"/>
                <a:ea typeface="Bitstream Vera Sans" charset="0"/>
                <a:cs typeface="Bitstream Vera Sans" charset="0"/>
              </a:defRPr>
            </a:lvl3pPr>
            <a:lvl4pPr marL="1600200" indent="-228600" eaLnBrk="0">
              <a:defRPr>
                <a:solidFill>
                  <a:schemeClr val="tx1"/>
                </a:solidFill>
                <a:latin typeface="Arial" charset="0"/>
                <a:ea typeface="Bitstream Vera Sans" charset="0"/>
                <a:cs typeface="Bitstream Vera Sans" charset="0"/>
              </a:defRPr>
            </a:lvl4pPr>
            <a:lvl5pPr marL="2057400" indent="-228600" eaLnBrk="0">
              <a:defRPr>
                <a:solidFill>
                  <a:schemeClr val="tx1"/>
                </a:solidFill>
                <a:latin typeface="Arial" charset="0"/>
                <a:ea typeface="Bitstream Vera Sans" charset="0"/>
                <a:cs typeface="Bitstream Vera Sans" charset="0"/>
              </a:defRPr>
            </a:lvl5pPr>
            <a:lvl6pPr marL="2514600" indent="-228600" defTabSz="457200" eaLnBrk="0" fontAlgn="base" hangingPunct="0">
              <a:lnSpc>
                <a:spcPct val="104000"/>
              </a:lnSpc>
              <a:spcBef>
                <a:spcPct val="0"/>
              </a:spcBef>
              <a:spcAft>
                <a:spcPct val="0"/>
              </a:spcAft>
              <a:buClr>
                <a:srgbClr val="000000"/>
              </a:buClr>
              <a:buSzPct val="45000"/>
              <a:buFont typeface="Wingdings" pitchFamily="2" charset="2"/>
              <a:defRPr>
                <a:solidFill>
                  <a:schemeClr val="tx1"/>
                </a:solidFill>
                <a:latin typeface="Arial" charset="0"/>
                <a:ea typeface="Bitstream Vera Sans" charset="0"/>
                <a:cs typeface="Bitstream Vera Sans" charset="0"/>
              </a:defRPr>
            </a:lvl6pPr>
            <a:lvl7pPr marL="2971800" indent="-228600" defTabSz="457200" eaLnBrk="0" fontAlgn="base" hangingPunct="0">
              <a:lnSpc>
                <a:spcPct val="104000"/>
              </a:lnSpc>
              <a:spcBef>
                <a:spcPct val="0"/>
              </a:spcBef>
              <a:spcAft>
                <a:spcPct val="0"/>
              </a:spcAft>
              <a:buClr>
                <a:srgbClr val="000000"/>
              </a:buClr>
              <a:buSzPct val="45000"/>
              <a:buFont typeface="Wingdings" pitchFamily="2" charset="2"/>
              <a:defRPr>
                <a:solidFill>
                  <a:schemeClr val="tx1"/>
                </a:solidFill>
                <a:latin typeface="Arial" charset="0"/>
                <a:ea typeface="Bitstream Vera Sans" charset="0"/>
                <a:cs typeface="Bitstream Vera Sans" charset="0"/>
              </a:defRPr>
            </a:lvl7pPr>
            <a:lvl8pPr marL="3429000" indent="-228600" defTabSz="457200" eaLnBrk="0" fontAlgn="base" hangingPunct="0">
              <a:lnSpc>
                <a:spcPct val="104000"/>
              </a:lnSpc>
              <a:spcBef>
                <a:spcPct val="0"/>
              </a:spcBef>
              <a:spcAft>
                <a:spcPct val="0"/>
              </a:spcAft>
              <a:buClr>
                <a:srgbClr val="000000"/>
              </a:buClr>
              <a:buSzPct val="45000"/>
              <a:buFont typeface="Wingdings" pitchFamily="2" charset="2"/>
              <a:defRPr>
                <a:solidFill>
                  <a:schemeClr val="tx1"/>
                </a:solidFill>
                <a:latin typeface="Arial" charset="0"/>
                <a:ea typeface="Bitstream Vera Sans" charset="0"/>
                <a:cs typeface="Bitstream Vera Sans" charset="0"/>
              </a:defRPr>
            </a:lvl8pPr>
            <a:lvl9pPr marL="3886200" indent="-228600" defTabSz="457200" eaLnBrk="0" fontAlgn="base" hangingPunct="0">
              <a:lnSpc>
                <a:spcPct val="104000"/>
              </a:lnSpc>
              <a:spcBef>
                <a:spcPct val="0"/>
              </a:spcBef>
              <a:spcAft>
                <a:spcPct val="0"/>
              </a:spcAft>
              <a:buClr>
                <a:srgbClr val="000000"/>
              </a:buClr>
              <a:buSzPct val="45000"/>
              <a:buFont typeface="Wingdings" pitchFamily="2" charset="2"/>
              <a:defRPr>
                <a:solidFill>
                  <a:schemeClr val="tx1"/>
                </a:solidFill>
                <a:latin typeface="Arial" charset="0"/>
                <a:ea typeface="Bitstream Vera Sans" charset="0"/>
                <a:cs typeface="Bitstream Vera Sans" charset="0"/>
              </a:defRPr>
            </a:lvl9pPr>
          </a:lstStyle>
          <a:p>
            <a:pPr eaLnBrk="1"/>
            <a:endParaRPr lang="en-US"/>
          </a:p>
        </p:txBody>
      </p:sp>
      <p:sp>
        <p:nvSpPr>
          <p:cNvPr id="12293" name="Text Box 4"/>
          <p:cNvSpPr txBox="1">
            <a:spLocks noChangeArrowheads="1"/>
          </p:cNvSpPr>
          <p:nvPr/>
        </p:nvSpPr>
        <p:spPr bwMode="auto">
          <a:xfrm>
            <a:off x="3524791" y="4561924"/>
            <a:ext cx="164212" cy="4160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1440">
                <a:solidFill>
                  <a:srgbClr val="000000"/>
                </a:solidFill>
                <a:bevel/>
                <a:headEnd/>
                <a:tailEnd/>
              </a14:hiddenLine>
            </a:ext>
          </a:extLst>
        </p:spPr>
        <p:txBody>
          <a:bodyPr wrap="none" lIns="82945" tIns="41473" rIns="82945" bIns="41473" anchor="ctr"/>
          <a:lstStyle>
            <a:lvl1pPr eaLnBrk="0">
              <a:defRPr>
                <a:solidFill>
                  <a:schemeClr val="tx1"/>
                </a:solidFill>
                <a:latin typeface="Arial" charset="0"/>
                <a:ea typeface="Bitstream Vera Sans" charset="0"/>
                <a:cs typeface="Bitstream Vera Sans" charset="0"/>
              </a:defRPr>
            </a:lvl1pPr>
            <a:lvl2pPr marL="742950" indent="-285750" eaLnBrk="0">
              <a:defRPr>
                <a:solidFill>
                  <a:schemeClr val="tx1"/>
                </a:solidFill>
                <a:latin typeface="Arial" charset="0"/>
                <a:ea typeface="Bitstream Vera Sans" charset="0"/>
                <a:cs typeface="Bitstream Vera Sans" charset="0"/>
              </a:defRPr>
            </a:lvl2pPr>
            <a:lvl3pPr marL="1143000" indent="-228600" eaLnBrk="0">
              <a:defRPr>
                <a:solidFill>
                  <a:schemeClr val="tx1"/>
                </a:solidFill>
                <a:latin typeface="Arial" charset="0"/>
                <a:ea typeface="Bitstream Vera Sans" charset="0"/>
                <a:cs typeface="Bitstream Vera Sans" charset="0"/>
              </a:defRPr>
            </a:lvl3pPr>
            <a:lvl4pPr marL="1600200" indent="-228600" eaLnBrk="0">
              <a:defRPr>
                <a:solidFill>
                  <a:schemeClr val="tx1"/>
                </a:solidFill>
                <a:latin typeface="Arial" charset="0"/>
                <a:ea typeface="Bitstream Vera Sans" charset="0"/>
                <a:cs typeface="Bitstream Vera Sans" charset="0"/>
              </a:defRPr>
            </a:lvl4pPr>
            <a:lvl5pPr marL="2057400" indent="-228600" eaLnBrk="0">
              <a:defRPr>
                <a:solidFill>
                  <a:schemeClr val="tx1"/>
                </a:solidFill>
                <a:latin typeface="Arial" charset="0"/>
                <a:ea typeface="Bitstream Vera Sans" charset="0"/>
                <a:cs typeface="Bitstream Vera Sans" charset="0"/>
              </a:defRPr>
            </a:lvl5pPr>
            <a:lvl6pPr marL="2514600" indent="-228600" defTabSz="457200" eaLnBrk="0" fontAlgn="base" hangingPunct="0">
              <a:lnSpc>
                <a:spcPct val="104000"/>
              </a:lnSpc>
              <a:spcBef>
                <a:spcPct val="0"/>
              </a:spcBef>
              <a:spcAft>
                <a:spcPct val="0"/>
              </a:spcAft>
              <a:buClr>
                <a:srgbClr val="000000"/>
              </a:buClr>
              <a:buSzPct val="45000"/>
              <a:buFont typeface="Wingdings" pitchFamily="2" charset="2"/>
              <a:defRPr>
                <a:solidFill>
                  <a:schemeClr val="tx1"/>
                </a:solidFill>
                <a:latin typeface="Arial" charset="0"/>
                <a:ea typeface="Bitstream Vera Sans" charset="0"/>
                <a:cs typeface="Bitstream Vera Sans" charset="0"/>
              </a:defRPr>
            </a:lvl6pPr>
            <a:lvl7pPr marL="2971800" indent="-228600" defTabSz="457200" eaLnBrk="0" fontAlgn="base" hangingPunct="0">
              <a:lnSpc>
                <a:spcPct val="104000"/>
              </a:lnSpc>
              <a:spcBef>
                <a:spcPct val="0"/>
              </a:spcBef>
              <a:spcAft>
                <a:spcPct val="0"/>
              </a:spcAft>
              <a:buClr>
                <a:srgbClr val="000000"/>
              </a:buClr>
              <a:buSzPct val="45000"/>
              <a:buFont typeface="Wingdings" pitchFamily="2" charset="2"/>
              <a:defRPr>
                <a:solidFill>
                  <a:schemeClr val="tx1"/>
                </a:solidFill>
                <a:latin typeface="Arial" charset="0"/>
                <a:ea typeface="Bitstream Vera Sans" charset="0"/>
                <a:cs typeface="Bitstream Vera Sans" charset="0"/>
              </a:defRPr>
            </a:lvl7pPr>
            <a:lvl8pPr marL="3429000" indent="-228600" defTabSz="457200" eaLnBrk="0" fontAlgn="base" hangingPunct="0">
              <a:lnSpc>
                <a:spcPct val="104000"/>
              </a:lnSpc>
              <a:spcBef>
                <a:spcPct val="0"/>
              </a:spcBef>
              <a:spcAft>
                <a:spcPct val="0"/>
              </a:spcAft>
              <a:buClr>
                <a:srgbClr val="000000"/>
              </a:buClr>
              <a:buSzPct val="45000"/>
              <a:buFont typeface="Wingdings" pitchFamily="2" charset="2"/>
              <a:defRPr>
                <a:solidFill>
                  <a:schemeClr val="tx1"/>
                </a:solidFill>
                <a:latin typeface="Arial" charset="0"/>
                <a:ea typeface="Bitstream Vera Sans" charset="0"/>
                <a:cs typeface="Bitstream Vera Sans" charset="0"/>
              </a:defRPr>
            </a:lvl8pPr>
            <a:lvl9pPr marL="3886200" indent="-228600" defTabSz="457200" eaLnBrk="0" fontAlgn="base" hangingPunct="0">
              <a:lnSpc>
                <a:spcPct val="104000"/>
              </a:lnSpc>
              <a:spcBef>
                <a:spcPct val="0"/>
              </a:spcBef>
              <a:spcAft>
                <a:spcPct val="0"/>
              </a:spcAft>
              <a:buClr>
                <a:srgbClr val="000000"/>
              </a:buClr>
              <a:buSzPct val="45000"/>
              <a:buFont typeface="Wingdings" pitchFamily="2" charset="2"/>
              <a:defRPr>
                <a:solidFill>
                  <a:schemeClr val="tx1"/>
                </a:solidFill>
                <a:latin typeface="Arial" charset="0"/>
                <a:ea typeface="Bitstream Vera Sans" charset="0"/>
                <a:cs typeface="Bitstream Vera Sans" charset="0"/>
              </a:defRPr>
            </a:lvl9pPr>
          </a:lstStyle>
          <a:p>
            <a:pPr eaLnBrk="1"/>
            <a:endParaRPr lang="en-US"/>
          </a:p>
        </p:txBody>
      </p:sp>
    </p:spTree>
    <p:extLst>
      <p:ext uri="{BB962C8B-B14F-4D97-AF65-F5344CB8AC3E}">
        <p14:creationId xmlns:p14="http://schemas.microsoft.com/office/powerpoint/2010/main" val="2660216464"/>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1"/>
          <p:cNvSpPr>
            <a:spLocks noGrp="1" noChangeArrowheads="1"/>
          </p:cNvSpPr>
          <p:nvPr>
            <p:ph type="title"/>
          </p:nvPr>
        </p:nvSpPr>
        <p:spPr>
          <a:xfrm>
            <a:off x="456625" y="584843"/>
            <a:ext cx="8229311" cy="523220"/>
          </a:xfrm>
        </p:spPr>
        <p:txBody>
          <a:bodyPr/>
          <a:lstStyle/>
          <a:p>
            <a:pP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GB"/>
              <a:t>Layout of Heap</a:t>
            </a:r>
          </a:p>
        </p:txBody>
      </p:sp>
      <p:sp>
        <p:nvSpPr>
          <p:cNvPr id="13315" name="Rectangle 2"/>
          <p:cNvSpPr>
            <a:spLocks noGrp="1" noChangeArrowheads="1"/>
          </p:cNvSpPr>
          <p:nvPr>
            <p:ph type="body" idx="1"/>
          </p:nvPr>
        </p:nvSpPr>
        <p:spPr>
          <a:xfrm>
            <a:off x="456625" y="1605095"/>
            <a:ext cx="8229311" cy="4525935"/>
          </a:xfrm>
        </p:spPr>
        <p:txBody>
          <a:bodyPr/>
          <a:lstStyle/>
          <a:p>
            <a:pP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GB" dirty="0"/>
              <a:t>Global variables</a:t>
            </a:r>
          </a:p>
          <a:p>
            <a:pP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GB" dirty="0"/>
              <a:t>Static variables</a:t>
            </a:r>
          </a:p>
          <a:p>
            <a:pP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GB" dirty="0"/>
              <a:t>Dynamically allocated memory</a:t>
            </a:r>
          </a:p>
          <a:p>
            <a:pP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endParaRPr lang="en-GB" dirty="0"/>
          </a:p>
        </p:txBody>
      </p:sp>
    </p:spTree>
    <p:extLst>
      <p:ext uri="{BB962C8B-B14F-4D97-AF65-F5344CB8AC3E}">
        <p14:creationId xmlns:p14="http://schemas.microsoft.com/office/powerpoint/2010/main" val="1682220979"/>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1"/>
          <p:cNvSpPr>
            <a:spLocks noGrp="1" noChangeArrowheads="1"/>
          </p:cNvSpPr>
          <p:nvPr>
            <p:ph type="title"/>
          </p:nvPr>
        </p:nvSpPr>
        <p:spPr>
          <a:xfrm>
            <a:off x="454421" y="533400"/>
            <a:ext cx="8229311" cy="523220"/>
          </a:xfrm>
        </p:spPr>
        <p:txBody>
          <a:bodyPr/>
          <a:lstStyle/>
          <a:p>
            <a:pP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GB" dirty="0"/>
              <a:t>Example</a:t>
            </a:r>
          </a:p>
        </p:txBody>
      </p:sp>
      <p:sp>
        <p:nvSpPr>
          <p:cNvPr id="17411" name="Text Box 2"/>
          <p:cNvSpPr txBox="1">
            <a:spLocks noChangeArrowheads="1"/>
          </p:cNvSpPr>
          <p:nvPr/>
        </p:nvSpPr>
        <p:spPr bwMode="auto">
          <a:xfrm>
            <a:off x="207425" y="1243769"/>
            <a:ext cx="8711864" cy="1334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1440">
                <a:solidFill>
                  <a:srgbClr val="000000"/>
                </a:solidFill>
                <a:bevel/>
                <a:headEnd/>
                <a:tailEnd/>
              </a14:hiddenLine>
            </a:ext>
          </a:extLst>
        </p:spPr>
        <p:txBody>
          <a:bodyPr lIns="81639" tIns="40820" rIns="81639" bIns="40820"/>
          <a:lstStyle>
            <a:lvl1pPr marL="342900" indent="-342900" eaLnBrk="0">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chemeClr val="tx1"/>
                </a:solidFill>
                <a:latin typeface="Arial" charset="0"/>
                <a:ea typeface="Bitstream Vera Sans" charset="0"/>
                <a:cs typeface="Bitstream Vera Sans" charset="0"/>
              </a:defRPr>
            </a:lvl1pPr>
            <a:lvl2pPr marL="339725" indent="-339725" eaLnBrk="0">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chemeClr val="tx1"/>
                </a:solidFill>
                <a:latin typeface="Arial" charset="0"/>
                <a:ea typeface="Bitstream Vera Sans" charset="0"/>
                <a:cs typeface="Bitstream Vera Sans" charset="0"/>
              </a:defRPr>
            </a:lvl2pPr>
            <a:lvl3pPr marL="1143000" indent="-228600" eaLnBrk="0">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chemeClr val="tx1"/>
                </a:solidFill>
                <a:latin typeface="Arial" charset="0"/>
                <a:ea typeface="Bitstream Vera Sans" charset="0"/>
                <a:cs typeface="Bitstream Vera Sans" charset="0"/>
              </a:defRPr>
            </a:lvl3pPr>
            <a:lvl4pPr marL="1600200" indent="-228600" eaLnBrk="0">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chemeClr val="tx1"/>
                </a:solidFill>
                <a:latin typeface="Arial" charset="0"/>
                <a:ea typeface="Bitstream Vera Sans" charset="0"/>
                <a:cs typeface="Bitstream Vera Sans" charset="0"/>
              </a:defRPr>
            </a:lvl4pPr>
            <a:lvl5pPr marL="2057400" indent="-228600" eaLnBrk="0">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chemeClr val="tx1"/>
                </a:solidFill>
                <a:latin typeface="Arial" charset="0"/>
                <a:ea typeface="Bitstream Vera Sans" charset="0"/>
                <a:cs typeface="Bitstream Vera Sans" charset="0"/>
              </a:defRPr>
            </a:lvl5pPr>
            <a:lvl6pPr marL="2514600" indent="-228600" defTabSz="457200" eaLnBrk="0" fontAlgn="base" hangingPunct="0">
              <a:lnSpc>
                <a:spcPct val="104000"/>
              </a:lnSpc>
              <a:spcBef>
                <a:spcPct val="0"/>
              </a:spcBef>
              <a:spcAft>
                <a:spcPct val="0"/>
              </a:spcAft>
              <a:buClr>
                <a:srgbClr val="000000"/>
              </a:buClr>
              <a:buSzPct val="45000"/>
              <a:buFont typeface="Wingdings" pitchFamily="2"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chemeClr val="tx1"/>
                </a:solidFill>
                <a:latin typeface="Arial" charset="0"/>
                <a:ea typeface="Bitstream Vera Sans" charset="0"/>
                <a:cs typeface="Bitstream Vera Sans" charset="0"/>
              </a:defRPr>
            </a:lvl6pPr>
            <a:lvl7pPr marL="2971800" indent="-228600" defTabSz="457200" eaLnBrk="0" fontAlgn="base" hangingPunct="0">
              <a:lnSpc>
                <a:spcPct val="104000"/>
              </a:lnSpc>
              <a:spcBef>
                <a:spcPct val="0"/>
              </a:spcBef>
              <a:spcAft>
                <a:spcPct val="0"/>
              </a:spcAft>
              <a:buClr>
                <a:srgbClr val="000000"/>
              </a:buClr>
              <a:buSzPct val="45000"/>
              <a:buFont typeface="Wingdings" pitchFamily="2"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chemeClr val="tx1"/>
                </a:solidFill>
                <a:latin typeface="Arial" charset="0"/>
                <a:ea typeface="Bitstream Vera Sans" charset="0"/>
                <a:cs typeface="Bitstream Vera Sans" charset="0"/>
              </a:defRPr>
            </a:lvl7pPr>
            <a:lvl8pPr marL="3429000" indent="-228600" defTabSz="457200" eaLnBrk="0" fontAlgn="base" hangingPunct="0">
              <a:lnSpc>
                <a:spcPct val="104000"/>
              </a:lnSpc>
              <a:spcBef>
                <a:spcPct val="0"/>
              </a:spcBef>
              <a:spcAft>
                <a:spcPct val="0"/>
              </a:spcAft>
              <a:buClr>
                <a:srgbClr val="000000"/>
              </a:buClr>
              <a:buSzPct val="45000"/>
              <a:buFont typeface="Wingdings" pitchFamily="2"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chemeClr val="tx1"/>
                </a:solidFill>
                <a:latin typeface="Arial" charset="0"/>
                <a:ea typeface="Bitstream Vera Sans" charset="0"/>
                <a:cs typeface="Bitstream Vera Sans" charset="0"/>
              </a:defRPr>
            </a:lvl8pPr>
            <a:lvl9pPr marL="3886200" indent="-228600" defTabSz="457200" eaLnBrk="0" fontAlgn="base" hangingPunct="0">
              <a:lnSpc>
                <a:spcPct val="104000"/>
              </a:lnSpc>
              <a:spcBef>
                <a:spcPct val="0"/>
              </a:spcBef>
              <a:spcAft>
                <a:spcPct val="0"/>
              </a:spcAft>
              <a:buClr>
                <a:srgbClr val="000000"/>
              </a:buClr>
              <a:buSzPct val="45000"/>
              <a:buFont typeface="Wingdings" pitchFamily="2"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chemeClr val="tx1"/>
                </a:solidFill>
                <a:latin typeface="Arial" charset="0"/>
                <a:ea typeface="Bitstream Vera Sans" charset="0"/>
                <a:cs typeface="Bitstream Vera Sans" charset="0"/>
              </a:defRPr>
            </a:lvl9pPr>
          </a:lstStyle>
          <a:p>
            <a:pPr marL="457200" lvl="1" indent="-457200" eaLnBrk="1">
              <a:spcBef>
                <a:spcPts val="431"/>
              </a:spcBef>
              <a:buClr>
                <a:srgbClr val="C00000"/>
              </a:buClr>
              <a:buSzPct val="100000"/>
              <a:buFont typeface="Calibri" pitchFamily="34" charset="0"/>
              <a:buChar char="»"/>
            </a:pPr>
            <a:r>
              <a:rPr lang="en-GB" sz="2000" dirty="0">
                <a:solidFill>
                  <a:srgbClr val="000000"/>
                </a:solidFill>
              </a:rPr>
              <a:t>Program asks for a serial number that attacker does not know</a:t>
            </a:r>
          </a:p>
          <a:p>
            <a:pPr marL="457200" lvl="1" indent="-457200" eaLnBrk="1">
              <a:lnSpc>
                <a:spcPct val="167000"/>
              </a:lnSpc>
              <a:spcBef>
                <a:spcPts val="431"/>
              </a:spcBef>
              <a:buClr>
                <a:srgbClr val="C00000"/>
              </a:buClr>
              <a:buSzPct val="100000"/>
              <a:buFont typeface="Calibri" pitchFamily="34" charset="0"/>
              <a:buChar char="»"/>
            </a:pPr>
            <a:r>
              <a:rPr lang="en-GB" sz="2000" dirty="0">
                <a:solidFill>
                  <a:srgbClr val="000000"/>
                </a:solidFill>
              </a:rPr>
              <a:t>Attacker also does not have source code</a:t>
            </a:r>
          </a:p>
          <a:p>
            <a:pPr marL="457200" lvl="1" indent="-457200" eaLnBrk="1">
              <a:lnSpc>
                <a:spcPct val="167000"/>
              </a:lnSpc>
              <a:spcBef>
                <a:spcPts val="431"/>
              </a:spcBef>
              <a:buClr>
                <a:srgbClr val="C00000"/>
              </a:buClr>
              <a:buSzPct val="100000"/>
              <a:buFont typeface="Calibri" pitchFamily="34" charset="0"/>
              <a:buChar char="»"/>
            </a:pPr>
            <a:r>
              <a:rPr lang="en-GB" sz="2000" dirty="0">
                <a:solidFill>
                  <a:srgbClr val="000000"/>
                </a:solidFill>
              </a:rPr>
              <a:t>Attacker does have the executable (exe)</a:t>
            </a:r>
            <a:r>
              <a:rPr lang="ar-SA" sz="2000" dirty="0">
                <a:solidFill>
                  <a:srgbClr val="000000"/>
                </a:solidFill>
                <a:cs typeface="Arial" charset="0"/>
              </a:rPr>
              <a:t>‏</a:t>
            </a:r>
            <a:endParaRPr lang="en-GB" sz="2000" dirty="0">
              <a:solidFill>
                <a:srgbClr val="000000"/>
              </a:solidFill>
            </a:endParaRPr>
          </a:p>
        </p:txBody>
      </p:sp>
      <p:pic>
        <p:nvPicPr>
          <p:cNvPr id="17412"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6846" y="2743200"/>
            <a:ext cx="7813021" cy="20715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1440">
                <a:solidFill>
                  <a:srgbClr val="000000"/>
                </a:solidFill>
                <a:bevel/>
                <a:headEnd/>
                <a:tailEnd/>
              </a14:hiddenLine>
            </a:ext>
          </a:extLst>
        </p:spPr>
      </p:pic>
      <p:sp>
        <p:nvSpPr>
          <p:cNvPr id="17413" name="Rectangle 4"/>
          <p:cNvSpPr>
            <a:spLocks noChangeArrowheads="1"/>
          </p:cNvSpPr>
          <p:nvPr/>
        </p:nvSpPr>
        <p:spPr bwMode="auto">
          <a:xfrm>
            <a:off x="207425" y="4953000"/>
            <a:ext cx="7121603" cy="621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1440">
                <a:solidFill>
                  <a:srgbClr val="000000"/>
                </a:solidFill>
                <a:bevel/>
                <a:headEnd/>
                <a:tailEnd/>
              </a14:hiddenLine>
            </a:ext>
          </a:extLst>
        </p:spPr>
        <p:txBody>
          <a:bodyPr lIns="81639" tIns="42452" rIns="81639" bIns="42452"/>
          <a:lstStyle/>
          <a:p>
            <a:pPr marL="457200" indent="-457200">
              <a:lnSpc>
                <a:spcPct val="88000"/>
              </a:lnSpc>
              <a:spcBef>
                <a:spcPts val="431"/>
              </a:spcBef>
              <a:buClr>
                <a:srgbClr val="C00000"/>
              </a:buClr>
              <a:buSzPct val="100000"/>
              <a:buFont typeface="Calibri" pitchFamily="34" charset="0"/>
              <a:buChar char="»"/>
              <a:tabLst>
                <a:tab pos="656650" algn="l"/>
                <a:tab pos="1313299" algn="l"/>
                <a:tab pos="1969949" algn="l"/>
                <a:tab pos="2626599" algn="l"/>
                <a:tab pos="3283248" algn="l"/>
                <a:tab pos="3939898" algn="l"/>
                <a:tab pos="4596548" algn="l"/>
                <a:tab pos="5253198" algn="l"/>
                <a:tab pos="5909847" algn="l"/>
                <a:tab pos="6566497" algn="l"/>
              </a:tabLst>
            </a:pPr>
            <a:r>
              <a:rPr lang="en-GB" sz="2000" dirty="0">
                <a:solidFill>
                  <a:srgbClr val="000000"/>
                </a:solidFill>
              </a:rPr>
              <a:t>Program quits on incorrect serial number</a:t>
            </a:r>
          </a:p>
        </p:txBody>
      </p:sp>
    </p:spTree>
    <p:extLst>
      <p:ext uri="{BB962C8B-B14F-4D97-AF65-F5344CB8AC3E}">
        <p14:creationId xmlns:p14="http://schemas.microsoft.com/office/powerpoint/2010/main" val="3752024005"/>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1"/>
          <p:cNvSpPr>
            <a:spLocks noGrp="1" noChangeArrowheads="1"/>
          </p:cNvSpPr>
          <p:nvPr>
            <p:ph type="title"/>
          </p:nvPr>
        </p:nvSpPr>
        <p:spPr>
          <a:xfrm>
            <a:off x="482553" y="207294"/>
            <a:ext cx="8229311" cy="523220"/>
          </a:xfrm>
        </p:spPr>
        <p:txBody>
          <a:bodyPr/>
          <a:lstStyle/>
          <a:p>
            <a:pP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GB" dirty="0"/>
              <a:t>Example (Cont.)</a:t>
            </a:r>
          </a:p>
        </p:txBody>
      </p:sp>
      <p:pic>
        <p:nvPicPr>
          <p:cNvPr id="1843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94708" y="3200400"/>
            <a:ext cx="5308072" cy="13373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1440">
                <a:solidFill>
                  <a:srgbClr val="000000"/>
                </a:solidFill>
                <a:bevel/>
                <a:headEnd/>
                <a:tailEnd/>
              </a14:hiddenLine>
            </a:ext>
          </a:extLst>
        </p:spPr>
      </p:pic>
      <p:pic>
        <p:nvPicPr>
          <p:cNvPr id="18436"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26226" y="1494249"/>
            <a:ext cx="6845036" cy="1534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1440">
                <a:solidFill>
                  <a:srgbClr val="000000"/>
                </a:solidFill>
                <a:bevel/>
                <a:headEnd/>
                <a:tailEnd/>
              </a14:hiddenLine>
            </a:ext>
          </a:extLst>
        </p:spPr>
      </p:pic>
      <p:sp>
        <p:nvSpPr>
          <p:cNvPr id="18437" name="Rectangle 4"/>
          <p:cNvSpPr>
            <a:spLocks noChangeArrowheads="1"/>
          </p:cNvSpPr>
          <p:nvPr/>
        </p:nvSpPr>
        <p:spPr bwMode="auto">
          <a:xfrm>
            <a:off x="658288" y="4800600"/>
            <a:ext cx="7467312" cy="13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1440">
                <a:solidFill>
                  <a:srgbClr val="000000"/>
                </a:solidFill>
                <a:bevel/>
                <a:headEnd/>
                <a:tailEnd/>
              </a14:hiddenLine>
            </a:ext>
          </a:extLst>
        </p:spPr>
        <p:txBody>
          <a:bodyPr lIns="81639" tIns="42452" rIns="81639" bIns="42452"/>
          <a:lstStyle/>
          <a:p>
            <a:pPr marL="457200" indent="-457200">
              <a:lnSpc>
                <a:spcPct val="88000"/>
              </a:lnSpc>
              <a:spcBef>
                <a:spcPts val="431"/>
              </a:spcBef>
              <a:buClr>
                <a:srgbClr val="C00000"/>
              </a:buClr>
              <a:buSzPct val="100000"/>
              <a:buFont typeface="Calibri" pitchFamily="34" charset="0"/>
              <a:buChar char="»"/>
              <a:tabLst>
                <a:tab pos="656650" algn="l"/>
                <a:tab pos="1313299" algn="l"/>
                <a:tab pos="1969949" algn="l"/>
                <a:tab pos="2626599" algn="l"/>
                <a:tab pos="3283248" algn="l"/>
                <a:tab pos="3939898" algn="l"/>
                <a:tab pos="4596548" algn="l"/>
                <a:tab pos="5253198" algn="l"/>
                <a:tab pos="5909847" algn="l"/>
                <a:tab pos="6566497" algn="l"/>
                <a:tab pos="7223147" algn="l"/>
              </a:tabLst>
            </a:pPr>
            <a:r>
              <a:rPr lang="en-GB" sz="2000" dirty="0">
                <a:solidFill>
                  <a:srgbClr val="000000"/>
                </a:solidFill>
              </a:rPr>
              <a:t>Note that 0x41 is “A”</a:t>
            </a:r>
          </a:p>
          <a:p>
            <a:pPr marL="457200" indent="-457200">
              <a:lnSpc>
                <a:spcPct val="88000"/>
              </a:lnSpc>
              <a:spcBef>
                <a:spcPts val="431"/>
              </a:spcBef>
              <a:buClr>
                <a:srgbClr val="C00000"/>
              </a:buClr>
              <a:buSzPct val="100000"/>
              <a:buFont typeface="Calibri" pitchFamily="34" charset="0"/>
              <a:buChar char="»"/>
              <a:tabLst>
                <a:tab pos="656650" algn="l"/>
                <a:tab pos="1313299" algn="l"/>
                <a:tab pos="1969949" algn="l"/>
                <a:tab pos="2626599" algn="l"/>
                <a:tab pos="3283248" algn="l"/>
                <a:tab pos="3939898" algn="l"/>
                <a:tab pos="4596548" algn="l"/>
                <a:tab pos="5253198" algn="l"/>
                <a:tab pos="5909847" algn="l"/>
                <a:tab pos="6566497" algn="l"/>
                <a:tab pos="7223147" algn="l"/>
              </a:tabLst>
            </a:pPr>
            <a:r>
              <a:rPr lang="en-GB" sz="2000" dirty="0">
                <a:solidFill>
                  <a:srgbClr val="000000"/>
                </a:solidFill>
              </a:rPr>
              <a:t>Looks like </a:t>
            </a:r>
            <a:r>
              <a:rPr lang="en-GB" sz="2000" b="1" dirty="0">
                <a:solidFill>
                  <a:srgbClr val="FF0000"/>
                </a:solidFill>
              </a:rPr>
              <a:t>ret</a:t>
            </a:r>
            <a:r>
              <a:rPr lang="en-GB" sz="2000" dirty="0">
                <a:solidFill>
                  <a:srgbClr val="FF0000"/>
                </a:solidFill>
              </a:rPr>
              <a:t> </a:t>
            </a:r>
            <a:r>
              <a:rPr lang="en-GB" sz="2000" dirty="0">
                <a:solidFill>
                  <a:srgbClr val="000000"/>
                </a:solidFill>
              </a:rPr>
              <a:t>overwritten by 2 bytes! </a:t>
            </a:r>
          </a:p>
          <a:p>
            <a:pPr marL="457200" indent="-457200">
              <a:lnSpc>
                <a:spcPct val="88000"/>
              </a:lnSpc>
              <a:spcBef>
                <a:spcPts val="431"/>
              </a:spcBef>
              <a:buClr>
                <a:srgbClr val="C00000"/>
              </a:buClr>
              <a:buSzPct val="100000"/>
              <a:buFont typeface="Calibri" pitchFamily="34" charset="0"/>
              <a:buChar char="»"/>
              <a:tabLst>
                <a:tab pos="656650" algn="l"/>
                <a:tab pos="1313299" algn="l"/>
                <a:tab pos="1969949" algn="l"/>
                <a:tab pos="2626599" algn="l"/>
                <a:tab pos="3283248" algn="l"/>
                <a:tab pos="3939898" algn="l"/>
                <a:tab pos="4596548" algn="l"/>
                <a:tab pos="5253198" algn="l"/>
                <a:tab pos="5909847" algn="l"/>
                <a:tab pos="6566497" algn="l"/>
                <a:tab pos="7223147" algn="l"/>
              </a:tabLst>
            </a:pPr>
            <a:r>
              <a:rPr lang="en-GB" sz="2000" dirty="0">
                <a:solidFill>
                  <a:srgbClr val="800000"/>
                </a:solidFill>
              </a:rPr>
              <a:t>I think the stack is overwritten by 3 bytes.</a:t>
            </a:r>
          </a:p>
        </p:txBody>
      </p:sp>
      <p:sp>
        <p:nvSpPr>
          <p:cNvPr id="18438" name="Text Box 5"/>
          <p:cNvSpPr txBox="1">
            <a:spLocks noChangeArrowheads="1"/>
          </p:cNvSpPr>
          <p:nvPr/>
        </p:nvSpPr>
        <p:spPr bwMode="auto">
          <a:xfrm>
            <a:off x="658288" y="1010562"/>
            <a:ext cx="8180912" cy="967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81639" tIns="42452" rIns="81639" bIns="42452"/>
          <a:lstStyle>
            <a:lvl1pPr marL="339725" indent="-339725" eaLnBrk="0">
              <a:tabLst>
                <a:tab pos="723900" algn="l"/>
                <a:tab pos="1447800" algn="l"/>
                <a:tab pos="2171700" algn="l"/>
                <a:tab pos="2895600" algn="l"/>
                <a:tab pos="3619500" algn="l"/>
                <a:tab pos="4343400" algn="l"/>
                <a:tab pos="5067300" algn="l"/>
                <a:tab pos="5791200" algn="l"/>
                <a:tab pos="6515100" algn="l"/>
                <a:tab pos="7239000" algn="l"/>
              </a:tabLst>
              <a:defRPr>
                <a:solidFill>
                  <a:schemeClr val="tx1"/>
                </a:solidFill>
                <a:latin typeface="Arial" charset="0"/>
                <a:ea typeface="Bitstream Vera Sans" charset="0"/>
                <a:cs typeface="Bitstream Vera Sans" charset="0"/>
              </a:defRPr>
            </a:lvl1pPr>
            <a:lvl2pPr marL="742950" indent="-285750" eaLnBrk="0">
              <a:tabLst>
                <a:tab pos="723900" algn="l"/>
                <a:tab pos="1447800" algn="l"/>
                <a:tab pos="2171700" algn="l"/>
                <a:tab pos="2895600" algn="l"/>
                <a:tab pos="3619500" algn="l"/>
                <a:tab pos="4343400" algn="l"/>
                <a:tab pos="5067300" algn="l"/>
                <a:tab pos="5791200" algn="l"/>
                <a:tab pos="6515100" algn="l"/>
                <a:tab pos="7239000" algn="l"/>
              </a:tabLst>
              <a:defRPr>
                <a:solidFill>
                  <a:schemeClr val="tx1"/>
                </a:solidFill>
                <a:latin typeface="Arial" charset="0"/>
                <a:ea typeface="Bitstream Vera Sans" charset="0"/>
                <a:cs typeface="Bitstream Vera Sans" charset="0"/>
              </a:defRPr>
            </a:lvl2pPr>
            <a:lvl3pPr marL="1143000" indent="-228600" eaLnBrk="0">
              <a:tabLst>
                <a:tab pos="723900" algn="l"/>
                <a:tab pos="1447800" algn="l"/>
                <a:tab pos="2171700" algn="l"/>
                <a:tab pos="2895600" algn="l"/>
                <a:tab pos="3619500" algn="l"/>
                <a:tab pos="4343400" algn="l"/>
                <a:tab pos="5067300" algn="l"/>
                <a:tab pos="5791200" algn="l"/>
                <a:tab pos="6515100" algn="l"/>
                <a:tab pos="7239000" algn="l"/>
              </a:tabLst>
              <a:defRPr>
                <a:solidFill>
                  <a:schemeClr val="tx1"/>
                </a:solidFill>
                <a:latin typeface="Arial" charset="0"/>
                <a:ea typeface="Bitstream Vera Sans" charset="0"/>
                <a:cs typeface="Bitstream Vera Sans" charset="0"/>
              </a:defRPr>
            </a:lvl3pPr>
            <a:lvl4pPr marL="1600200" indent="-228600" eaLnBrk="0">
              <a:tabLst>
                <a:tab pos="723900" algn="l"/>
                <a:tab pos="1447800" algn="l"/>
                <a:tab pos="2171700" algn="l"/>
                <a:tab pos="2895600" algn="l"/>
                <a:tab pos="3619500" algn="l"/>
                <a:tab pos="4343400" algn="l"/>
                <a:tab pos="5067300" algn="l"/>
                <a:tab pos="5791200" algn="l"/>
                <a:tab pos="6515100" algn="l"/>
                <a:tab pos="7239000" algn="l"/>
              </a:tabLst>
              <a:defRPr>
                <a:solidFill>
                  <a:schemeClr val="tx1"/>
                </a:solidFill>
                <a:latin typeface="Arial" charset="0"/>
                <a:ea typeface="Bitstream Vera Sans" charset="0"/>
                <a:cs typeface="Bitstream Vera Sans" charset="0"/>
              </a:defRPr>
            </a:lvl4pPr>
            <a:lvl5pPr marL="2057400" indent="-228600" eaLnBrk="0">
              <a:tabLst>
                <a:tab pos="723900" algn="l"/>
                <a:tab pos="1447800" algn="l"/>
                <a:tab pos="2171700" algn="l"/>
                <a:tab pos="2895600" algn="l"/>
                <a:tab pos="3619500" algn="l"/>
                <a:tab pos="4343400" algn="l"/>
                <a:tab pos="5067300" algn="l"/>
                <a:tab pos="5791200" algn="l"/>
                <a:tab pos="6515100" algn="l"/>
                <a:tab pos="7239000" algn="l"/>
              </a:tabLst>
              <a:defRPr>
                <a:solidFill>
                  <a:schemeClr val="tx1"/>
                </a:solidFill>
                <a:latin typeface="Arial" charset="0"/>
                <a:ea typeface="Bitstream Vera Sans" charset="0"/>
                <a:cs typeface="Bitstream Vera Sans" charset="0"/>
              </a:defRPr>
            </a:lvl5pPr>
            <a:lvl6pPr marL="2514600" indent="-228600" defTabSz="457200" eaLnBrk="0" fontAlgn="base" hangingPunct="0">
              <a:lnSpc>
                <a:spcPct val="104000"/>
              </a:lnSpc>
              <a:spcBef>
                <a:spcPct val="0"/>
              </a:spcBef>
              <a:spcAft>
                <a:spcPct val="0"/>
              </a:spcAft>
              <a:buClr>
                <a:srgbClr val="000000"/>
              </a:buClr>
              <a:buSzPct val="45000"/>
              <a:buFont typeface="Wingdings" pitchFamily="2" charset="2"/>
              <a:tabLst>
                <a:tab pos="723900" algn="l"/>
                <a:tab pos="1447800" algn="l"/>
                <a:tab pos="2171700" algn="l"/>
                <a:tab pos="2895600" algn="l"/>
                <a:tab pos="3619500" algn="l"/>
                <a:tab pos="4343400" algn="l"/>
                <a:tab pos="5067300" algn="l"/>
                <a:tab pos="5791200" algn="l"/>
                <a:tab pos="6515100" algn="l"/>
                <a:tab pos="7239000" algn="l"/>
              </a:tabLst>
              <a:defRPr>
                <a:solidFill>
                  <a:schemeClr val="tx1"/>
                </a:solidFill>
                <a:latin typeface="Arial" charset="0"/>
                <a:ea typeface="Bitstream Vera Sans" charset="0"/>
                <a:cs typeface="Bitstream Vera Sans" charset="0"/>
              </a:defRPr>
            </a:lvl6pPr>
            <a:lvl7pPr marL="2971800" indent="-228600" defTabSz="457200" eaLnBrk="0" fontAlgn="base" hangingPunct="0">
              <a:lnSpc>
                <a:spcPct val="104000"/>
              </a:lnSpc>
              <a:spcBef>
                <a:spcPct val="0"/>
              </a:spcBef>
              <a:spcAft>
                <a:spcPct val="0"/>
              </a:spcAft>
              <a:buClr>
                <a:srgbClr val="000000"/>
              </a:buClr>
              <a:buSzPct val="45000"/>
              <a:buFont typeface="Wingdings" pitchFamily="2" charset="2"/>
              <a:tabLst>
                <a:tab pos="723900" algn="l"/>
                <a:tab pos="1447800" algn="l"/>
                <a:tab pos="2171700" algn="l"/>
                <a:tab pos="2895600" algn="l"/>
                <a:tab pos="3619500" algn="l"/>
                <a:tab pos="4343400" algn="l"/>
                <a:tab pos="5067300" algn="l"/>
                <a:tab pos="5791200" algn="l"/>
                <a:tab pos="6515100" algn="l"/>
                <a:tab pos="7239000" algn="l"/>
              </a:tabLst>
              <a:defRPr>
                <a:solidFill>
                  <a:schemeClr val="tx1"/>
                </a:solidFill>
                <a:latin typeface="Arial" charset="0"/>
                <a:ea typeface="Bitstream Vera Sans" charset="0"/>
                <a:cs typeface="Bitstream Vera Sans" charset="0"/>
              </a:defRPr>
            </a:lvl7pPr>
            <a:lvl8pPr marL="3429000" indent="-228600" defTabSz="457200" eaLnBrk="0" fontAlgn="base" hangingPunct="0">
              <a:lnSpc>
                <a:spcPct val="104000"/>
              </a:lnSpc>
              <a:spcBef>
                <a:spcPct val="0"/>
              </a:spcBef>
              <a:spcAft>
                <a:spcPct val="0"/>
              </a:spcAft>
              <a:buClr>
                <a:srgbClr val="000000"/>
              </a:buClr>
              <a:buSzPct val="45000"/>
              <a:buFont typeface="Wingdings" pitchFamily="2" charset="2"/>
              <a:tabLst>
                <a:tab pos="723900" algn="l"/>
                <a:tab pos="1447800" algn="l"/>
                <a:tab pos="2171700" algn="l"/>
                <a:tab pos="2895600" algn="l"/>
                <a:tab pos="3619500" algn="l"/>
                <a:tab pos="4343400" algn="l"/>
                <a:tab pos="5067300" algn="l"/>
                <a:tab pos="5791200" algn="l"/>
                <a:tab pos="6515100" algn="l"/>
                <a:tab pos="7239000" algn="l"/>
              </a:tabLst>
              <a:defRPr>
                <a:solidFill>
                  <a:schemeClr val="tx1"/>
                </a:solidFill>
                <a:latin typeface="Arial" charset="0"/>
                <a:ea typeface="Bitstream Vera Sans" charset="0"/>
                <a:cs typeface="Bitstream Vera Sans" charset="0"/>
              </a:defRPr>
            </a:lvl8pPr>
            <a:lvl9pPr marL="3886200" indent="-228600" defTabSz="457200" eaLnBrk="0" fontAlgn="base" hangingPunct="0">
              <a:lnSpc>
                <a:spcPct val="104000"/>
              </a:lnSpc>
              <a:spcBef>
                <a:spcPct val="0"/>
              </a:spcBef>
              <a:spcAft>
                <a:spcPct val="0"/>
              </a:spcAft>
              <a:buClr>
                <a:srgbClr val="000000"/>
              </a:buClr>
              <a:buSzPct val="45000"/>
              <a:buFont typeface="Wingdings" pitchFamily="2" charset="2"/>
              <a:tabLst>
                <a:tab pos="723900" algn="l"/>
                <a:tab pos="1447800" algn="l"/>
                <a:tab pos="2171700" algn="l"/>
                <a:tab pos="2895600" algn="l"/>
                <a:tab pos="3619500" algn="l"/>
                <a:tab pos="4343400" algn="l"/>
                <a:tab pos="5067300" algn="l"/>
                <a:tab pos="5791200" algn="l"/>
                <a:tab pos="6515100" algn="l"/>
                <a:tab pos="7239000" algn="l"/>
              </a:tabLst>
              <a:defRPr>
                <a:solidFill>
                  <a:schemeClr val="tx1"/>
                </a:solidFill>
                <a:latin typeface="Arial" charset="0"/>
                <a:ea typeface="Bitstream Vera Sans" charset="0"/>
                <a:cs typeface="Bitstream Vera Sans" charset="0"/>
              </a:defRPr>
            </a:lvl9pPr>
          </a:lstStyle>
          <a:p>
            <a:pPr marL="457200" indent="-457200" eaLnBrk="1">
              <a:lnSpc>
                <a:spcPct val="94000"/>
              </a:lnSpc>
              <a:spcBef>
                <a:spcPts val="431"/>
              </a:spcBef>
              <a:buClr>
                <a:srgbClr val="C00000"/>
              </a:buClr>
              <a:buSzPct val="100000"/>
              <a:buFont typeface="Calibri" pitchFamily="34" charset="0"/>
              <a:buChar char="»"/>
            </a:pPr>
            <a:r>
              <a:rPr lang="en-GB" sz="2000" dirty="0">
                <a:solidFill>
                  <a:srgbClr val="000000"/>
                </a:solidFill>
              </a:rPr>
              <a:t>By trial and error, attacker discovers an apparent buffer overflow</a:t>
            </a:r>
          </a:p>
        </p:txBody>
      </p:sp>
    </p:spTree>
    <p:extLst>
      <p:ext uri="{BB962C8B-B14F-4D97-AF65-F5344CB8AC3E}">
        <p14:creationId xmlns:p14="http://schemas.microsoft.com/office/powerpoint/2010/main" val="46897731"/>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1"/>
          <p:cNvSpPr>
            <a:spLocks noGrp="1" noChangeArrowheads="1"/>
          </p:cNvSpPr>
          <p:nvPr>
            <p:ph type="title"/>
          </p:nvPr>
        </p:nvSpPr>
        <p:spPr>
          <a:xfrm>
            <a:off x="448701" y="457200"/>
            <a:ext cx="8229311" cy="523220"/>
          </a:xfrm>
        </p:spPr>
        <p:txBody>
          <a:bodyPr/>
          <a:lstStyle/>
          <a:p>
            <a:pP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GB" dirty="0"/>
              <a:t>Example (Cont.)</a:t>
            </a:r>
          </a:p>
        </p:txBody>
      </p:sp>
      <p:pic>
        <p:nvPicPr>
          <p:cNvPr id="1945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4851" y="1451063"/>
            <a:ext cx="8297013" cy="35240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1440">
                <a:solidFill>
                  <a:srgbClr val="000000"/>
                </a:solidFill>
                <a:bevel/>
                <a:headEnd/>
                <a:tailEnd/>
              </a14:hiddenLine>
            </a:ext>
          </a:extLst>
        </p:spPr>
      </p:pic>
      <p:sp>
        <p:nvSpPr>
          <p:cNvPr id="19460" name="Text Box 3"/>
          <p:cNvSpPr txBox="1">
            <a:spLocks noChangeArrowheads="1"/>
          </p:cNvSpPr>
          <p:nvPr/>
        </p:nvSpPr>
        <p:spPr bwMode="auto">
          <a:xfrm>
            <a:off x="207425" y="5182368"/>
            <a:ext cx="8504439" cy="5959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1440">
                <a:solidFill>
                  <a:srgbClr val="000000"/>
                </a:solidFill>
                <a:bevel/>
                <a:headEnd/>
                <a:tailEnd/>
              </a14:hiddenLine>
            </a:ext>
          </a:extLst>
        </p:spPr>
        <p:txBody>
          <a:bodyPr lIns="81639" tIns="40820" rIns="81639" bIns="40820"/>
          <a:lstStyle>
            <a:lvl1pPr eaLnBrk="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chemeClr val="tx1"/>
                </a:solidFill>
                <a:latin typeface="Arial" charset="0"/>
                <a:ea typeface="Bitstream Vera Sans" charset="0"/>
                <a:cs typeface="Bitstream Vera Sans" charset="0"/>
              </a:defRPr>
            </a:lvl1pPr>
            <a:lvl2pPr marL="742950" indent="-285750" eaLnBrk="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chemeClr val="tx1"/>
                </a:solidFill>
                <a:latin typeface="Arial" charset="0"/>
                <a:ea typeface="Bitstream Vera Sans" charset="0"/>
                <a:cs typeface="Bitstream Vera Sans" charset="0"/>
              </a:defRPr>
            </a:lvl2pPr>
            <a:lvl3pPr marL="1143000" indent="-228600" eaLnBrk="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chemeClr val="tx1"/>
                </a:solidFill>
                <a:latin typeface="Arial" charset="0"/>
                <a:ea typeface="Bitstream Vera Sans" charset="0"/>
                <a:cs typeface="Bitstream Vera Sans" charset="0"/>
              </a:defRPr>
            </a:lvl3pPr>
            <a:lvl4pPr marL="1600200" indent="-228600" eaLnBrk="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chemeClr val="tx1"/>
                </a:solidFill>
                <a:latin typeface="Arial" charset="0"/>
                <a:ea typeface="Bitstream Vera Sans" charset="0"/>
                <a:cs typeface="Bitstream Vera Sans" charset="0"/>
              </a:defRPr>
            </a:lvl4pPr>
            <a:lvl5pPr marL="2057400" indent="-228600" eaLnBrk="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chemeClr val="tx1"/>
                </a:solidFill>
                <a:latin typeface="Arial" charset="0"/>
                <a:ea typeface="Bitstream Vera Sans" charset="0"/>
                <a:cs typeface="Bitstream Vera Sans" charset="0"/>
              </a:defRPr>
            </a:lvl5pPr>
            <a:lvl6pPr marL="2514600" indent="-228600" defTabSz="457200" eaLnBrk="0" fontAlgn="base" hangingPunct="0">
              <a:lnSpc>
                <a:spcPct val="104000"/>
              </a:lnSpc>
              <a:spcBef>
                <a:spcPct val="0"/>
              </a:spcBef>
              <a:spcAft>
                <a:spcPct val="0"/>
              </a:spcAft>
              <a:buClr>
                <a:srgbClr val="000000"/>
              </a:buClr>
              <a:buSzPct val="45000"/>
              <a:buFont typeface="Wingdings" pitchFamily="2"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chemeClr val="tx1"/>
                </a:solidFill>
                <a:latin typeface="Arial" charset="0"/>
                <a:ea typeface="Bitstream Vera Sans" charset="0"/>
                <a:cs typeface="Bitstream Vera Sans" charset="0"/>
              </a:defRPr>
            </a:lvl6pPr>
            <a:lvl7pPr marL="2971800" indent="-228600" defTabSz="457200" eaLnBrk="0" fontAlgn="base" hangingPunct="0">
              <a:lnSpc>
                <a:spcPct val="104000"/>
              </a:lnSpc>
              <a:spcBef>
                <a:spcPct val="0"/>
              </a:spcBef>
              <a:spcAft>
                <a:spcPct val="0"/>
              </a:spcAft>
              <a:buClr>
                <a:srgbClr val="000000"/>
              </a:buClr>
              <a:buSzPct val="45000"/>
              <a:buFont typeface="Wingdings" pitchFamily="2"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chemeClr val="tx1"/>
                </a:solidFill>
                <a:latin typeface="Arial" charset="0"/>
                <a:ea typeface="Bitstream Vera Sans" charset="0"/>
                <a:cs typeface="Bitstream Vera Sans" charset="0"/>
              </a:defRPr>
            </a:lvl7pPr>
            <a:lvl8pPr marL="3429000" indent="-228600" defTabSz="457200" eaLnBrk="0" fontAlgn="base" hangingPunct="0">
              <a:lnSpc>
                <a:spcPct val="104000"/>
              </a:lnSpc>
              <a:spcBef>
                <a:spcPct val="0"/>
              </a:spcBef>
              <a:spcAft>
                <a:spcPct val="0"/>
              </a:spcAft>
              <a:buClr>
                <a:srgbClr val="000000"/>
              </a:buClr>
              <a:buSzPct val="45000"/>
              <a:buFont typeface="Wingdings" pitchFamily="2"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chemeClr val="tx1"/>
                </a:solidFill>
                <a:latin typeface="Arial" charset="0"/>
                <a:ea typeface="Bitstream Vera Sans" charset="0"/>
                <a:cs typeface="Bitstream Vera Sans" charset="0"/>
              </a:defRPr>
            </a:lvl8pPr>
            <a:lvl9pPr marL="3886200" indent="-228600" defTabSz="457200" eaLnBrk="0" fontAlgn="base" hangingPunct="0">
              <a:lnSpc>
                <a:spcPct val="104000"/>
              </a:lnSpc>
              <a:spcBef>
                <a:spcPct val="0"/>
              </a:spcBef>
              <a:spcAft>
                <a:spcPct val="0"/>
              </a:spcAft>
              <a:buClr>
                <a:srgbClr val="000000"/>
              </a:buClr>
              <a:buSzPct val="45000"/>
              <a:buFont typeface="Wingdings" pitchFamily="2"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chemeClr val="tx1"/>
                </a:solidFill>
                <a:latin typeface="Arial" charset="0"/>
                <a:ea typeface="Bitstream Vera Sans" charset="0"/>
                <a:cs typeface="Bitstream Vera Sans" charset="0"/>
              </a:defRPr>
            </a:lvl9pPr>
          </a:lstStyle>
          <a:p>
            <a:pPr marL="457200" indent="-457200" eaLnBrk="1">
              <a:buClr>
                <a:srgbClr val="C00000"/>
              </a:buClr>
              <a:buFont typeface="Calibri" pitchFamily="34" charset="0"/>
              <a:buChar char="»"/>
            </a:pPr>
            <a:r>
              <a:rPr lang="en-GB" sz="2000" dirty="0">
                <a:solidFill>
                  <a:srgbClr val="000000"/>
                </a:solidFill>
              </a:rPr>
              <a:t>The goal is to exploit a buffer overflow so that the execution flow can be re-directed to 0x00401034.</a:t>
            </a:r>
          </a:p>
        </p:txBody>
      </p:sp>
    </p:spTree>
    <p:extLst>
      <p:ext uri="{BB962C8B-B14F-4D97-AF65-F5344CB8AC3E}">
        <p14:creationId xmlns:p14="http://schemas.microsoft.com/office/powerpoint/2010/main" val="4274572678"/>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1"/>
          <p:cNvSpPr>
            <a:spLocks noGrp="1" noChangeArrowheads="1"/>
          </p:cNvSpPr>
          <p:nvPr>
            <p:ph type="title"/>
          </p:nvPr>
        </p:nvSpPr>
        <p:spPr>
          <a:xfrm>
            <a:off x="456625" y="313822"/>
            <a:ext cx="8229311" cy="523220"/>
          </a:xfrm>
        </p:spPr>
        <p:txBody>
          <a:bodyPr/>
          <a:lstStyle/>
          <a:p>
            <a:pP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GB"/>
              <a:t>Cont.</a:t>
            </a:r>
          </a:p>
        </p:txBody>
      </p:sp>
      <p:sp>
        <p:nvSpPr>
          <p:cNvPr id="20483" name="Text Box 2"/>
          <p:cNvSpPr txBox="1">
            <a:spLocks noChangeArrowheads="1"/>
          </p:cNvSpPr>
          <p:nvPr/>
        </p:nvSpPr>
        <p:spPr bwMode="auto">
          <a:xfrm>
            <a:off x="394418" y="916325"/>
            <a:ext cx="8275404" cy="552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81639" tIns="42452" rIns="81639" bIns="42452"/>
          <a:lstStyle>
            <a:lvl1pPr marL="339725" indent="-339725" eaLnBrk="0">
              <a:tabLst>
                <a:tab pos="723900" algn="l"/>
                <a:tab pos="1447800" algn="l"/>
                <a:tab pos="2171700" algn="l"/>
                <a:tab pos="2895600" algn="l"/>
                <a:tab pos="3619500" algn="l"/>
                <a:tab pos="4343400" algn="l"/>
                <a:tab pos="5067300" algn="l"/>
                <a:tab pos="5791200" algn="l"/>
                <a:tab pos="6515100" algn="l"/>
                <a:tab pos="7239000" algn="l"/>
              </a:tabLst>
              <a:defRPr>
                <a:solidFill>
                  <a:schemeClr val="tx1"/>
                </a:solidFill>
                <a:latin typeface="Arial" charset="0"/>
                <a:ea typeface="Bitstream Vera Sans" charset="0"/>
                <a:cs typeface="Bitstream Vera Sans" charset="0"/>
              </a:defRPr>
            </a:lvl1pPr>
            <a:lvl2pPr marL="742950" indent="-285750" eaLnBrk="0">
              <a:tabLst>
                <a:tab pos="723900" algn="l"/>
                <a:tab pos="1447800" algn="l"/>
                <a:tab pos="2171700" algn="l"/>
                <a:tab pos="2895600" algn="l"/>
                <a:tab pos="3619500" algn="l"/>
                <a:tab pos="4343400" algn="l"/>
                <a:tab pos="5067300" algn="l"/>
                <a:tab pos="5791200" algn="l"/>
                <a:tab pos="6515100" algn="l"/>
                <a:tab pos="7239000" algn="l"/>
              </a:tabLst>
              <a:defRPr>
                <a:solidFill>
                  <a:schemeClr val="tx1"/>
                </a:solidFill>
                <a:latin typeface="Arial" charset="0"/>
                <a:ea typeface="Bitstream Vera Sans" charset="0"/>
                <a:cs typeface="Bitstream Vera Sans" charset="0"/>
              </a:defRPr>
            </a:lvl2pPr>
            <a:lvl3pPr marL="1143000" indent="-228600" eaLnBrk="0">
              <a:tabLst>
                <a:tab pos="723900" algn="l"/>
                <a:tab pos="1447800" algn="l"/>
                <a:tab pos="2171700" algn="l"/>
                <a:tab pos="2895600" algn="l"/>
                <a:tab pos="3619500" algn="l"/>
                <a:tab pos="4343400" algn="l"/>
                <a:tab pos="5067300" algn="l"/>
                <a:tab pos="5791200" algn="l"/>
                <a:tab pos="6515100" algn="l"/>
                <a:tab pos="7239000" algn="l"/>
              </a:tabLst>
              <a:defRPr>
                <a:solidFill>
                  <a:schemeClr val="tx1"/>
                </a:solidFill>
                <a:latin typeface="Arial" charset="0"/>
                <a:ea typeface="Bitstream Vera Sans" charset="0"/>
                <a:cs typeface="Bitstream Vera Sans" charset="0"/>
              </a:defRPr>
            </a:lvl3pPr>
            <a:lvl4pPr marL="1600200" indent="-228600" eaLnBrk="0">
              <a:tabLst>
                <a:tab pos="723900" algn="l"/>
                <a:tab pos="1447800" algn="l"/>
                <a:tab pos="2171700" algn="l"/>
                <a:tab pos="2895600" algn="l"/>
                <a:tab pos="3619500" algn="l"/>
                <a:tab pos="4343400" algn="l"/>
                <a:tab pos="5067300" algn="l"/>
                <a:tab pos="5791200" algn="l"/>
                <a:tab pos="6515100" algn="l"/>
                <a:tab pos="7239000" algn="l"/>
              </a:tabLst>
              <a:defRPr>
                <a:solidFill>
                  <a:schemeClr val="tx1"/>
                </a:solidFill>
                <a:latin typeface="Arial" charset="0"/>
                <a:ea typeface="Bitstream Vera Sans" charset="0"/>
                <a:cs typeface="Bitstream Vera Sans" charset="0"/>
              </a:defRPr>
            </a:lvl4pPr>
            <a:lvl5pPr marL="2057400" indent="-228600" eaLnBrk="0">
              <a:tabLst>
                <a:tab pos="723900" algn="l"/>
                <a:tab pos="1447800" algn="l"/>
                <a:tab pos="2171700" algn="l"/>
                <a:tab pos="2895600" algn="l"/>
                <a:tab pos="3619500" algn="l"/>
                <a:tab pos="4343400" algn="l"/>
                <a:tab pos="5067300" algn="l"/>
                <a:tab pos="5791200" algn="l"/>
                <a:tab pos="6515100" algn="l"/>
                <a:tab pos="7239000" algn="l"/>
              </a:tabLst>
              <a:defRPr>
                <a:solidFill>
                  <a:schemeClr val="tx1"/>
                </a:solidFill>
                <a:latin typeface="Arial" charset="0"/>
                <a:ea typeface="Bitstream Vera Sans" charset="0"/>
                <a:cs typeface="Bitstream Vera Sans" charset="0"/>
              </a:defRPr>
            </a:lvl5pPr>
            <a:lvl6pPr marL="2514600" indent="-228600" defTabSz="457200" eaLnBrk="0" fontAlgn="base" hangingPunct="0">
              <a:lnSpc>
                <a:spcPct val="104000"/>
              </a:lnSpc>
              <a:spcBef>
                <a:spcPct val="0"/>
              </a:spcBef>
              <a:spcAft>
                <a:spcPct val="0"/>
              </a:spcAft>
              <a:buClr>
                <a:srgbClr val="000000"/>
              </a:buClr>
              <a:buSzPct val="45000"/>
              <a:buFont typeface="Wingdings" pitchFamily="2" charset="2"/>
              <a:tabLst>
                <a:tab pos="723900" algn="l"/>
                <a:tab pos="1447800" algn="l"/>
                <a:tab pos="2171700" algn="l"/>
                <a:tab pos="2895600" algn="l"/>
                <a:tab pos="3619500" algn="l"/>
                <a:tab pos="4343400" algn="l"/>
                <a:tab pos="5067300" algn="l"/>
                <a:tab pos="5791200" algn="l"/>
                <a:tab pos="6515100" algn="l"/>
                <a:tab pos="7239000" algn="l"/>
              </a:tabLst>
              <a:defRPr>
                <a:solidFill>
                  <a:schemeClr val="tx1"/>
                </a:solidFill>
                <a:latin typeface="Arial" charset="0"/>
                <a:ea typeface="Bitstream Vera Sans" charset="0"/>
                <a:cs typeface="Bitstream Vera Sans" charset="0"/>
              </a:defRPr>
            </a:lvl6pPr>
            <a:lvl7pPr marL="2971800" indent="-228600" defTabSz="457200" eaLnBrk="0" fontAlgn="base" hangingPunct="0">
              <a:lnSpc>
                <a:spcPct val="104000"/>
              </a:lnSpc>
              <a:spcBef>
                <a:spcPct val="0"/>
              </a:spcBef>
              <a:spcAft>
                <a:spcPct val="0"/>
              </a:spcAft>
              <a:buClr>
                <a:srgbClr val="000000"/>
              </a:buClr>
              <a:buSzPct val="45000"/>
              <a:buFont typeface="Wingdings" pitchFamily="2" charset="2"/>
              <a:tabLst>
                <a:tab pos="723900" algn="l"/>
                <a:tab pos="1447800" algn="l"/>
                <a:tab pos="2171700" algn="l"/>
                <a:tab pos="2895600" algn="l"/>
                <a:tab pos="3619500" algn="l"/>
                <a:tab pos="4343400" algn="l"/>
                <a:tab pos="5067300" algn="l"/>
                <a:tab pos="5791200" algn="l"/>
                <a:tab pos="6515100" algn="l"/>
                <a:tab pos="7239000" algn="l"/>
              </a:tabLst>
              <a:defRPr>
                <a:solidFill>
                  <a:schemeClr val="tx1"/>
                </a:solidFill>
                <a:latin typeface="Arial" charset="0"/>
                <a:ea typeface="Bitstream Vera Sans" charset="0"/>
                <a:cs typeface="Bitstream Vera Sans" charset="0"/>
              </a:defRPr>
            </a:lvl7pPr>
            <a:lvl8pPr marL="3429000" indent="-228600" defTabSz="457200" eaLnBrk="0" fontAlgn="base" hangingPunct="0">
              <a:lnSpc>
                <a:spcPct val="104000"/>
              </a:lnSpc>
              <a:spcBef>
                <a:spcPct val="0"/>
              </a:spcBef>
              <a:spcAft>
                <a:spcPct val="0"/>
              </a:spcAft>
              <a:buClr>
                <a:srgbClr val="000000"/>
              </a:buClr>
              <a:buSzPct val="45000"/>
              <a:buFont typeface="Wingdings" pitchFamily="2" charset="2"/>
              <a:tabLst>
                <a:tab pos="723900" algn="l"/>
                <a:tab pos="1447800" algn="l"/>
                <a:tab pos="2171700" algn="l"/>
                <a:tab pos="2895600" algn="l"/>
                <a:tab pos="3619500" algn="l"/>
                <a:tab pos="4343400" algn="l"/>
                <a:tab pos="5067300" algn="l"/>
                <a:tab pos="5791200" algn="l"/>
                <a:tab pos="6515100" algn="l"/>
                <a:tab pos="7239000" algn="l"/>
              </a:tabLst>
              <a:defRPr>
                <a:solidFill>
                  <a:schemeClr val="tx1"/>
                </a:solidFill>
                <a:latin typeface="Arial" charset="0"/>
                <a:ea typeface="Bitstream Vera Sans" charset="0"/>
                <a:cs typeface="Bitstream Vera Sans" charset="0"/>
              </a:defRPr>
            </a:lvl8pPr>
            <a:lvl9pPr marL="3886200" indent="-228600" defTabSz="457200" eaLnBrk="0" fontAlgn="base" hangingPunct="0">
              <a:lnSpc>
                <a:spcPct val="104000"/>
              </a:lnSpc>
              <a:spcBef>
                <a:spcPct val="0"/>
              </a:spcBef>
              <a:spcAft>
                <a:spcPct val="0"/>
              </a:spcAft>
              <a:buClr>
                <a:srgbClr val="000000"/>
              </a:buClr>
              <a:buSzPct val="45000"/>
              <a:buFont typeface="Wingdings" pitchFamily="2" charset="2"/>
              <a:tabLst>
                <a:tab pos="723900" algn="l"/>
                <a:tab pos="1447800" algn="l"/>
                <a:tab pos="2171700" algn="l"/>
                <a:tab pos="2895600" algn="l"/>
                <a:tab pos="3619500" algn="l"/>
                <a:tab pos="4343400" algn="l"/>
                <a:tab pos="5067300" algn="l"/>
                <a:tab pos="5791200" algn="l"/>
                <a:tab pos="6515100" algn="l"/>
                <a:tab pos="7239000" algn="l"/>
              </a:tabLst>
              <a:defRPr>
                <a:solidFill>
                  <a:schemeClr val="tx1"/>
                </a:solidFill>
                <a:latin typeface="Arial" charset="0"/>
                <a:ea typeface="Bitstream Vera Sans" charset="0"/>
                <a:cs typeface="Bitstream Vera Sans" charset="0"/>
              </a:defRPr>
            </a:lvl9pPr>
          </a:lstStyle>
          <a:p>
            <a:pPr marL="457200" indent="-457200" eaLnBrk="1">
              <a:spcBef>
                <a:spcPts val="431"/>
              </a:spcBef>
              <a:buClr>
                <a:srgbClr val="C00000"/>
              </a:buClr>
              <a:buSzPct val="100000"/>
              <a:buFont typeface="Calibri" pitchFamily="34" charset="0"/>
              <a:buChar char="»"/>
            </a:pPr>
            <a:r>
              <a:rPr lang="en-GB" sz="2000" dirty="0">
                <a:solidFill>
                  <a:srgbClr val="000000"/>
                </a:solidFill>
                <a:latin typeface="+mn-lt"/>
              </a:rPr>
              <a:t>Find that 401034 is “@^P4” in ASCII (</a:t>
            </a:r>
            <a:r>
              <a:rPr lang="en-GB" sz="2000" dirty="0">
                <a:solidFill>
                  <a:srgbClr val="800000"/>
                </a:solidFill>
                <a:latin typeface="+mn-lt"/>
              </a:rPr>
              <a:t>'\0' is 00</a:t>
            </a:r>
            <a:r>
              <a:rPr lang="en-GB" sz="2000" dirty="0">
                <a:solidFill>
                  <a:srgbClr val="000000"/>
                </a:solidFill>
                <a:latin typeface="+mn-lt"/>
              </a:rPr>
              <a:t>)</a:t>
            </a:r>
            <a:r>
              <a:rPr lang="ar-SA" sz="2000" dirty="0">
                <a:solidFill>
                  <a:srgbClr val="000000"/>
                </a:solidFill>
                <a:latin typeface="+mn-lt"/>
                <a:cs typeface="Arial" charset="0"/>
              </a:rPr>
              <a:t>‏</a:t>
            </a:r>
            <a:endParaRPr lang="en-GB" sz="2000" dirty="0">
              <a:solidFill>
                <a:srgbClr val="000000"/>
              </a:solidFill>
              <a:latin typeface="+mn-lt"/>
            </a:endParaRPr>
          </a:p>
        </p:txBody>
      </p:sp>
      <p:pic>
        <p:nvPicPr>
          <p:cNvPr id="2048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4418" y="1450616"/>
            <a:ext cx="8297013" cy="18656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1440">
                <a:solidFill>
                  <a:srgbClr val="000000"/>
                </a:solidFill>
                <a:bevel/>
                <a:headEnd/>
                <a:tailEnd/>
              </a14:hiddenLine>
            </a:ext>
          </a:extLst>
        </p:spPr>
      </p:pic>
      <p:pic>
        <p:nvPicPr>
          <p:cNvPr id="20485"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1569" y="3429000"/>
            <a:ext cx="7882163" cy="16583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1440">
                <a:solidFill>
                  <a:srgbClr val="000000"/>
                </a:solidFill>
                <a:bevel/>
                <a:headEnd/>
                <a:tailEnd/>
              </a14:hiddenLine>
            </a:ext>
          </a:extLst>
        </p:spPr>
      </p:pic>
      <p:sp>
        <p:nvSpPr>
          <p:cNvPr id="20486" name="Rectangle 5"/>
          <p:cNvSpPr>
            <a:spLocks noChangeArrowheads="1"/>
          </p:cNvSpPr>
          <p:nvPr/>
        </p:nvSpPr>
        <p:spPr bwMode="auto">
          <a:xfrm>
            <a:off x="394418" y="5233134"/>
            <a:ext cx="7121603" cy="7276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1440">
                <a:solidFill>
                  <a:srgbClr val="000000"/>
                </a:solidFill>
                <a:bevel/>
                <a:headEnd/>
                <a:tailEnd/>
              </a14:hiddenLine>
            </a:ext>
          </a:extLst>
        </p:spPr>
        <p:txBody>
          <a:bodyPr lIns="81639" tIns="42452" rIns="81639" bIns="42452"/>
          <a:lstStyle/>
          <a:p>
            <a:pPr marL="457200" indent="-457200">
              <a:lnSpc>
                <a:spcPct val="98000"/>
              </a:lnSpc>
              <a:spcBef>
                <a:spcPts val="431"/>
              </a:spcBef>
              <a:buClr>
                <a:srgbClr val="C00000"/>
              </a:buClr>
              <a:buSzPct val="100000"/>
              <a:buFont typeface="Calibri" pitchFamily="34" charset="0"/>
              <a:buChar char="»"/>
              <a:tabLst>
                <a:tab pos="656650" algn="l"/>
                <a:tab pos="1313299" algn="l"/>
                <a:tab pos="1969949" algn="l"/>
                <a:tab pos="2626599" algn="l"/>
                <a:tab pos="3283248" algn="l"/>
                <a:tab pos="3939898" algn="l"/>
                <a:tab pos="4596548" algn="l"/>
                <a:tab pos="5253198" algn="l"/>
                <a:tab pos="5909847" algn="l"/>
                <a:tab pos="6566497" algn="l"/>
              </a:tabLst>
            </a:pPr>
            <a:r>
              <a:rPr lang="en-GB" sz="2000" dirty="0">
                <a:solidFill>
                  <a:srgbClr val="000000"/>
                </a:solidFill>
              </a:rPr>
              <a:t>Byte order is reversed? Why?</a:t>
            </a:r>
          </a:p>
          <a:p>
            <a:pPr marL="457200" indent="-457200">
              <a:lnSpc>
                <a:spcPct val="107000"/>
              </a:lnSpc>
              <a:spcBef>
                <a:spcPts val="431"/>
              </a:spcBef>
              <a:buClr>
                <a:srgbClr val="C00000"/>
              </a:buClr>
              <a:buSzPct val="100000"/>
              <a:buFont typeface="Calibri" pitchFamily="34" charset="0"/>
              <a:buChar char="»"/>
              <a:tabLst>
                <a:tab pos="656650" algn="l"/>
                <a:tab pos="1313299" algn="l"/>
                <a:tab pos="1969949" algn="l"/>
                <a:tab pos="2626599" algn="l"/>
                <a:tab pos="3283248" algn="l"/>
                <a:tab pos="3939898" algn="l"/>
                <a:tab pos="4596548" algn="l"/>
                <a:tab pos="5253198" algn="l"/>
                <a:tab pos="5909847" algn="l"/>
                <a:tab pos="6566497" algn="l"/>
              </a:tabLst>
            </a:pPr>
            <a:r>
              <a:rPr lang="en-GB" sz="2000" dirty="0">
                <a:solidFill>
                  <a:srgbClr val="000000"/>
                </a:solidFill>
              </a:rPr>
              <a:t>X86 processors are “little-endian” </a:t>
            </a:r>
          </a:p>
        </p:txBody>
      </p:sp>
    </p:spTree>
    <p:extLst>
      <p:ext uri="{BB962C8B-B14F-4D97-AF65-F5344CB8AC3E}">
        <p14:creationId xmlns:p14="http://schemas.microsoft.com/office/powerpoint/2010/main" val="2055642891"/>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a:xfrm>
            <a:off x="457200" y="919490"/>
            <a:ext cx="8229600" cy="523220"/>
          </a:xfrm>
        </p:spPr>
        <p:txBody>
          <a:bodyPr/>
          <a:lstStyle/>
          <a:p>
            <a:r>
              <a:rPr lang="en-US" dirty="0"/>
              <a:t>Vulnerabilities</a:t>
            </a:r>
            <a:endParaRPr lang="en-US" b="1" dirty="0"/>
          </a:p>
        </p:txBody>
      </p:sp>
      <p:sp>
        <p:nvSpPr>
          <p:cNvPr id="28675" name="Rectangle 3"/>
          <p:cNvSpPr>
            <a:spLocks noGrp="1" noChangeArrowheads="1"/>
          </p:cNvSpPr>
          <p:nvPr>
            <p:ph type="body" idx="1"/>
          </p:nvPr>
        </p:nvSpPr>
        <p:spPr/>
        <p:txBody>
          <a:bodyPr/>
          <a:lstStyle/>
          <a:p>
            <a:r>
              <a:rPr lang="en-US" dirty="0"/>
              <a:t>A </a:t>
            </a:r>
            <a:r>
              <a:rPr lang="en-US" i="1" dirty="0"/>
              <a:t>vulnerability</a:t>
            </a:r>
            <a:r>
              <a:rPr lang="en-US" dirty="0"/>
              <a:t> is a set of conditions that allows an attacker to violate an explicit or implicit security policy.</a:t>
            </a:r>
          </a:p>
          <a:p>
            <a:pPr lvl="1"/>
            <a:r>
              <a:rPr lang="en-US" dirty="0"/>
              <a:t>Not all security flaws lead to vulnerabilities</a:t>
            </a:r>
          </a:p>
          <a:p>
            <a:r>
              <a:rPr lang="en-US" dirty="0"/>
              <a:t>An </a:t>
            </a:r>
            <a:r>
              <a:rPr lang="en-US" i="1" dirty="0"/>
              <a:t>implementation-level software vulnerability </a:t>
            </a:r>
            <a:r>
              <a:rPr lang="en-US" dirty="0"/>
              <a:t>is a bug in a program that can be exploited by an attacker to cause harm</a:t>
            </a:r>
          </a:p>
          <a:p>
            <a:pPr marL="0" indent="0">
              <a:buNone/>
            </a:pPr>
            <a:endParaRPr lang="en-US" dirty="0"/>
          </a:p>
          <a:p>
            <a:pPr marL="0" indent="0"/>
            <a:endParaRPr lang="en-US" sz="2400" dirty="0"/>
          </a:p>
          <a:p>
            <a:pPr marL="0" indent="0"/>
            <a:endParaRPr lang="en-US" dirty="0"/>
          </a:p>
        </p:txBody>
      </p:sp>
    </p:spTree>
    <p:extLst>
      <p:ext uri="{BB962C8B-B14F-4D97-AF65-F5344CB8AC3E}">
        <p14:creationId xmlns:p14="http://schemas.microsoft.com/office/powerpoint/2010/main" val="2520984109"/>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1"/>
          <p:cNvSpPr>
            <a:spLocks noGrp="1" noChangeArrowheads="1"/>
          </p:cNvSpPr>
          <p:nvPr>
            <p:ph type="title"/>
          </p:nvPr>
        </p:nvSpPr>
        <p:spPr>
          <a:xfrm>
            <a:off x="456625" y="313822"/>
            <a:ext cx="8229311" cy="523220"/>
          </a:xfrm>
        </p:spPr>
        <p:txBody>
          <a:bodyPr/>
          <a:lstStyle/>
          <a:p>
            <a:pP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GB"/>
              <a:t>Cont.</a:t>
            </a:r>
          </a:p>
        </p:txBody>
      </p:sp>
      <p:sp>
        <p:nvSpPr>
          <p:cNvPr id="21507" name="Text Box 2"/>
          <p:cNvSpPr txBox="1">
            <a:spLocks noChangeArrowheads="1"/>
          </p:cNvSpPr>
          <p:nvPr/>
        </p:nvSpPr>
        <p:spPr bwMode="auto">
          <a:xfrm>
            <a:off x="461246" y="990600"/>
            <a:ext cx="8073154" cy="621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81639" tIns="42452" rIns="81639" bIns="42452"/>
          <a:lstStyle>
            <a:lvl1pPr marL="339725" indent="-339725" eaLnBrk="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chemeClr val="tx1"/>
                </a:solidFill>
                <a:latin typeface="Arial" charset="0"/>
                <a:ea typeface="Bitstream Vera Sans" charset="0"/>
                <a:cs typeface="Bitstream Vera Sans" charset="0"/>
              </a:defRPr>
            </a:lvl1pPr>
            <a:lvl2pPr marL="742950" indent="-285750" eaLnBrk="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chemeClr val="tx1"/>
                </a:solidFill>
                <a:latin typeface="Arial" charset="0"/>
                <a:ea typeface="Bitstream Vera Sans" charset="0"/>
                <a:cs typeface="Bitstream Vera Sans" charset="0"/>
              </a:defRPr>
            </a:lvl2pPr>
            <a:lvl3pPr marL="1143000" indent="-228600" eaLnBrk="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chemeClr val="tx1"/>
                </a:solidFill>
                <a:latin typeface="Arial" charset="0"/>
                <a:ea typeface="Bitstream Vera Sans" charset="0"/>
                <a:cs typeface="Bitstream Vera Sans" charset="0"/>
              </a:defRPr>
            </a:lvl3pPr>
            <a:lvl4pPr marL="1600200" indent="-228600" eaLnBrk="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chemeClr val="tx1"/>
                </a:solidFill>
                <a:latin typeface="Arial" charset="0"/>
                <a:ea typeface="Bitstream Vera Sans" charset="0"/>
                <a:cs typeface="Bitstream Vera Sans" charset="0"/>
              </a:defRPr>
            </a:lvl4pPr>
            <a:lvl5pPr marL="2057400" indent="-228600" eaLnBrk="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chemeClr val="tx1"/>
                </a:solidFill>
                <a:latin typeface="Arial" charset="0"/>
                <a:ea typeface="Bitstream Vera Sans" charset="0"/>
                <a:cs typeface="Bitstream Vera Sans" charset="0"/>
              </a:defRPr>
            </a:lvl5pPr>
            <a:lvl6pPr marL="2514600" indent="-228600" defTabSz="457200" eaLnBrk="0" fontAlgn="base" hangingPunct="0">
              <a:lnSpc>
                <a:spcPct val="104000"/>
              </a:lnSpc>
              <a:spcBef>
                <a:spcPct val="0"/>
              </a:spcBef>
              <a:spcAft>
                <a:spcPct val="0"/>
              </a:spcAft>
              <a:buClr>
                <a:srgbClr val="000000"/>
              </a:buClr>
              <a:buSzPct val="45000"/>
              <a:buFont typeface="Wingdings" pitchFamily="2" charset="2"/>
              <a:tabLst>
                <a:tab pos="723900" algn="l"/>
                <a:tab pos="1447800" algn="l"/>
                <a:tab pos="2171700" algn="l"/>
                <a:tab pos="2895600" algn="l"/>
                <a:tab pos="3619500" algn="l"/>
                <a:tab pos="4343400" algn="l"/>
                <a:tab pos="5067300" algn="l"/>
                <a:tab pos="5791200" algn="l"/>
                <a:tab pos="6515100" algn="l"/>
                <a:tab pos="7239000" algn="l"/>
                <a:tab pos="7962900" algn="l"/>
              </a:tabLst>
              <a:defRPr>
                <a:solidFill>
                  <a:schemeClr val="tx1"/>
                </a:solidFill>
                <a:latin typeface="Arial" charset="0"/>
                <a:ea typeface="Bitstream Vera Sans" charset="0"/>
                <a:cs typeface="Bitstream Vera Sans" charset="0"/>
              </a:defRPr>
            </a:lvl6pPr>
            <a:lvl7pPr marL="2971800" indent="-228600" defTabSz="457200" eaLnBrk="0" fontAlgn="base" hangingPunct="0">
              <a:lnSpc>
                <a:spcPct val="104000"/>
              </a:lnSpc>
              <a:spcBef>
                <a:spcPct val="0"/>
              </a:spcBef>
              <a:spcAft>
                <a:spcPct val="0"/>
              </a:spcAft>
              <a:buClr>
                <a:srgbClr val="000000"/>
              </a:buClr>
              <a:buSzPct val="45000"/>
              <a:buFont typeface="Wingdings" pitchFamily="2" charset="2"/>
              <a:tabLst>
                <a:tab pos="723900" algn="l"/>
                <a:tab pos="1447800" algn="l"/>
                <a:tab pos="2171700" algn="l"/>
                <a:tab pos="2895600" algn="l"/>
                <a:tab pos="3619500" algn="l"/>
                <a:tab pos="4343400" algn="l"/>
                <a:tab pos="5067300" algn="l"/>
                <a:tab pos="5791200" algn="l"/>
                <a:tab pos="6515100" algn="l"/>
                <a:tab pos="7239000" algn="l"/>
                <a:tab pos="7962900" algn="l"/>
              </a:tabLst>
              <a:defRPr>
                <a:solidFill>
                  <a:schemeClr val="tx1"/>
                </a:solidFill>
                <a:latin typeface="Arial" charset="0"/>
                <a:ea typeface="Bitstream Vera Sans" charset="0"/>
                <a:cs typeface="Bitstream Vera Sans" charset="0"/>
              </a:defRPr>
            </a:lvl7pPr>
            <a:lvl8pPr marL="3429000" indent="-228600" defTabSz="457200" eaLnBrk="0" fontAlgn="base" hangingPunct="0">
              <a:lnSpc>
                <a:spcPct val="104000"/>
              </a:lnSpc>
              <a:spcBef>
                <a:spcPct val="0"/>
              </a:spcBef>
              <a:spcAft>
                <a:spcPct val="0"/>
              </a:spcAft>
              <a:buClr>
                <a:srgbClr val="000000"/>
              </a:buClr>
              <a:buSzPct val="45000"/>
              <a:buFont typeface="Wingdings" pitchFamily="2" charset="2"/>
              <a:tabLst>
                <a:tab pos="723900" algn="l"/>
                <a:tab pos="1447800" algn="l"/>
                <a:tab pos="2171700" algn="l"/>
                <a:tab pos="2895600" algn="l"/>
                <a:tab pos="3619500" algn="l"/>
                <a:tab pos="4343400" algn="l"/>
                <a:tab pos="5067300" algn="l"/>
                <a:tab pos="5791200" algn="l"/>
                <a:tab pos="6515100" algn="l"/>
                <a:tab pos="7239000" algn="l"/>
                <a:tab pos="7962900" algn="l"/>
              </a:tabLst>
              <a:defRPr>
                <a:solidFill>
                  <a:schemeClr val="tx1"/>
                </a:solidFill>
                <a:latin typeface="Arial" charset="0"/>
                <a:ea typeface="Bitstream Vera Sans" charset="0"/>
                <a:cs typeface="Bitstream Vera Sans" charset="0"/>
              </a:defRPr>
            </a:lvl8pPr>
            <a:lvl9pPr marL="3886200" indent="-228600" defTabSz="457200" eaLnBrk="0" fontAlgn="base" hangingPunct="0">
              <a:lnSpc>
                <a:spcPct val="104000"/>
              </a:lnSpc>
              <a:spcBef>
                <a:spcPct val="0"/>
              </a:spcBef>
              <a:spcAft>
                <a:spcPct val="0"/>
              </a:spcAft>
              <a:buClr>
                <a:srgbClr val="000000"/>
              </a:buClr>
              <a:buSzPct val="45000"/>
              <a:buFont typeface="Wingdings" pitchFamily="2" charset="2"/>
              <a:tabLst>
                <a:tab pos="723900" algn="l"/>
                <a:tab pos="1447800" algn="l"/>
                <a:tab pos="2171700" algn="l"/>
                <a:tab pos="2895600" algn="l"/>
                <a:tab pos="3619500" algn="l"/>
                <a:tab pos="4343400" algn="l"/>
                <a:tab pos="5067300" algn="l"/>
                <a:tab pos="5791200" algn="l"/>
                <a:tab pos="6515100" algn="l"/>
                <a:tab pos="7239000" algn="l"/>
                <a:tab pos="7962900" algn="l"/>
              </a:tabLst>
              <a:defRPr>
                <a:solidFill>
                  <a:schemeClr val="tx1"/>
                </a:solidFill>
                <a:latin typeface="Arial" charset="0"/>
                <a:ea typeface="Bitstream Vera Sans" charset="0"/>
                <a:cs typeface="Bitstream Vera Sans" charset="0"/>
              </a:defRPr>
            </a:lvl9pPr>
          </a:lstStyle>
          <a:p>
            <a:pPr marL="457200" indent="-457200" eaLnBrk="1">
              <a:spcBef>
                <a:spcPts val="431"/>
              </a:spcBef>
              <a:buClr>
                <a:srgbClr val="C00000"/>
              </a:buClr>
              <a:buSzPct val="100000"/>
              <a:buFont typeface="Calibri" pitchFamily="34" charset="0"/>
              <a:buChar char="»"/>
            </a:pPr>
            <a:r>
              <a:rPr lang="en-GB" sz="2000" dirty="0">
                <a:solidFill>
                  <a:srgbClr val="000000"/>
                </a:solidFill>
                <a:latin typeface="+mn-lt"/>
              </a:rPr>
              <a:t>Reverse the byte order to “4^P@” (\</a:t>
            </a:r>
            <a:r>
              <a:rPr lang="en-GB" sz="2000" dirty="0">
                <a:solidFill>
                  <a:srgbClr val="800000"/>
                </a:solidFill>
                <a:latin typeface="+mn-lt"/>
              </a:rPr>
              <a:t>x34\x10\x40\x00</a:t>
            </a:r>
            <a:r>
              <a:rPr lang="en-GB" sz="2000" dirty="0">
                <a:solidFill>
                  <a:srgbClr val="000000"/>
                </a:solidFill>
                <a:latin typeface="+mn-lt"/>
              </a:rPr>
              <a:t>) and…</a:t>
            </a:r>
          </a:p>
        </p:txBody>
      </p:sp>
      <p:pic>
        <p:nvPicPr>
          <p:cNvPr id="2150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1246" y="1752600"/>
            <a:ext cx="8297013" cy="1796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1440">
                <a:solidFill>
                  <a:srgbClr val="000000"/>
                </a:solidFill>
                <a:bevel/>
                <a:headEnd/>
                <a:tailEnd/>
              </a14:hiddenLine>
            </a:ext>
          </a:extLst>
        </p:spPr>
      </p:pic>
      <p:sp>
        <p:nvSpPr>
          <p:cNvPr id="21509" name="Rectangle 4"/>
          <p:cNvSpPr>
            <a:spLocks noChangeArrowheads="1"/>
          </p:cNvSpPr>
          <p:nvPr/>
        </p:nvSpPr>
        <p:spPr bwMode="auto">
          <a:xfrm>
            <a:off x="461246" y="3799683"/>
            <a:ext cx="8135983" cy="1107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1440">
                <a:solidFill>
                  <a:srgbClr val="000000"/>
                </a:solidFill>
                <a:bevel/>
                <a:headEnd/>
                <a:tailEnd/>
              </a14:hiddenLine>
            </a:ext>
          </a:extLst>
        </p:spPr>
        <p:txBody>
          <a:bodyPr lIns="81639" tIns="42452" rIns="81639" bIns="42452"/>
          <a:lstStyle/>
          <a:p>
            <a:pPr marL="457200" indent="-457200">
              <a:lnSpc>
                <a:spcPct val="98000"/>
              </a:lnSpc>
              <a:spcBef>
                <a:spcPts val="431"/>
              </a:spcBef>
              <a:buClr>
                <a:srgbClr val="C00000"/>
              </a:buClr>
              <a:buSzPct val="100000"/>
              <a:buFont typeface="Calibri" pitchFamily="34" charset="0"/>
              <a:buChar char="»"/>
              <a:tabLst>
                <a:tab pos="656650" algn="l"/>
                <a:tab pos="1313299" algn="l"/>
                <a:tab pos="1969949" algn="l"/>
                <a:tab pos="2626599" algn="l"/>
                <a:tab pos="3283248" algn="l"/>
                <a:tab pos="3939898" algn="l"/>
                <a:tab pos="4596548" algn="l"/>
                <a:tab pos="5253198" algn="l"/>
                <a:tab pos="5909847" algn="l"/>
                <a:tab pos="6566497" algn="l"/>
              </a:tabLst>
            </a:pPr>
            <a:r>
              <a:rPr lang="en-GB" sz="2000" dirty="0">
                <a:solidFill>
                  <a:srgbClr val="000000"/>
                </a:solidFill>
              </a:rPr>
              <a:t>Success! We’ve bypassed serial number check by exploiting a buffer overflow</a:t>
            </a:r>
          </a:p>
          <a:p>
            <a:pPr marL="457200" indent="-457200">
              <a:lnSpc>
                <a:spcPct val="107000"/>
              </a:lnSpc>
              <a:spcBef>
                <a:spcPts val="431"/>
              </a:spcBef>
              <a:buClr>
                <a:srgbClr val="C00000"/>
              </a:buClr>
              <a:buSzPct val="100000"/>
              <a:buFont typeface="Calibri" pitchFamily="34" charset="0"/>
              <a:buChar char="»"/>
              <a:tabLst>
                <a:tab pos="656650" algn="l"/>
                <a:tab pos="1313299" algn="l"/>
                <a:tab pos="1969949" algn="l"/>
                <a:tab pos="2626599" algn="l"/>
                <a:tab pos="3283248" algn="l"/>
                <a:tab pos="3939898" algn="l"/>
                <a:tab pos="4596548" algn="l"/>
                <a:tab pos="5253198" algn="l"/>
                <a:tab pos="5909847" algn="l"/>
                <a:tab pos="6566497" algn="l"/>
              </a:tabLst>
            </a:pPr>
            <a:r>
              <a:rPr lang="en-GB" sz="2000" dirty="0">
                <a:solidFill>
                  <a:srgbClr val="000000"/>
                </a:solidFill>
              </a:rPr>
              <a:t>Overwrote the return address on the stack</a:t>
            </a:r>
          </a:p>
        </p:txBody>
      </p:sp>
    </p:spTree>
    <p:extLst>
      <p:ext uri="{BB962C8B-B14F-4D97-AF65-F5344CB8AC3E}">
        <p14:creationId xmlns:p14="http://schemas.microsoft.com/office/powerpoint/2010/main" val="3000591320"/>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1"/>
          <p:cNvSpPr>
            <a:spLocks noGrp="1" noChangeArrowheads="1"/>
          </p:cNvSpPr>
          <p:nvPr>
            <p:ph type="title"/>
          </p:nvPr>
        </p:nvSpPr>
        <p:spPr>
          <a:xfrm>
            <a:off x="456625" y="313822"/>
            <a:ext cx="8229311" cy="538609"/>
          </a:xfrm>
        </p:spPr>
        <p:txBody>
          <a:bodyPr/>
          <a:lstStyle/>
          <a:p>
            <a:pP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GB" sz="2900" dirty="0"/>
              <a:t> creating a shell</a:t>
            </a:r>
          </a:p>
        </p:txBody>
      </p:sp>
      <p:sp>
        <p:nvSpPr>
          <p:cNvPr id="22531" name="Text Box 2"/>
          <p:cNvSpPr txBox="1">
            <a:spLocks noChangeArrowheads="1"/>
          </p:cNvSpPr>
          <p:nvPr/>
        </p:nvSpPr>
        <p:spPr bwMode="auto">
          <a:xfrm>
            <a:off x="207425" y="1451063"/>
            <a:ext cx="8089588" cy="4160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1440">
                <a:solidFill>
                  <a:srgbClr val="000000"/>
                </a:solidFill>
                <a:bevel/>
                <a:headEnd/>
                <a:tailEnd/>
              </a14:hiddenLine>
            </a:ext>
          </a:extLst>
        </p:spPr>
        <p:txBody>
          <a:bodyPr wrap="none" lIns="82945" tIns="41473" rIns="82945" bIns="41473" anchor="ctr"/>
          <a:lstStyle>
            <a:lvl1pPr eaLnBrk="0">
              <a:defRPr>
                <a:solidFill>
                  <a:schemeClr val="tx1"/>
                </a:solidFill>
                <a:latin typeface="Arial" charset="0"/>
                <a:ea typeface="Bitstream Vera Sans" charset="0"/>
                <a:cs typeface="Bitstream Vera Sans" charset="0"/>
              </a:defRPr>
            </a:lvl1pPr>
            <a:lvl2pPr marL="742950" indent="-285750" eaLnBrk="0">
              <a:defRPr>
                <a:solidFill>
                  <a:schemeClr val="tx1"/>
                </a:solidFill>
                <a:latin typeface="Arial" charset="0"/>
                <a:ea typeface="Bitstream Vera Sans" charset="0"/>
                <a:cs typeface="Bitstream Vera Sans" charset="0"/>
              </a:defRPr>
            </a:lvl2pPr>
            <a:lvl3pPr marL="1143000" indent="-228600" eaLnBrk="0">
              <a:defRPr>
                <a:solidFill>
                  <a:schemeClr val="tx1"/>
                </a:solidFill>
                <a:latin typeface="Arial" charset="0"/>
                <a:ea typeface="Bitstream Vera Sans" charset="0"/>
                <a:cs typeface="Bitstream Vera Sans" charset="0"/>
              </a:defRPr>
            </a:lvl3pPr>
            <a:lvl4pPr marL="1600200" indent="-228600" eaLnBrk="0">
              <a:defRPr>
                <a:solidFill>
                  <a:schemeClr val="tx1"/>
                </a:solidFill>
                <a:latin typeface="Arial" charset="0"/>
                <a:ea typeface="Bitstream Vera Sans" charset="0"/>
                <a:cs typeface="Bitstream Vera Sans" charset="0"/>
              </a:defRPr>
            </a:lvl4pPr>
            <a:lvl5pPr marL="2057400" indent="-228600" eaLnBrk="0">
              <a:defRPr>
                <a:solidFill>
                  <a:schemeClr val="tx1"/>
                </a:solidFill>
                <a:latin typeface="Arial" charset="0"/>
                <a:ea typeface="Bitstream Vera Sans" charset="0"/>
                <a:cs typeface="Bitstream Vera Sans" charset="0"/>
              </a:defRPr>
            </a:lvl5pPr>
            <a:lvl6pPr marL="2514600" indent="-228600" defTabSz="457200" eaLnBrk="0" fontAlgn="base" hangingPunct="0">
              <a:lnSpc>
                <a:spcPct val="104000"/>
              </a:lnSpc>
              <a:spcBef>
                <a:spcPct val="0"/>
              </a:spcBef>
              <a:spcAft>
                <a:spcPct val="0"/>
              </a:spcAft>
              <a:buClr>
                <a:srgbClr val="000000"/>
              </a:buClr>
              <a:buSzPct val="45000"/>
              <a:buFont typeface="Wingdings" pitchFamily="2" charset="2"/>
              <a:defRPr>
                <a:solidFill>
                  <a:schemeClr val="tx1"/>
                </a:solidFill>
                <a:latin typeface="Arial" charset="0"/>
                <a:ea typeface="Bitstream Vera Sans" charset="0"/>
                <a:cs typeface="Bitstream Vera Sans" charset="0"/>
              </a:defRPr>
            </a:lvl6pPr>
            <a:lvl7pPr marL="2971800" indent="-228600" defTabSz="457200" eaLnBrk="0" fontAlgn="base" hangingPunct="0">
              <a:lnSpc>
                <a:spcPct val="104000"/>
              </a:lnSpc>
              <a:spcBef>
                <a:spcPct val="0"/>
              </a:spcBef>
              <a:spcAft>
                <a:spcPct val="0"/>
              </a:spcAft>
              <a:buClr>
                <a:srgbClr val="000000"/>
              </a:buClr>
              <a:buSzPct val="45000"/>
              <a:buFont typeface="Wingdings" pitchFamily="2" charset="2"/>
              <a:defRPr>
                <a:solidFill>
                  <a:schemeClr val="tx1"/>
                </a:solidFill>
                <a:latin typeface="Arial" charset="0"/>
                <a:ea typeface="Bitstream Vera Sans" charset="0"/>
                <a:cs typeface="Bitstream Vera Sans" charset="0"/>
              </a:defRPr>
            </a:lvl7pPr>
            <a:lvl8pPr marL="3429000" indent="-228600" defTabSz="457200" eaLnBrk="0" fontAlgn="base" hangingPunct="0">
              <a:lnSpc>
                <a:spcPct val="104000"/>
              </a:lnSpc>
              <a:spcBef>
                <a:spcPct val="0"/>
              </a:spcBef>
              <a:spcAft>
                <a:spcPct val="0"/>
              </a:spcAft>
              <a:buClr>
                <a:srgbClr val="000000"/>
              </a:buClr>
              <a:buSzPct val="45000"/>
              <a:buFont typeface="Wingdings" pitchFamily="2" charset="2"/>
              <a:defRPr>
                <a:solidFill>
                  <a:schemeClr val="tx1"/>
                </a:solidFill>
                <a:latin typeface="Arial" charset="0"/>
                <a:ea typeface="Bitstream Vera Sans" charset="0"/>
                <a:cs typeface="Bitstream Vera Sans" charset="0"/>
              </a:defRPr>
            </a:lvl8pPr>
            <a:lvl9pPr marL="3886200" indent="-228600" defTabSz="457200" eaLnBrk="0" fontAlgn="base" hangingPunct="0">
              <a:lnSpc>
                <a:spcPct val="104000"/>
              </a:lnSpc>
              <a:spcBef>
                <a:spcPct val="0"/>
              </a:spcBef>
              <a:spcAft>
                <a:spcPct val="0"/>
              </a:spcAft>
              <a:buClr>
                <a:srgbClr val="000000"/>
              </a:buClr>
              <a:buSzPct val="45000"/>
              <a:buFont typeface="Wingdings" pitchFamily="2" charset="2"/>
              <a:defRPr>
                <a:solidFill>
                  <a:schemeClr val="tx1"/>
                </a:solidFill>
                <a:latin typeface="Arial" charset="0"/>
                <a:ea typeface="Bitstream Vera Sans" charset="0"/>
                <a:cs typeface="Bitstream Vera Sans" charset="0"/>
              </a:defRPr>
            </a:lvl9pPr>
          </a:lstStyle>
          <a:p>
            <a:pPr eaLnBrk="1"/>
            <a:endParaRPr lang="en-US"/>
          </a:p>
        </p:txBody>
      </p:sp>
      <p:sp>
        <p:nvSpPr>
          <p:cNvPr id="22532" name="Text Box 3"/>
          <p:cNvSpPr txBox="1">
            <a:spLocks noChangeArrowheads="1"/>
          </p:cNvSpPr>
          <p:nvPr/>
        </p:nvSpPr>
        <p:spPr bwMode="auto">
          <a:xfrm>
            <a:off x="207424" y="1243769"/>
            <a:ext cx="8250775" cy="11098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1440">
                <a:solidFill>
                  <a:srgbClr val="000000"/>
                </a:solidFill>
                <a:bevel/>
                <a:headEnd/>
                <a:tailEnd/>
              </a14:hiddenLine>
            </a:ext>
          </a:extLst>
        </p:spPr>
        <p:txBody>
          <a:bodyPr lIns="81639" tIns="40820" rIns="81639" bIns="40820"/>
          <a:lstStyle>
            <a:lvl1pPr eaLnBrk="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chemeClr val="tx1"/>
                </a:solidFill>
                <a:latin typeface="Arial" charset="0"/>
                <a:ea typeface="Bitstream Vera Sans" charset="0"/>
                <a:cs typeface="Bitstream Vera Sans" charset="0"/>
              </a:defRPr>
            </a:lvl1pPr>
            <a:lvl2pPr marL="742950" indent="-285750" eaLnBrk="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chemeClr val="tx1"/>
                </a:solidFill>
                <a:latin typeface="Arial" charset="0"/>
                <a:ea typeface="Bitstream Vera Sans" charset="0"/>
                <a:cs typeface="Bitstream Vera Sans" charset="0"/>
              </a:defRPr>
            </a:lvl2pPr>
            <a:lvl3pPr marL="1143000" indent="-228600" eaLnBrk="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chemeClr val="tx1"/>
                </a:solidFill>
                <a:latin typeface="Arial" charset="0"/>
                <a:ea typeface="Bitstream Vera Sans" charset="0"/>
                <a:cs typeface="Bitstream Vera Sans" charset="0"/>
              </a:defRPr>
            </a:lvl3pPr>
            <a:lvl4pPr marL="1600200" indent="-228600" eaLnBrk="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chemeClr val="tx1"/>
                </a:solidFill>
                <a:latin typeface="Arial" charset="0"/>
                <a:ea typeface="Bitstream Vera Sans" charset="0"/>
                <a:cs typeface="Bitstream Vera Sans" charset="0"/>
              </a:defRPr>
            </a:lvl4pPr>
            <a:lvl5pPr marL="2057400" indent="-228600" eaLnBrk="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chemeClr val="tx1"/>
                </a:solidFill>
                <a:latin typeface="Arial" charset="0"/>
                <a:ea typeface="Bitstream Vera Sans" charset="0"/>
                <a:cs typeface="Bitstream Vera Sans" charset="0"/>
              </a:defRPr>
            </a:lvl5pPr>
            <a:lvl6pPr marL="2514600" indent="-228600" defTabSz="457200" eaLnBrk="0" fontAlgn="base" hangingPunct="0">
              <a:lnSpc>
                <a:spcPct val="104000"/>
              </a:lnSpc>
              <a:spcBef>
                <a:spcPct val="0"/>
              </a:spcBef>
              <a:spcAft>
                <a:spcPct val="0"/>
              </a:spcAft>
              <a:buClr>
                <a:srgbClr val="000000"/>
              </a:buClr>
              <a:buSzPct val="45000"/>
              <a:buFont typeface="Wingdings" pitchFamily="2"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chemeClr val="tx1"/>
                </a:solidFill>
                <a:latin typeface="Arial" charset="0"/>
                <a:ea typeface="Bitstream Vera Sans" charset="0"/>
                <a:cs typeface="Bitstream Vera Sans" charset="0"/>
              </a:defRPr>
            </a:lvl6pPr>
            <a:lvl7pPr marL="2971800" indent="-228600" defTabSz="457200" eaLnBrk="0" fontAlgn="base" hangingPunct="0">
              <a:lnSpc>
                <a:spcPct val="104000"/>
              </a:lnSpc>
              <a:spcBef>
                <a:spcPct val="0"/>
              </a:spcBef>
              <a:spcAft>
                <a:spcPct val="0"/>
              </a:spcAft>
              <a:buClr>
                <a:srgbClr val="000000"/>
              </a:buClr>
              <a:buSzPct val="45000"/>
              <a:buFont typeface="Wingdings" pitchFamily="2"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chemeClr val="tx1"/>
                </a:solidFill>
                <a:latin typeface="Arial" charset="0"/>
                <a:ea typeface="Bitstream Vera Sans" charset="0"/>
                <a:cs typeface="Bitstream Vera Sans" charset="0"/>
              </a:defRPr>
            </a:lvl7pPr>
            <a:lvl8pPr marL="3429000" indent="-228600" defTabSz="457200" eaLnBrk="0" fontAlgn="base" hangingPunct="0">
              <a:lnSpc>
                <a:spcPct val="104000"/>
              </a:lnSpc>
              <a:spcBef>
                <a:spcPct val="0"/>
              </a:spcBef>
              <a:spcAft>
                <a:spcPct val="0"/>
              </a:spcAft>
              <a:buClr>
                <a:srgbClr val="000000"/>
              </a:buClr>
              <a:buSzPct val="45000"/>
              <a:buFont typeface="Wingdings" pitchFamily="2"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chemeClr val="tx1"/>
                </a:solidFill>
                <a:latin typeface="Arial" charset="0"/>
                <a:ea typeface="Bitstream Vera Sans" charset="0"/>
                <a:cs typeface="Bitstream Vera Sans" charset="0"/>
              </a:defRPr>
            </a:lvl8pPr>
            <a:lvl9pPr marL="3886200" indent="-228600" defTabSz="457200" eaLnBrk="0" fontAlgn="base" hangingPunct="0">
              <a:lnSpc>
                <a:spcPct val="104000"/>
              </a:lnSpc>
              <a:spcBef>
                <a:spcPct val="0"/>
              </a:spcBef>
              <a:spcAft>
                <a:spcPct val="0"/>
              </a:spcAft>
              <a:buClr>
                <a:srgbClr val="000000"/>
              </a:buClr>
              <a:buSzPct val="45000"/>
              <a:buFont typeface="Wingdings" pitchFamily="2"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chemeClr val="tx1"/>
                </a:solidFill>
                <a:latin typeface="Arial" charset="0"/>
                <a:ea typeface="Bitstream Vera Sans" charset="0"/>
                <a:cs typeface="Bitstream Vera Sans" charset="0"/>
              </a:defRPr>
            </a:lvl9pPr>
          </a:lstStyle>
          <a:p>
            <a:pPr eaLnBrk="1"/>
            <a:r>
              <a:rPr lang="en-GB" dirty="0">
                <a:solidFill>
                  <a:srgbClr val="000000"/>
                </a:solidFill>
              </a:rPr>
              <a:t>char </a:t>
            </a:r>
            <a:r>
              <a:rPr lang="en-GB" dirty="0" err="1">
                <a:solidFill>
                  <a:srgbClr val="000000"/>
                </a:solidFill>
              </a:rPr>
              <a:t>shellcode</a:t>
            </a:r>
            <a:r>
              <a:rPr lang="en-GB" dirty="0">
                <a:solidFill>
                  <a:srgbClr val="000000"/>
                </a:solidFill>
              </a:rPr>
              <a:t>[] =    </a:t>
            </a:r>
          </a:p>
          <a:p>
            <a:pPr eaLnBrk="1"/>
            <a:r>
              <a:rPr lang="en-GB" dirty="0">
                <a:solidFill>
                  <a:srgbClr val="000000"/>
                </a:solidFill>
              </a:rPr>
              <a:t>“</a:t>
            </a:r>
            <a:r>
              <a:rPr lang="en-GB" dirty="0">
                <a:solidFill>
                  <a:srgbClr val="0047FF"/>
                </a:solidFill>
              </a:rPr>
              <a:t>\</a:t>
            </a:r>
            <a:r>
              <a:rPr lang="en-GB" dirty="0" err="1">
                <a:solidFill>
                  <a:srgbClr val="0047FF"/>
                </a:solidFill>
              </a:rPr>
              <a:t>xeb</a:t>
            </a:r>
            <a:r>
              <a:rPr lang="en-GB" dirty="0">
                <a:solidFill>
                  <a:srgbClr val="0047FF"/>
                </a:solidFill>
              </a:rPr>
              <a:t>\x1a\x5e\x31\xc0\x88\x46\x07\x8d\x1e\x89\x5e\x08\x89\x46\x0c\xb0\x0b”</a:t>
            </a:r>
          </a:p>
          <a:p>
            <a:pPr eaLnBrk="1"/>
            <a:r>
              <a:rPr lang="en-GB" dirty="0">
                <a:solidFill>
                  <a:srgbClr val="0047FF"/>
                </a:solidFill>
              </a:rPr>
              <a:t>“\x89\xf3\x8d\x4e\x08\x8d\x56\x0c\</a:t>
            </a:r>
            <a:r>
              <a:rPr lang="en-GB" dirty="0" err="1">
                <a:solidFill>
                  <a:srgbClr val="0047FF"/>
                </a:solidFill>
              </a:rPr>
              <a:t>xcd</a:t>
            </a:r>
            <a:r>
              <a:rPr lang="en-GB" dirty="0">
                <a:solidFill>
                  <a:srgbClr val="0047FF"/>
                </a:solidFill>
              </a:rPr>
              <a:t>\x80\xe8\xe1\</a:t>
            </a:r>
            <a:r>
              <a:rPr lang="en-GB" dirty="0" err="1">
                <a:solidFill>
                  <a:srgbClr val="0047FF"/>
                </a:solidFill>
              </a:rPr>
              <a:t>xff</a:t>
            </a:r>
            <a:r>
              <a:rPr lang="en-GB" dirty="0">
                <a:solidFill>
                  <a:srgbClr val="0047FF"/>
                </a:solidFill>
              </a:rPr>
              <a:t>\</a:t>
            </a:r>
            <a:r>
              <a:rPr lang="en-GB" dirty="0" err="1">
                <a:solidFill>
                  <a:srgbClr val="0047FF"/>
                </a:solidFill>
              </a:rPr>
              <a:t>xff</a:t>
            </a:r>
            <a:r>
              <a:rPr lang="en-GB" dirty="0">
                <a:solidFill>
                  <a:srgbClr val="0047FF"/>
                </a:solidFill>
              </a:rPr>
              <a:t>\</a:t>
            </a:r>
            <a:r>
              <a:rPr lang="en-GB" dirty="0" err="1">
                <a:solidFill>
                  <a:srgbClr val="0047FF"/>
                </a:solidFill>
              </a:rPr>
              <a:t>xff</a:t>
            </a:r>
            <a:r>
              <a:rPr lang="en-GB" dirty="0">
                <a:solidFill>
                  <a:srgbClr val="0047FF"/>
                </a:solidFill>
              </a:rPr>
              <a:t>\x2f\x62\x69\x6e”</a:t>
            </a:r>
          </a:p>
          <a:p>
            <a:pPr eaLnBrk="1"/>
            <a:r>
              <a:rPr lang="en-GB" dirty="0">
                <a:solidFill>
                  <a:srgbClr val="0047FF"/>
                </a:solidFill>
              </a:rPr>
              <a:t>”\x2f\x73\x68”</a:t>
            </a:r>
          </a:p>
        </p:txBody>
      </p:sp>
      <p:sp>
        <p:nvSpPr>
          <p:cNvPr id="22533" name="Text Box 4"/>
          <p:cNvSpPr txBox="1">
            <a:spLocks noChangeArrowheads="1"/>
          </p:cNvSpPr>
          <p:nvPr/>
        </p:nvSpPr>
        <p:spPr bwMode="auto">
          <a:xfrm>
            <a:off x="207425" y="2694831"/>
            <a:ext cx="3450175" cy="21377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1440">
                <a:solidFill>
                  <a:srgbClr val="000000"/>
                </a:solidFill>
                <a:bevel/>
                <a:headEnd/>
                <a:tailEnd/>
              </a14:hiddenLine>
            </a:ext>
          </a:extLst>
        </p:spPr>
        <p:txBody>
          <a:bodyPr lIns="81639" tIns="40820" rIns="81639" bIns="40820"/>
          <a:lstStyle>
            <a:lvl1pPr eaLnBrk="0">
              <a:tabLst>
                <a:tab pos="723900" algn="l"/>
                <a:tab pos="1447800" algn="l"/>
                <a:tab pos="2171700" algn="l"/>
                <a:tab pos="2895600" algn="l"/>
                <a:tab pos="3619500" algn="l"/>
              </a:tabLst>
              <a:defRPr>
                <a:solidFill>
                  <a:schemeClr val="tx1"/>
                </a:solidFill>
                <a:latin typeface="Arial" charset="0"/>
                <a:ea typeface="Bitstream Vera Sans" charset="0"/>
                <a:cs typeface="Bitstream Vera Sans" charset="0"/>
              </a:defRPr>
            </a:lvl1pPr>
            <a:lvl2pPr marL="742950" indent="-285750" eaLnBrk="0">
              <a:tabLst>
                <a:tab pos="723900" algn="l"/>
                <a:tab pos="1447800" algn="l"/>
                <a:tab pos="2171700" algn="l"/>
                <a:tab pos="2895600" algn="l"/>
                <a:tab pos="3619500" algn="l"/>
              </a:tabLst>
              <a:defRPr>
                <a:solidFill>
                  <a:schemeClr val="tx1"/>
                </a:solidFill>
                <a:latin typeface="Arial" charset="0"/>
                <a:ea typeface="Bitstream Vera Sans" charset="0"/>
                <a:cs typeface="Bitstream Vera Sans" charset="0"/>
              </a:defRPr>
            </a:lvl2pPr>
            <a:lvl3pPr marL="1143000" indent="-228600" eaLnBrk="0">
              <a:tabLst>
                <a:tab pos="723900" algn="l"/>
                <a:tab pos="1447800" algn="l"/>
                <a:tab pos="2171700" algn="l"/>
                <a:tab pos="2895600" algn="l"/>
                <a:tab pos="3619500" algn="l"/>
              </a:tabLst>
              <a:defRPr>
                <a:solidFill>
                  <a:schemeClr val="tx1"/>
                </a:solidFill>
                <a:latin typeface="Arial" charset="0"/>
                <a:ea typeface="Bitstream Vera Sans" charset="0"/>
                <a:cs typeface="Bitstream Vera Sans" charset="0"/>
              </a:defRPr>
            </a:lvl3pPr>
            <a:lvl4pPr marL="1600200" indent="-228600" eaLnBrk="0">
              <a:tabLst>
                <a:tab pos="723900" algn="l"/>
                <a:tab pos="1447800" algn="l"/>
                <a:tab pos="2171700" algn="l"/>
                <a:tab pos="2895600" algn="l"/>
                <a:tab pos="3619500" algn="l"/>
              </a:tabLst>
              <a:defRPr>
                <a:solidFill>
                  <a:schemeClr val="tx1"/>
                </a:solidFill>
                <a:latin typeface="Arial" charset="0"/>
                <a:ea typeface="Bitstream Vera Sans" charset="0"/>
                <a:cs typeface="Bitstream Vera Sans" charset="0"/>
              </a:defRPr>
            </a:lvl4pPr>
            <a:lvl5pPr marL="2057400" indent="-228600" eaLnBrk="0">
              <a:tabLst>
                <a:tab pos="723900" algn="l"/>
                <a:tab pos="1447800" algn="l"/>
                <a:tab pos="2171700" algn="l"/>
                <a:tab pos="2895600" algn="l"/>
                <a:tab pos="3619500" algn="l"/>
              </a:tabLst>
              <a:defRPr>
                <a:solidFill>
                  <a:schemeClr val="tx1"/>
                </a:solidFill>
                <a:latin typeface="Arial" charset="0"/>
                <a:ea typeface="Bitstream Vera Sans" charset="0"/>
                <a:cs typeface="Bitstream Vera Sans" charset="0"/>
              </a:defRPr>
            </a:lvl5pPr>
            <a:lvl6pPr marL="2514600" indent="-228600" defTabSz="457200" eaLnBrk="0" fontAlgn="base" hangingPunct="0">
              <a:lnSpc>
                <a:spcPct val="104000"/>
              </a:lnSpc>
              <a:spcBef>
                <a:spcPct val="0"/>
              </a:spcBef>
              <a:spcAft>
                <a:spcPct val="0"/>
              </a:spcAft>
              <a:buClr>
                <a:srgbClr val="000000"/>
              </a:buClr>
              <a:buSzPct val="45000"/>
              <a:buFont typeface="Wingdings" pitchFamily="2" charset="2"/>
              <a:tabLst>
                <a:tab pos="723900" algn="l"/>
                <a:tab pos="1447800" algn="l"/>
                <a:tab pos="2171700" algn="l"/>
                <a:tab pos="2895600" algn="l"/>
                <a:tab pos="3619500" algn="l"/>
              </a:tabLst>
              <a:defRPr>
                <a:solidFill>
                  <a:schemeClr val="tx1"/>
                </a:solidFill>
                <a:latin typeface="Arial" charset="0"/>
                <a:ea typeface="Bitstream Vera Sans" charset="0"/>
                <a:cs typeface="Bitstream Vera Sans" charset="0"/>
              </a:defRPr>
            </a:lvl6pPr>
            <a:lvl7pPr marL="2971800" indent="-228600" defTabSz="457200" eaLnBrk="0" fontAlgn="base" hangingPunct="0">
              <a:lnSpc>
                <a:spcPct val="104000"/>
              </a:lnSpc>
              <a:spcBef>
                <a:spcPct val="0"/>
              </a:spcBef>
              <a:spcAft>
                <a:spcPct val="0"/>
              </a:spcAft>
              <a:buClr>
                <a:srgbClr val="000000"/>
              </a:buClr>
              <a:buSzPct val="45000"/>
              <a:buFont typeface="Wingdings" pitchFamily="2" charset="2"/>
              <a:tabLst>
                <a:tab pos="723900" algn="l"/>
                <a:tab pos="1447800" algn="l"/>
                <a:tab pos="2171700" algn="l"/>
                <a:tab pos="2895600" algn="l"/>
                <a:tab pos="3619500" algn="l"/>
              </a:tabLst>
              <a:defRPr>
                <a:solidFill>
                  <a:schemeClr val="tx1"/>
                </a:solidFill>
                <a:latin typeface="Arial" charset="0"/>
                <a:ea typeface="Bitstream Vera Sans" charset="0"/>
                <a:cs typeface="Bitstream Vera Sans" charset="0"/>
              </a:defRPr>
            </a:lvl7pPr>
            <a:lvl8pPr marL="3429000" indent="-228600" defTabSz="457200" eaLnBrk="0" fontAlgn="base" hangingPunct="0">
              <a:lnSpc>
                <a:spcPct val="104000"/>
              </a:lnSpc>
              <a:spcBef>
                <a:spcPct val="0"/>
              </a:spcBef>
              <a:spcAft>
                <a:spcPct val="0"/>
              </a:spcAft>
              <a:buClr>
                <a:srgbClr val="000000"/>
              </a:buClr>
              <a:buSzPct val="45000"/>
              <a:buFont typeface="Wingdings" pitchFamily="2" charset="2"/>
              <a:tabLst>
                <a:tab pos="723900" algn="l"/>
                <a:tab pos="1447800" algn="l"/>
                <a:tab pos="2171700" algn="l"/>
                <a:tab pos="2895600" algn="l"/>
                <a:tab pos="3619500" algn="l"/>
              </a:tabLst>
              <a:defRPr>
                <a:solidFill>
                  <a:schemeClr val="tx1"/>
                </a:solidFill>
                <a:latin typeface="Arial" charset="0"/>
                <a:ea typeface="Bitstream Vera Sans" charset="0"/>
                <a:cs typeface="Bitstream Vera Sans" charset="0"/>
              </a:defRPr>
            </a:lvl8pPr>
            <a:lvl9pPr marL="3886200" indent="-228600" defTabSz="457200" eaLnBrk="0" fontAlgn="base" hangingPunct="0">
              <a:lnSpc>
                <a:spcPct val="104000"/>
              </a:lnSpc>
              <a:spcBef>
                <a:spcPct val="0"/>
              </a:spcBef>
              <a:spcAft>
                <a:spcPct val="0"/>
              </a:spcAft>
              <a:buClr>
                <a:srgbClr val="000000"/>
              </a:buClr>
              <a:buSzPct val="45000"/>
              <a:buFont typeface="Wingdings" pitchFamily="2" charset="2"/>
              <a:tabLst>
                <a:tab pos="723900" algn="l"/>
                <a:tab pos="1447800" algn="l"/>
                <a:tab pos="2171700" algn="l"/>
                <a:tab pos="2895600" algn="l"/>
                <a:tab pos="3619500" algn="l"/>
              </a:tabLst>
              <a:defRPr>
                <a:solidFill>
                  <a:schemeClr val="tx1"/>
                </a:solidFill>
                <a:latin typeface="Arial" charset="0"/>
                <a:ea typeface="Bitstream Vera Sans" charset="0"/>
                <a:cs typeface="Bitstream Vera Sans" charset="0"/>
              </a:defRPr>
            </a:lvl9pPr>
          </a:lstStyle>
          <a:p>
            <a:pPr eaLnBrk="1"/>
            <a:r>
              <a:rPr lang="en-GB" dirty="0" err="1">
                <a:solidFill>
                  <a:srgbClr val="FF0000"/>
                </a:solidFill>
              </a:rPr>
              <a:t>int</a:t>
            </a:r>
            <a:r>
              <a:rPr lang="en-GB" dirty="0">
                <a:solidFill>
                  <a:srgbClr val="FF0000"/>
                </a:solidFill>
              </a:rPr>
              <a:t> main(){</a:t>
            </a:r>
          </a:p>
          <a:p>
            <a:pPr eaLnBrk="1"/>
            <a:r>
              <a:rPr lang="en-GB" dirty="0">
                <a:solidFill>
                  <a:srgbClr val="FF0000"/>
                </a:solidFill>
              </a:rPr>
              <a:t>  char *name[2];</a:t>
            </a:r>
          </a:p>
          <a:p>
            <a:pPr eaLnBrk="1"/>
            <a:endParaRPr lang="en-GB" dirty="0">
              <a:solidFill>
                <a:srgbClr val="FF0000"/>
              </a:solidFill>
            </a:endParaRPr>
          </a:p>
          <a:p>
            <a:pPr eaLnBrk="1"/>
            <a:r>
              <a:rPr lang="en-GB" dirty="0">
                <a:solidFill>
                  <a:srgbClr val="FF0000"/>
                </a:solidFill>
              </a:rPr>
              <a:t>  name[0] = "/bin/</a:t>
            </a:r>
            <a:r>
              <a:rPr lang="en-GB" dirty="0" err="1">
                <a:solidFill>
                  <a:srgbClr val="FF0000"/>
                </a:solidFill>
              </a:rPr>
              <a:t>sh</a:t>
            </a:r>
            <a:r>
              <a:rPr lang="en-GB" dirty="0">
                <a:solidFill>
                  <a:srgbClr val="FF0000"/>
                </a:solidFill>
              </a:rPr>
              <a:t>";</a:t>
            </a:r>
          </a:p>
          <a:p>
            <a:pPr eaLnBrk="1"/>
            <a:r>
              <a:rPr lang="en-GB" dirty="0">
                <a:solidFill>
                  <a:srgbClr val="FF0000"/>
                </a:solidFill>
              </a:rPr>
              <a:t>  name[1] = 0x0;</a:t>
            </a:r>
          </a:p>
          <a:p>
            <a:pPr eaLnBrk="1"/>
            <a:r>
              <a:rPr lang="en-GB" dirty="0">
                <a:solidFill>
                  <a:srgbClr val="FF0000"/>
                </a:solidFill>
              </a:rPr>
              <a:t>  </a:t>
            </a:r>
            <a:r>
              <a:rPr lang="en-GB" dirty="0" err="1">
                <a:solidFill>
                  <a:srgbClr val="FF0000"/>
                </a:solidFill>
              </a:rPr>
              <a:t>execve</a:t>
            </a:r>
            <a:r>
              <a:rPr lang="en-GB" dirty="0">
                <a:solidFill>
                  <a:srgbClr val="FF0000"/>
                </a:solidFill>
              </a:rPr>
              <a:t>(name[0], name, 0x0);</a:t>
            </a:r>
          </a:p>
          <a:p>
            <a:pPr eaLnBrk="1"/>
            <a:r>
              <a:rPr lang="en-GB" dirty="0">
                <a:solidFill>
                  <a:srgbClr val="FF0000"/>
                </a:solidFill>
              </a:rPr>
              <a:t>  exit(0);</a:t>
            </a:r>
          </a:p>
          <a:p>
            <a:pPr eaLnBrk="1"/>
            <a:r>
              <a:rPr lang="en-GB" dirty="0">
                <a:solidFill>
                  <a:srgbClr val="FF0000"/>
                </a:solidFill>
              </a:rPr>
              <a:t>}</a:t>
            </a:r>
          </a:p>
        </p:txBody>
      </p:sp>
      <p:sp>
        <p:nvSpPr>
          <p:cNvPr id="22534" name="Text Box 5"/>
          <p:cNvSpPr txBox="1">
            <a:spLocks noChangeArrowheads="1"/>
          </p:cNvSpPr>
          <p:nvPr/>
        </p:nvSpPr>
        <p:spPr bwMode="auto">
          <a:xfrm>
            <a:off x="3919905" y="2591184"/>
            <a:ext cx="4538294" cy="2022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1440">
                <a:solidFill>
                  <a:srgbClr val="000000"/>
                </a:solidFill>
                <a:bevel/>
                <a:headEnd/>
                <a:tailEnd/>
              </a14:hiddenLine>
            </a:ext>
          </a:extLst>
        </p:spPr>
        <p:txBody>
          <a:bodyPr lIns="81639" tIns="40820" rIns="81639" bIns="40820"/>
          <a:lstStyle>
            <a:lvl1pPr eaLnBrk="0">
              <a:tabLst>
                <a:tab pos="723900" algn="l"/>
                <a:tab pos="1447800" algn="l"/>
                <a:tab pos="2171700" algn="l"/>
                <a:tab pos="2895600" algn="l"/>
                <a:tab pos="3619500" algn="l"/>
                <a:tab pos="4343400" algn="l"/>
              </a:tabLst>
              <a:defRPr>
                <a:solidFill>
                  <a:schemeClr val="tx1"/>
                </a:solidFill>
                <a:latin typeface="Arial" charset="0"/>
                <a:ea typeface="Bitstream Vera Sans" charset="0"/>
                <a:cs typeface="Bitstream Vera Sans" charset="0"/>
              </a:defRPr>
            </a:lvl1pPr>
            <a:lvl2pPr marL="742950" indent="-285750" eaLnBrk="0">
              <a:tabLst>
                <a:tab pos="723900" algn="l"/>
                <a:tab pos="1447800" algn="l"/>
                <a:tab pos="2171700" algn="l"/>
                <a:tab pos="2895600" algn="l"/>
                <a:tab pos="3619500" algn="l"/>
                <a:tab pos="4343400" algn="l"/>
              </a:tabLst>
              <a:defRPr>
                <a:solidFill>
                  <a:schemeClr val="tx1"/>
                </a:solidFill>
                <a:latin typeface="Arial" charset="0"/>
                <a:ea typeface="Bitstream Vera Sans" charset="0"/>
                <a:cs typeface="Bitstream Vera Sans" charset="0"/>
              </a:defRPr>
            </a:lvl2pPr>
            <a:lvl3pPr marL="1143000" indent="-228600" eaLnBrk="0">
              <a:tabLst>
                <a:tab pos="723900" algn="l"/>
                <a:tab pos="1447800" algn="l"/>
                <a:tab pos="2171700" algn="l"/>
                <a:tab pos="2895600" algn="l"/>
                <a:tab pos="3619500" algn="l"/>
                <a:tab pos="4343400" algn="l"/>
              </a:tabLst>
              <a:defRPr>
                <a:solidFill>
                  <a:schemeClr val="tx1"/>
                </a:solidFill>
                <a:latin typeface="Arial" charset="0"/>
                <a:ea typeface="Bitstream Vera Sans" charset="0"/>
                <a:cs typeface="Bitstream Vera Sans" charset="0"/>
              </a:defRPr>
            </a:lvl3pPr>
            <a:lvl4pPr marL="1600200" indent="-228600" eaLnBrk="0">
              <a:tabLst>
                <a:tab pos="723900" algn="l"/>
                <a:tab pos="1447800" algn="l"/>
                <a:tab pos="2171700" algn="l"/>
                <a:tab pos="2895600" algn="l"/>
                <a:tab pos="3619500" algn="l"/>
                <a:tab pos="4343400" algn="l"/>
              </a:tabLst>
              <a:defRPr>
                <a:solidFill>
                  <a:schemeClr val="tx1"/>
                </a:solidFill>
                <a:latin typeface="Arial" charset="0"/>
                <a:ea typeface="Bitstream Vera Sans" charset="0"/>
                <a:cs typeface="Bitstream Vera Sans" charset="0"/>
              </a:defRPr>
            </a:lvl4pPr>
            <a:lvl5pPr marL="2057400" indent="-228600" eaLnBrk="0">
              <a:tabLst>
                <a:tab pos="723900" algn="l"/>
                <a:tab pos="1447800" algn="l"/>
                <a:tab pos="2171700" algn="l"/>
                <a:tab pos="2895600" algn="l"/>
                <a:tab pos="3619500" algn="l"/>
                <a:tab pos="4343400" algn="l"/>
              </a:tabLst>
              <a:defRPr>
                <a:solidFill>
                  <a:schemeClr val="tx1"/>
                </a:solidFill>
                <a:latin typeface="Arial" charset="0"/>
                <a:ea typeface="Bitstream Vera Sans" charset="0"/>
                <a:cs typeface="Bitstream Vera Sans" charset="0"/>
              </a:defRPr>
            </a:lvl5pPr>
            <a:lvl6pPr marL="2514600" indent="-228600" defTabSz="457200" eaLnBrk="0" fontAlgn="base" hangingPunct="0">
              <a:lnSpc>
                <a:spcPct val="104000"/>
              </a:lnSpc>
              <a:spcBef>
                <a:spcPct val="0"/>
              </a:spcBef>
              <a:spcAft>
                <a:spcPct val="0"/>
              </a:spcAft>
              <a:buClr>
                <a:srgbClr val="000000"/>
              </a:buClr>
              <a:buSzPct val="45000"/>
              <a:buFont typeface="Wingdings" pitchFamily="2" charset="2"/>
              <a:tabLst>
                <a:tab pos="723900" algn="l"/>
                <a:tab pos="1447800" algn="l"/>
                <a:tab pos="2171700" algn="l"/>
                <a:tab pos="2895600" algn="l"/>
                <a:tab pos="3619500" algn="l"/>
                <a:tab pos="4343400" algn="l"/>
              </a:tabLst>
              <a:defRPr>
                <a:solidFill>
                  <a:schemeClr val="tx1"/>
                </a:solidFill>
                <a:latin typeface="Arial" charset="0"/>
                <a:ea typeface="Bitstream Vera Sans" charset="0"/>
                <a:cs typeface="Bitstream Vera Sans" charset="0"/>
              </a:defRPr>
            </a:lvl6pPr>
            <a:lvl7pPr marL="2971800" indent="-228600" defTabSz="457200" eaLnBrk="0" fontAlgn="base" hangingPunct="0">
              <a:lnSpc>
                <a:spcPct val="104000"/>
              </a:lnSpc>
              <a:spcBef>
                <a:spcPct val="0"/>
              </a:spcBef>
              <a:spcAft>
                <a:spcPct val="0"/>
              </a:spcAft>
              <a:buClr>
                <a:srgbClr val="000000"/>
              </a:buClr>
              <a:buSzPct val="45000"/>
              <a:buFont typeface="Wingdings" pitchFamily="2" charset="2"/>
              <a:tabLst>
                <a:tab pos="723900" algn="l"/>
                <a:tab pos="1447800" algn="l"/>
                <a:tab pos="2171700" algn="l"/>
                <a:tab pos="2895600" algn="l"/>
                <a:tab pos="3619500" algn="l"/>
                <a:tab pos="4343400" algn="l"/>
              </a:tabLst>
              <a:defRPr>
                <a:solidFill>
                  <a:schemeClr val="tx1"/>
                </a:solidFill>
                <a:latin typeface="Arial" charset="0"/>
                <a:ea typeface="Bitstream Vera Sans" charset="0"/>
                <a:cs typeface="Bitstream Vera Sans" charset="0"/>
              </a:defRPr>
            </a:lvl7pPr>
            <a:lvl8pPr marL="3429000" indent="-228600" defTabSz="457200" eaLnBrk="0" fontAlgn="base" hangingPunct="0">
              <a:lnSpc>
                <a:spcPct val="104000"/>
              </a:lnSpc>
              <a:spcBef>
                <a:spcPct val="0"/>
              </a:spcBef>
              <a:spcAft>
                <a:spcPct val="0"/>
              </a:spcAft>
              <a:buClr>
                <a:srgbClr val="000000"/>
              </a:buClr>
              <a:buSzPct val="45000"/>
              <a:buFont typeface="Wingdings" pitchFamily="2" charset="2"/>
              <a:tabLst>
                <a:tab pos="723900" algn="l"/>
                <a:tab pos="1447800" algn="l"/>
                <a:tab pos="2171700" algn="l"/>
                <a:tab pos="2895600" algn="l"/>
                <a:tab pos="3619500" algn="l"/>
                <a:tab pos="4343400" algn="l"/>
              </a:tabLst>
              <a:defRPr>
                <a:solidFill>
                  <a:schemeClr val="tx1"/>
                </a:solidFill>
                <a:latin typeface="Arial" charset="0"/>
                <a:ea typeface="Bitstream Vera Sans" charset="0"/>
                <a:cs typeface="Bitstream Vera Sans" charset="0"/>
              </a:defRPr>
            </a:lvl8pPr>
            <a:lvl9pPr marL="3886200" indent="-228600" defTabSz="457200" eaLnBrk="0" fontAlgn="base" hangingPunct="0">
              <a:lnSpc>
                <a:spcPct val="104000"/>
              </a:lnSpc>
              <a:spcBef>
                <a:spcPct val="0"/>
              </a:spcBef>
              <a:spcAft>
                <a:spcPct val="0"/>
              </a:spcAft>
              <a:buClr>
                <a:srgbClr val="000000"/>
              </a:buClr>
              <a:buSzPct val="45000"/>
              <a:buFont typeface="Wingdings" pitchFamily="2" charset="2"/>
              <a:tabLst>
                <a:tab pos="723900" algn="l"/>
                <a:tab pos="1447800" algn="l"/>
                <a:tab pos="2171700" algn="l"/>
                <a:tab pos="2895600" algn="l"/>
                <a:tab pos="3619500" algn="l"/>
                <a:tab pos="4343400" algn="l"/>
              </a:tabLst>
              <a:defRPr>
                <a:solidFill>
                  <a:schemeClr val="tx1"/>
                </a:solidFill>
                <a:latin typeface="Arial" charset="0"/>
                <a:ea typeface="Bitstream Vera Sans" charset="0"/>
                <a:cs typeface="Bitstream Vera Sans" charset="0"/>
              </a:defRPr>
            </a:lvl9pPr>
          </a:lstStyle>
          <a:p>
            <a:pPr marL="342900" indent="-342900" eaLnBrk="1">
              <a:buClr>
                <a:srgbClr val="C00000"/>
              </a:buClr>
              <a:buFont typeface="Calibri" pitchFamily="34" charset="0"/>
              <a:buChar char="»"/>
            </a:pPr>
            <a:r>
              <a:rPr lang="en-GB" sz="2000" dirty="0" err="1">
                <a:solidFill>
                  <a:srgbClr val="000000"/>
                </a:solidFill>
              </a:rPr>
              <a:t>Shellcode</a:t>
            </a:r>
            <a:r>
              <a:rPr lang="en-GB" sz="2000" dirty="0">
                <a:solidFill>
                  <a:srgbClr val="000000"/>
                </a:solidFill>
              </a:rPr>
              <a:t> can be looked at as a sequence of binary instructions;</a:t>
            </a:r>
          </a:p>
          <a:p>
            <a:pPr marL="342900" indent="-342900" eaLnBrk="1">
              <a:buClr>
                <a:srgbClr val="C00000"/>
              </a:buClr>
              <a:buFont typeface="Calibri" pitchFamily="34" charset="0"/>
              <a:buChar char="»"/>
            </a:pPr>
            <a:r>
              <a:rPr lang="en-GB" sz="2000" dirty="0">
                <a:solidFill>
                  <a:srgbClr val="000000"/>
                </a:solidFill>
              </a:rPr>
              <a:t>The purpose of this </a:t>
            </a:r>
            <a:r>
              <a:rPr lang="en-GB" sz="2000" dirty="0" err="1">
                <a:solidFill>
                  <a:srgbClr val="000000"/>
                </a:solidFill>
              </a:rPr>
              <a:t>shellcode</a:t>
            </a:r>
            <a:r>
              <a:rPr lang="en-GB" sz="2000" dirty="0">
                <a:solidFill>
                  <a:srgbClr val="000000"/>
                </a:solidFill>
              </a:rPr>
              <a:t> is to create a command shell in Linux.</a:t>
            </a:r>
          </a:p>
          <a:p>
            <a:pPr marL="342900" indent="-342900" eaLnBrk="1">
              <a:buClr>
                <a:srgbClr val="C00000"/>
              </a:buClr>
              <a:buFont typeface="Calibri" pitchFamily="34" charset="0"/>
              <a:buChar char="»"/>
            </a:pPr>
            <a:r>
              <a:rPr lang="en-GB" sz="2000" dirty="0">
                <a:solidFill>
                  <a:srgbClr val="000000"/>
                </a:solidFill>
              </a:rPr>
              <a:t>It can be used to create a shell with root or administrator privileges.</a:t>
            </a:r>
          </a:p>
        </p:txBody>
      </p:sp>
      <p:sp>
        <p:nvSpPr>
          <p:cNvPr id="22535" name="Line 6"/>
          <p:cNvSpPr>
            <a:spLocks noChangeShapeType="1"/>
          </p:cNvSpPr>
          <p:nvPr/>
        </p:nvSpPr>
        <p:spPr bwMode="auto">
          <a:xfrm flipH="1">
            <a:off x="1450538" y="2280242"/>
            <a:ext cx="625157" cy="621884"/>
          </a:xfrm>
          <a:prstGeom prst="line">
            <a:avLst/>
          </a:prstGeom>
          <a:noFill/>
          <a:ln w="91440">
            <a:solidFill>
              <a:srgbClr val="FF0000"/>
            </a:solidFill>
            <a:bevel/>
            <a:headEnd/>
            <a:tailEnd type="triangle" w="med" len="med"/>
          </a:ln>
          <a:extLst>
            <a:ext uri="{909E8E84-426E-40DD-AFC4-6F175D3DCCD1}">
              <a14:hiddenFill xmlns:a14="http://schemas.microsoft.com/office/drawing/2010/main">
                <a:noFill/>
              </a14:hiddenFill>
            </a:ext>
          </a:extLst>
        </p:spPr>
        <p:txBody>
          <a:bodyPr lIns="82945" tIns="41473" rIns="82945" bIns="41473"/>
          <a:lstStyle/>
          <a:p>
            <a:endParaRPr lang="en-US"/>
          </a:p>
        </p:txBody>
      </p:sp>
    </p:spTree>
    <p:extLst>
      <p:ext uri="{BB962C8B-B14F-4D97-AF65-F5344CB8AC3E}">
        <p14:creationId xmlns:p14="http://schemas.microsoft.com/office/powerpoint/2010/main" val="1196770201"/>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1"/>
          <p:cNvSpPr>
            <a:spLocks noGrp="1" noChangeArrowheads="1"/>
          </p:cNvSpPr>
          <p:nvPr>
            <p:ph type="title"/>
          </p:nvPr>
        </p:nvSpPr>
        <p:spPr>
          <a:xfrm>
            <a:off x="456625" y="313822"/>
            <a:ext cx="8229311" cy="523220"/>
          </a:xfrm>
        </p:spPr>
        <p:txBody>
          <a:bodyPr/>
          <a:lstStyle/>
          <a:p>
            <a:pP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GB" dirty="0"/>
              <a:t>Creating a shell (Cont.)</a:t>
            </a:r>
          </a:p>
        </p:txBody>
      </p:sp>
      <p:sp>
        <p:nvSpPr>
          <p:cNvPr id="23555" name="Text Box 2"/>
          <p:cNvSpPr txBox="1">
            <a:spLocks noChangeArrowheads="1"/>
          </p:cNvSpPr>
          <p:nvPr/>
        </p:nvSpPr>
        <p:spPr bwMode="auto">
          <a:xfrm>
            <a:off x="207425" y="1371600"/>
            <a:ext cx="8711864" cy="36794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1440">
                <a:solidFill>
                  <a:srgbClr val="000000"/>
                </a:solidFill>
                <a:bevel/>
                <a:headEnd/>
                <a:tailEnd/>
              </a14:hiddenLine>
            </a:ext>
          </a:extLst>
        </p:spPr>
        <p:txBody>
          <a:bodyPr lIns="81639" tIns="40820" rIns="81639" bIns="40820"/>
          <a:lstStyle>
            <a:lvl1pPr eaLnBrk="0">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chemeClr val="tx1"/>
                </a:solidFill>
                <a:latin typeface="Arial" charset="0"/>
                <a:ea typeface="Bitstream Vera Sans" charset="0"/>
                <a:cs typeface="Bitstream Vera Sans" charset="0"/>
              </a:defRPr>
            </a:lvl1pPr>
            <a:lvl2pPr marL="742950" indent="-285750" eaLnBrk="0">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chemeClr val="tx1"/>
                </a:solidFill>
                <a:latin typeface="Arial" charset="0"/>
                <a:ea typeface="Bitstream Vera Sans" charset="0"/>
                <a:cs typeface="Bitstream Vera Sans" charset="0"/>
              </a:defRPr>
            </a:lvl2pPr>
            <a:lvl3pPr marL="1143000" indent="-228600" eaLnBrk="0">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chemeClr val="tx1"/>
                </a:solidFill>
                <a:latin typeface="Arial" charset="0"/>
                <a:ea typeface="Bitstream Vera Sans" charset="0"/>
                <a:cs typeface="Bitstream Vera Sans" charset="0"/>
              </a:defRPr>
            </a:lvl3pPr>
            <a:lvl4pPr marL="1600200" indent="-228600" eaLnBrk="0">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chemeClr val="tx1"/>
                </a:solidFill>
                <a:latin typeface="Arial" charset="0"/>
                <a:ea typeface="Bitstream Vera Sans" charset="0"/>
                <a:cs typeface="Bitstream Vera Sans" charset="0"/>
              </a:defRPr>
            </a:lvl4pPr>
            <a:lvl5pPr marL="2057400" indent="-228600" eaLnBrk="0">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chemeClr val="tx1"/>
                </a:solidFill>
                <a:latin typeface="Arial" charset="0"/>
                <a:ea typeface="Bitstream Vera Sans" charset="0"/>
                <a:cs typeface="Bitstream Vera Sans" charset="0"/>
              </a:defRPr>
            </a:lvl5pPr>
            <a:lvl6pPr marL="2514600" indent="-228600" defTabSz="457200" eaLnBrk="0" fontAlgn="base" hangingPunct="0">
              <a:lnSpc>
                <a:spcPct val="104000"/>
              </a:lnSpc>
              <a:spcBef>
                <a:spcPct val="0"/>
              </a:spcBef>
              <a:spcAft>
                <a:spcPct val="0"/>
              </a:spcAft>
              <a:buClr>
                <a:srgbClr val="000000"/>
              </a:buClr>
              <a:buSzPct val="45000"/>
              <a:buFont typeface="Wingdings" pitchFamily="2"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chemeClr val="tx1"/>
                </a:solidFill>
                <a:latin typeface="Arial" charset="0"/>
                <a:ea typeface="Bitstream Vera Sans" charset="0"/>
                <a:cs typeface="Bitstream Vera Sans" charset="0"/>
              </a:defRPr>
            </a:lvl6pPr>
            <a:lvl7pPr marL="2971800" indent="-228600" defTabSz="457200" eaLnBrk="0" fontAlgn="base" hangingPunct="0">
              <a:lnSpc>
                <a:spcPct val="104000"/>
              </a:lnSpc>
              <a:spcBef>
                <a:spcPct val="0"/>
              </a:spcBef>
              <a:spcAft>
                <a:spcPct val="0"/>
              </a:spcAft>
              <a:buClr>
                <a:srgbClr val="000000"/>
              </a:buClr>
              <a:buSzPct val="45000"/>
              <a:buFont typeface="Wingdings" pitchFamily="2"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chemeClr val="tx1"/>
                </a:solidFill>
                <a:latin typeface="Arial" charset="0"/>
                <a:ea typeface="Bitstream Vera Sans" charset="0"/>
                <a:cs typeface="Bitstream Vera Sans" charset="0"/>
              </a:defRPr>
            </a:lvl7pPr>
            <a:lvl8pPr marL="3429000" indent="-228600" defTabSz="457200" eaLnBrk="0" fontAlgn="base" hangingPunct="0">
              <a:lnSpc>
                <a:spcPct val="104000"/>
              </a:lnSpc>
              <a:spcBef>
                <a:spcPct val="0"/>
              </a:spcBef>
              <a:spcAft>
                <a:spcPct val="0"/>
              </a:spcAft>
              <a:buClr>
                <a:srgbClr val="000000"/>
              </a:buClr>
              <a:buSzPct val="45000"/>
              <a:buFont typeface="Wingdings" pitchFamily="2"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chemeClr val="tx1"/>
                </a:solidFill>
                <a:latin typeface="Arial" charset="0"/>
                <a:ea typeface="Bitstream Vera Sans" charset="0"/>
                <a:cs typeface="Bitstream Vera Sans" charset="0"/>
              </a:defRPr>
            </a:lvl8pPr>
            <a:lvl9pPr marL="3886200" indent="-228600" defTabSz="457200" eaLnBrk="0" fontAlgn="base" hangingPunct="0">
              <a:lnSpc>
                <a:spcPct val="104000"/>
              </a:lnSpc>
              <a:spcBef>
                <a:spcPct val="0"/>
              </a:spcBef>
              <a:spcAft>
                <a:spcPct val="0"/>
              </a:spcAft>
              <a:buClr>
                <a:srgbClr val="000000"/>
              </a:buClr>
              <a:buSzPct val="45000"/>
              <a:buFont typeface="Wingdings" pitchFamily="2"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chemeClr val="tx1"/>
                </a:solidFill>
                <a:latin typeface="Arial" charset="0"/>
                <a:ea typeface="Bitstream Vera Sans" charset="0"/>
                <a:cs typeface="Bitstream Vera Sans" charset="0"/>
              </a:defRPr>
            </a:lvl9pPr>
          </a:lstStyle>
          <a:p>
            <a:pPr eaLnBrk="1"/>
            <a:r>
              <a:rPr lang="en-GB" sz="2000" dirty="0">
                <a:solidFill>
                  <a:srgbClr val="000000"/>
                </a:solidFill>
              </a:rPr>
              <a:t>void </a:t>
            </a:r>
            <a:r>
              <a:rPr lang="en-GB" sz="2000" dirty="0" err="1">
                <a:solidFill>
                  <a:srgbClr val="000000"/>
                </a:solidFill>
              </a:rPr>
              <a:t>sh</a:t>
            </a:r>
            <a:r>
              <a:rPr lang="en-GB" sz="2000" dirty="0">
                <a:solidFill>
                  <a:srgbClr val="000000"/>
                </a:solidFill>
              </a:rPr>
              <a:t>()</a:t>
            </a:r>
            <a:r>
              <a:rPr lang="ar-SA" sz="2000" dirty="0">
                <a:solidFill>
                  <a:srgbClr val="000000"/>
                </a:solidFill>
                <a:cs typeface="Arial" charset="0"/>
              </a:rPr>
              <a:t>‏</a:t>
            </a:r>
            <a:endParaRPr lang="en-GB" sz="2000" dirty="0">
              <a:solidFill>
                <a:srgbClr val="000000"/>
              </a:solidFill>
            </a:endParaRPr>
          </a:p>
          <a:p>
            <a:pPr eaLnBrk="1"/>
            <a:r>
              <a:rPr lang="en-GB" sz="2000" dirty="0">
                <a:solidFill>
                  <a:srgbClr val="000000"/>
                </a:solidFill>
              </a:rPr>
              <a:t>{</a:t>
            </a:r>
          </a:p>
          <a:p>
            <a:pPr eaLnBrk="1"/>
            <a:r>
              <a:rPr lang="en-GB" sz="2000" dirty="0">
                <a:solidFill>
                  <a:srgbClr val="000000"/>
                </a:solidFill>
              </a:rPr>
              <a:t>   </a:t>
            </a:r>
            <a:r>
              <a:rPr lang="en-GB" sz="2000" dirty="0" err="1">
                <a:solidFill>
                  <a:srgbClr val="000000"/>
                </a:solidFill>
              </a:rPr>
              <a:t>int</a:t>
            </a:r>
            <a:r>
              <a:rPr lang="en-GB" sz="2000" dirty="0">
                <a:solidFill>
                  <a:srgbClr val="000000"/>
                </a:solidFill>
              </a:rPr>
              <a:t> *return;</a:t>
            </a:r>
          </a:p>
          <a:p>
            <a:pPr eaLnBrk="1"/>
            <a:r>
              <a:rPr lang="en-GB" sz="2000" dirty="0">
                <a:solidFill>
                  <a:srgbClr val="FF00FF"/>
                </a:solidFill>
              </a:rPr>
              <a:t>   </a:t>
            </a:r>
            <a:r>
              <a:rPr lang="en-GB" sz="2000" dirty="0">
                <a:solidFill>
                  <a:srgbClr val="FF0000"/>
                </a:solidFill>
              </a:rPr>
              <a:t>// let ret point to the unit containing the return address</a:t>
            </a:r>
          </a:p>
          <a:p>
            <a:pPr eaLnBrk="1"/>
            <a:r>
              <a:rPr lang="en-GB" sz="2000" dirty="0">
                <a:solidFill>
                  <a:srgbClr val="000000"/>
                </a:solidFill>
              </a:rPr>
              <a:t>   return = (</a:t>
            </a:r>
            <a:r>
              <a:rPr lang="en-GB" sz="2000" dirty="0" err="1">
                <a:solidFill>
                  <a:srgbClr val="000000"/>
                </a:solidFill>
              </a:rPr>
              <a:t>int</a:t>
            </a:r>
            <a:r>
              <a:rPr lang="en-GB" sz="2000" dirty="0">
                <a:solidFill>
                  <a:srgbClr val="000000"/>
                </a:solidFill>
              </a:rPr>
              <a:t> *) &amp;return + 2; </a:t>
            </a:r>
          </a:p>
          <a:p>
            <a:pPr eaLnBrk="1"/>
            <a:r>
              <a:rPr lang="en-GB" sz="2000" dirty="0">
                <a:solidFill>
                  <a:srgbClr val="000000"/>
                </a:solidFill>
              </a:rPr>
              <a:t>   (*return) = (</a:t>
            </a:r>
            <a:r>
              <a:rPr lang="en-GB" sz="2000" dirty="0" err="1">
                <a:solidFill>
                  <a:srgbClr val="000000"/>
                </a:solidFill>
              </a:rPr>
              <a:t>int</a:t>
            </a:r>
            <a:r>
              <a:rPr lang="en-GB" sz="2000" dirty="0">
                <a:solidFill>
                  <a:srgbClr val="000000"/>
                </a:solidFill>
              </a:rPr>
              <a:t>) </a:t>
            </a:r>
            <a:r>
              <a:rPr lang="en-GB" sz="2000" dirty="0" err="1">
                <a:solidFill>
                  <a:srgbClr val="000000"/>
                </a:solidFill>
              </a:rPr>
              <a:t>shellcode</a:t>
            </a:r>
            <a:r>
              <a:rPr lang="en-GB" sz="2000" dirty="0">
                <a:solidFill>
                  <a:srgbClr val="000000"/>
                </a:solidFill>
              </a:rPr>
              <a:t>; </a:t>
            </a:r>
          </a:p>
          <a:p>
            <a:pPr eaLnBrk="1"/>
            <a:r>
              <a:rPr lang="en-GB" sz="2000" dirty="0">
                <a:solidFill>
                  <a:srgbClr val="FF00FF"/>
                </a:solidFill>
              </a:rPr>
              <a:t>   </a:t>
            </a:r>
            <a:r>
              <a:rPr lang="en-GB" sz="2000" dirty="0">
                <a:solidFill>
                  <a:srgbClr val="FF0000"/>
                </a:solidFill>
              </a:rPr>
              <a:t>// let the return address point to the </a:t>
            </a:r>
            <a:r>
              <a:rPr lang="en-GB" sz="2000" dirty="0" err="1">
                <a:solidFill>
                  <a:srgbClr val="FF0000"/>
                </a:solidFill>
              </a:rPr>
              <a:t>shellcode</a:t>
            </a:r>
            <a:r>
              <a:rPr lang="en-GB" sz="2000" dirty="0">
                <a:solidFill>
                  <a:srgbClr val="FF0000"/>
                </a:solidFill>
              </a:rPr>
              <a:t> (shell code to create a shell)</a:t>
            </a:r>
            <a:r>
              <a:rPr lang="ar-SA" sz="2000" dirty="0">
                <a:solidFill>
                  <a:srgbClr val="FF00FF"/>
                </a:solidFill>
                <a:cs typeface="Arial" charset="0"/>
              </a:rPr>
              <a:t>‏</a:t>
            </a:r>
            <a:endParaRPr lang="en-GB" sz="2000" dirty="0">
              <a:solidFill>
                <a:srgbClr val="FF00FF"/>
              </a:solidFill>
            </a:endParaRPr>
          </a:p>
          <a:p>
            <a:pPr eaLnBrk="1"/>
            <a:r>
              <a:rPr lang="en-GB" sz="2000" dirty="0">
                <a:solidFill>
                  <a:srgbClr val="000000"/>
                </a:solidFill>
              </a:rPr>
              <a:t>}</a:t>
            </a:r>
          </a:p>
          <a:p>
            <a:pPr eaLnBrk="1"/>
            <a:r>
              <a:rPr lang="en-GB" sz="2000" dirty="0">
                <a:solidFill>
                  <a:srgbClr val="000000"/>
                </a:solidFill>
              </a:rPr>
              <a:t>    </a:t>
            </a:r>
          </a:p>
          <a:p>
            <a:pPr eaLnBrk="1"/>
            <a:r>
              <a:rPr lang="en-GB" sz="2000" dirty="0" err="1">
                <a:solidFill>
                  <a:srgbClr val="000000"/>
                </a:solidFill>
              </a:rPr>
              <a:t>int</a:t>
            </a:r>
            <a:r>
              <a:rPr lang="en-GB" sz="2000" dirty="0">
                <a:solidFill>
                  <a:srgbClr val="000000"/>
                </a:solidFill>
              </a:rPr>
              <a:t> main()</a:t>
            </a:r>
            <a:r>
              <a:rPr lang="ar-SA" sz="2000" dirty="0">
                <a:solidFill>
                  <a:srgbClr val="000000"/>
                </a:solidFill>
                <a:cs typeface="Arial" charset="0"/>
              </a:rPr>
              <a:t>‏</a:t>
            </a:r>
            <a:endParaRPr lang="en-GB" sz="2000" dirty="0">
              <a:solidFill>
                <a:srgbClr val="000000"/>
              </a:solidFill>
            </a:endParaRPr>
          </a:p>
          <a:p>
            <a:pPr eaLnBrk="1"/>
            <a:r>
              <a:rPr lang="en-GB" sz="2000" dirty="0">
                <a:solidFill>
                  <a:srgbClr val="000000"/>
                </a:solidFill>
              </a:rPr>
              <a:t>{</a:t>
            </a:r>
          </a:p>
          <a:p>
            <a:pPr eaLnBrk="1"/>
            <a:r>
              <a:rPr lang="en-GB" sz="2000" dirty="0">
                <a:solidFill>
                  <a:srgbClr val="000000"/>
                </a:solidFill>
              </a:rPr>
              <a:t>    </a:t>
            </a:r>
            <a:r>
              <a:rPr lang="en-GB" sz="2000" dirty="0" err="1">
                <a:solidFill>
                  <a:srgbClr val="000000"/>
                </a:solidFill>
              </a:rPr>
              <a:t>sh</a:t>
            </a:r>
            <a:r>
              <a:rPr lang="en-GB" sz="2000" dirty="0">
                <a:solidFill>
                  <a:srgbClr val="000000"/>
                </a:solidFill>
              </a:rPr>
              <a:t>();</a:t>
            </a:r>
          </a:p>
          <a:p>
            <a:pPr eaLnBrk="1"/>
            <a:r>
              <a:rPr lang="en-GB" sz="2000" dirty="0">
                <a:solidFill>
                  <a:srgbClr val="000000"/>
                </a:solidFill>
              </a:rPr>
              <a:t>    </a:t>
            </a:r>
            <a:r>
              <a:rPr lang="en-GB" sz="2000" dirty="0" err="1">
                <a:solidFill>
                  <a:srgbClr val="000000"/>
                </a:solidFill>
              </a:rPr>
              <a:t>printf</a:t>
            </a:r>
            <a:r>
              <a:rPr lang="en-GB" sz="2000" dirty="0">
                <a:solidFill>
                  <a:srgbClr val="000000"/>
                </a:solidFill>
              </a:rPr>
              <a:t>("main end :)\n");</a:t>
            </a:r>
          </a:p>
          <a:p>
            <a:pPr eaLnBrk="1"/>
            <a:r>
              <a:rPr lang="en-GB" sz="2000" dirty="0">
                <a:solidFill>
                  <a:srgbClr val="000000"/>
                </a:solidFill>
              </a:rPr>
              <a:t>    return;</a:t>
            </a:r>
          </a:p>
          <a:p>
            <a:pPr eaLnBrk="1"/>
            <a:r>
              <a:rPr lang="en-GB" sz="2000" dirty="0">
                <a:solidFill>
                  <a:srgbClr val="000000"/>
                </a:solidFill>
              </a:rPr>
              <a:t>}</a:t>
            </a:r>
          </a:p>
        </p:txBody>
      </p:sp>
    </p:spTree>
    <p:extLst>
      <p:ext uri="{BB962C8B-B14F-4D97-AF65-F5344CB8AC3E}">
        <p14:creationId xmlns:p14="http://schemas.microsoft.com/office/powerpoint/2010/main" val="1715322523"/>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1"/>
          <p:cNvSpPr>
            <a:spLocks noGrp="1" noChangeArrowheads="1"/>
          </p:cNvSpPr>
          <p:nvPr>
            <p:ph type="title"/>
          </p:nvPr>
        </p:nvSpPr>
        <p:spPr>
          <a:xfrm>
            <a:off x="456625" y="313822"/>
            <a:ext cx="8229311" cy="523220"/>
          </a:xfrm>
        </p:spPr>
        <p:txBody>
          <a:bodyPr/>
          <a:lstStyle/>
          <a:p>
            <a:pP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GB" dirty="0"/>
              <a:t>Creating a shell (Cont.)</a:t>
            </a:r>
          </a:p>
        </p:txBody>
      </p:sp>
      <p:sp>
        <p:nvSpPr>
          <p:cNvPr id="24579" name="Text Box 2"/>
          <p:cNvSpPr txBox="1">
            <a:spLocks noChangeArrowheads="1"/>
          </p:cNvSpPr>
          <p:nvPr/>
        </p:nvSpPr>
        <p:spPr bwMode="auto">
          <a:xfrm>
            <a:off x="207425" y="1730617"/>
            <a:ext cx="5964775" cy="36794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1440">
                <a:solidFill>
                  <a:srgbClr val="000000"/>
                </a:solidFill>
                <a:bevel/>
                <a:headEnd/>
                <a:tailEnd/>
              </a14:hiddenLine>
            </a:ext>
          </a:extLst>
        </p:spPr>
        <p:txBody>
          <a:bodyPr lIns="81639" tIns="40820" rIns="81639" bIns="40820"/>
          <a:lstStyle>
            <a:lvl1pPr eaLnBrk="0">
              <a:tabLst>
                <a:tab pos="723900" algn="l"/>
                <a:tab pos="1447800" algn="l"/>
                <a:tab pos="2171700" algn="l"/>
                <a:tab pos="2895600" algn="l"/>
                <a:tab pos="3619500" algn="l"/>
                <a:tab pos="4343400" algn="l"/>
                <a:tab pos="5067300" algn="l"/>
              </a:tabLst>
              <a:defRPr>
                <a:solidFill>
                  <a:schemeClr val="tx1"/>
                </a:solidFill>
                <a:latin typeface="Arial" charset="0"/>
                <a:ea typeface="Bitstream Vera Sans" charset="0"/>
                <a:cs typeface="Bitstream Vera Sans" charset="0"/>
              </a:defRPr>
            </a:lvl1pPr>
            <a:lvl2pPr marL="742950" indent="-285750" eaLnBrk="0">
              <a:tabLst>
                <a:tab pos="723900" algn="l"/>
                <a:tab pos="1447800" algn="l"/>
                <a:tab pos="2171700" algn="l"/>
                <a:tab pos="2895600" algn="l"/>
                <a:tab pos="3619500" algn="l"/>
                <a:tab pos="4343400" algn="l"/>
                <a:tab pos="5067300" algn="l"/>
              </a:tabLst>
              <a:defRPr>
                <a:solidFill>
                  <a:schemeClr val="tx1"/>
                </a:solidFill>
                <a:latin typeface="Arial" charset="0"/>
                <a:ea typeface="Bitstream Vera Sans" charset="0"/>
                <a:cs typeface="Bitstream Vera Sans" charset="0"/>
              </a:defRPr>
            </a:lvl2pPr>
            <a:lvl3pPr marL="1143000" indent="-228600" eaLnBrk="0">
              <a:tabLst>
                <a:tab pos="723900" algn="l"/>
                <a:tab pos="1447800" algn="l"/>
                <a:tab pos="2171700" algn="l"/>
                <a:tab pos="2895600" algn="l"/>
                <a:tab pos="3619500" algn="l"/>
                <a:tab pos="4343400" algn="l"/>
                <a:tab pos="5067300" algn="l"/>
              </a:tabLst>
              <a:defRPr>
                <a:solidFill>
                  <a:schemeClr val="tx1"/>
                </a:solidFill>
                <a:latin typeface="Arial" charset="0"/>
                <a:ea typeface="Bitstream Vera Sans" charset="0"/>
                <a:cs typeface="Bitstream Vera Sans" charset="0"/>
              </a:defRPr>
            </a:lvl3pPr>
            <a:lvl4pPr marL="1600200" indent="-228600" eaLnBrk="0">
              <a:tabLst>
                <a:tab pos="723900" algn="l"/>
                <a:tab pos="1447800" algn="l"/>
                <a:tab pos="2171700" algn="l"/>
                <a:tab pos="2895600" algn="l"/>
                <a:tab pos="3619500" algn="l"/>
                <a:tab pos="4343400" algn="l"/>
                <a:tab pos="5067300" algn="l"/>
              </a:tabLst>
              <a:defRPr>
                <a:solidFill>
                  <a:schemeClr val="tx1"/>
                </a:solidFill>
                <a:latin typeface="Arial" charset="0"/>
                <a:ea typeface="Bitstream Vera Sans" charset="0"/>
                <a:cs typeface="Bitstream Vera Sans" charset="0"/>
              </a:defRPr>
            </a:lvl4pPr>
            <a:lvl5pPr marL="2057400" indent="-228600" eaLnBrk="0">
              <a:tabLst>
                <a:tab pos="723900" algn="l"/>
                <a:tab pos="1447800" algn="l"/>
                <a:tab pos="2171700" algn="l"/>
                <a:tab pos="2895600" algn="l"/>
                <a:tab pos="3619500" algn="l"/>
                <a:tab pos="4343400" algn="l"/>
                <a:tab pos="5067300" algn="l"/>
              </a:tabLst>
              <a:defRPr>
                <a:solidFill>
                  <a:schemeClr val="tx1"/>
                </a:solidFill>
                <a:latin typeface="Arial" charset="0"/>
                <a:ea typeface="Bitstream Vera Sans" charset="0"/>
                <a:cs typeface="Bitstream Vera Sans" charset="0"/>
              </a:defRPr>
            </a:lvl5pPr>
            <a:lvl6pPr marL="2514600" indent="-228600" defTabSz="457200" eaLnBrk="0" fontAlgn="base" hangingPunct="0">
              <a:lnSpc>
                <a:spcPct val="104000"/>
              </a:lnSpc>
              <a:spcBef>
                <a:spcPct val="0"/>
              </a:spcBef>
              <a:spcAft>
                <a:spcPct val="0"/>
              </a:spcAft>
              <a:buClr>
                <a:srgbClr val="000000"/>
              </a:buClr>
              <a:buSzPct val="45000"/>
              <a:buFont typeface="Wingdings" pitchFamily="2" charset="2"/>
              <a:tabLst>
                <a:tab pos="723900" algn="l"/>
                <a:tab pos="1447800" algn="l"/>
                <a:tab pos="2171700" algn="l"/>
                <a:tab pos="2895600" algn="l"/>
                <a:tab pos="3619500" algn="l"/>
                <a:tab pos="4343400" algn="l"/>
                <a:tab pos="5067300" algn="l"/>
              </a:tabLst>
              <a:defRPr>
                <a:solidFill>
                  <a:schemeClr val="tx1"/>
                </a:solidFill>
                <a:latin typeface="Arial" charset="0"/>
                <a:ea typeface="Bitstream Vera Sans" charset="0"/>
                <a:cs typeface="Bitstream Vera Sans" charset="0"/>
              </a:defRPr>
            </a:lvl6pPr>
            <a:lvl7pPr marL="2971800" indent="-228600" defTabSz="457200" eaLnBrk="0" fontAlgn="base" hangingPunct="0">
              <a:lnSpc>
                <a:spcPct val="104000"/>
              </a:lnSpc>
              <a:spcBef>
                <a:spcPct val="0"/>
              </a:spcBef>
              <a:spcAft>
                <a:spcPct val="0"/>
              </a:spcAft>
              <a:buClr>
                <a:srgbClr val="000000"/>
              </a:buClr>
              <a:buSzPct val="45000"/>
              <a:buFont typeface="Wingdings" pitchFamily="2" charset="2"/>
              <a:tabLst>
                <a:tab pos="723900" algn="l"/>
                <a:tab pos="1447800" algn="l"/>
                <a:tab pos="2171700" algn="l"/>
                <a:tab pos="2895600" algn="l"/>
                <a:tab pos="3619500" algn="l"/>
                <a:tab pos="4343400" algn="l"/>
                <a:tab pos="5067300" algn="l"/>
              </a:tabLst>
              <a:defRPr>
                <a:solidFill>
                  <a:schemeClr val="tx1"/>
                </a:solidFill>
                <a:latin typeface="Arial" charset="0"/>
                <a:ea typeface="Bitstream Vera Sans" charset="0"/>
                <a:cs typeface="Bitstream Vera Sans" charset="0"/>
              </a:defRPr>
            </a:lvl7pPr>
            <a:lvl8pPr marL="3429000" indent="-228600" defTabSz="457200" eaLnBrk="0" fontAlgn="base" hangingPunct="0">
              <a:lnSpc>
                <a:spcPct val="104000"/>
              </a:lnSpc>
              <a:spcBef>
                <a:spcPct val="0"/>
              </a:spcBef>
              <a:spcAft>
                <a:spcPct val="0"/>
              </a:spcAft>
              <a:buClr>
                <a:srgbClr val="000000"/>
              </a:buClr>
              <a:buSzPct val="45000"/>
              <a:buFont typeface="Wingdings" pitchFamily="2" charset="2"/>
              <a:tabLst>
                <a:tab pos="723900" algn="l"/>
                <a:tab pos="1447800" algn="l"/>
                <a:tab pos="2171700" algn="l"/>
                <a:tab pos="2895600" algn="l"/>
                <a:tab pos="3619500" algn="l"/>
                <a:tab pos="4343400" algn="l"/>
                <a:tab pos="5067300" algn="l"/>
              </a:tabLst>
              <a:defRPr>
                <a:solidFill>
                  <a:schemeClr val="tx1"/>
                </a:solidFill>
                <a:latin typeface="Arial" charset="0"/>
                <a:ea typeface="Bitstream Vera Sans" charset="0"/>
                <a:cs typeface="Bitstream Vera Sans" charset="0"/>
              </a:defRPr>
            </a:lvl8pPr>
            <a:lvl9pPr marL="3886200" indent="-228600" defTabSz="457200" eaLnBrk="0" fontAlgn="base" hangingPunct="0">
              <a:lnSpc>
                <a:spcPct val="104000"/>
              </a:lnSpc>
              <a:spcBef>
                <a:spcPct val="0"/>
              </a:spcBef>
              <a:spcAft>
                <a:spcPct val="0"/>
              </a:spcAft>
              <a:buClr>
                <a:srgbClr val="000000"/>
              </a:buClr>
              <a:buSzPct val="45000"/>
              <a:buFont typeface="Wingdings" pitchFamily="2" charset="2"/>
              <a:tabLst>
                <a:tab pos="723900" algn="l"/>
                <a:tab pos="1447800" algn="l"/>
                <a:tab pos="2171700" algn="l"/>
                <a:tab pos="2895600" algn="l"/>
                <a:tab pos="3619500" algn="l"/>
                <a:tab pos="4343400" algn="l"/>
                <a:tab pos="5067300" algn="l"/>
              </a:tabLst>
              <a:defRPr>
                <a:solidFill>
                  <a:schemeClr val="tx1"/>
                </a:solidFill>
                <a:latin typeface="Arial" charset="0"/>
                <a:ea typeface="Bitstream Vera Sans" charset="0"/>
                <a:cs typeface="Bitstream Vera Sans" charset="0"/>
              </a:defRPr>
            </a:lvl9pPr>
          </a:lstStyle>
          <a:p>
            <a:pPr eaLnBrk="1"/>
            <a:r>
              <a:rPr lang="en-GB" dirty="0">
                <a:solidFill>
                  <a:srgbClr val="000000"/>
                </a:solidFill>
              </a:rPr>
              <a:t>(</a:t>
            </a:r>
            <a:r>
              <a:rPr lang="en-GB" dirty="0" err="1">
                <a:solidFill>
                  <a:srgbClr val="000000"/>
                </a:solidFill>
              </a:rPr>
              <a:t>gdb</a:t>
            </a:r>
            <a:r>
              <a:rPr lang="en-GB" dirty="0">
                <a:solidFill>
                  <a:srgbClr val="000000"/>
                </a:solidFill>
              </a:rPr>
              <a:t>) </a:t>
            </a:r>
            <a:r>
              <a:rPr lang="en-GB" dirty="0" err="1">
                <a:solidFill>
                  <a:srgbClr val="000000"/>
                </a:solidFill>
              </a:rPr>
              <a:t>disas</a:t>
            </a:r>
            <a:r>
              <a:rPr lang="en-GB" dirty="0">
                <a:solidFill>
                  <a:srgbClr val="000000"/>
                </a:solidFill>
              </a:rPr>
              <a:t> </a:t>
            </a:r>
            <a:r>
              <a:rPr lang="en-GB" dirty="0" err="1">
                <a:solidFill>
                  <a:srgbClr val="000000"/>
                </a:solidFill>
              </a:rPr>
              <a:t>sh</a:t>
            </a:r>
            <a:endParaRPr lang="en-GB" dirty="0">
              <a:solidFill>
                <a:srgbClr val="000000"/>
              </a:solidFill>
            </a:endParaRPr>
          </a:p>
          <a:p>
            <a:pPr eaLnBrk="1"/>
            <a:r>
              <a:rPr lang="en-GB" dirty="0">
                <a:solidFill>
                  <a:srgbClr val="000000"/>
                </a:solidFill>
              </a:rPr>
              <a:t>Dump of assembler code for function </a:t>
            </a:r>
            <a:r>
              <a:rPr lang="en-GB" dirty="0" err="1">
                <a:solidFill>
                  <a:srgbClr val="000000"/>
                </a:solidFill>
              </a:rPr>
              <a:t>sh</a:t>
            </a:r>
            <a:r>
              <a:rPr lang="en-GB" dirty="0">
                <a:solidFill>
                  <a:srgbClr val="000000"/>
                </a:solidFill>
              </a:rPr>
              <a:t>:</a:t>
            </a:r>
          </a:p>
          <a:p>
            <a:pPr eaLnBrk="1"/>
            <a:r>
              <a:rPr lang="en-GB" dirty="0">
                <a:solidFill>
                  <a:srgbClr val="000000"/>
                </a:solidFill>
              </a:rPr>
              <a:t>0x08048208 &lt;sh+0&gt;:		push  %</a:t>
            </a:r>
            <a:r>
              <a:rPr lang="en-GB" dirty="0" err="1">
                <a:solidFill>
                  <a:srgbClr val="000000"/>
                </a:solidFill>
              </a:rPr>
              <a:t>ebp</a:t>
            </a:r>
            <a:endParaRPr lang="en-GB" dirty="0">
              <a:solidFill>
                <a:srgbClr val="000000"/>
              </a:solidFill>
            </a:endParaRPr>
          </a:p>
          <a:p>
            <a:pPr eaLnBrk="1"/>
            <a:r>
              <a:rPr lang="en-GB" dirty="0">
                <a:solidFill>
                  <a:srgbClr val="000000"/>
                </a:solidFill>
              </a:rPr>
              <a:t>0x08048209 &lt;sh+1&gt;:		</a:t>
            </a:r>
            <a:r>
              <a:rPr lang="en-GB" dirty="0" err="1">
                <a:solidFill>
                  <a:srgbClr val="000000"/>
                </a:solidFill>
              </a:rPr>
              <a:t>mov</a:t>
            </a:r>
            <a:r>
              <a:rPr lang="en-GB" dirty="0">
                <a:solidFill>
                  <a:srgbClr val="000000"/>
                </a:solidFill>
              </a:rPr>
              <a:t>   %</a:t>
            </a:r>
            <a:r>
              <a:rPr lang="en-GB" dirty="0" err="1">
                <a:solidFill>
                  <a:srgbClr val="000000"/>
                </a:solidFill>
              </a:rPr>
              <a:t>esp</a:t>
            </a:r>
            <a:r>
              <a:rPr lang="en-GB" dirty="0">
                <a:solidFill>
                  <a:srgbClr val="000000"/>
                </a:solidFill>
              </a:rPr>
              <a:t>,%</a:t>
            </a:r>
            <a:r>
              <a:rPr lang="en-GB" dirty="0" err="1">
                <a:solidFill>
                  <a:srgbClr val="000000"/>
                </a:solidFill>
              </a:rPr>
              <a:t>ebp</a:t>
            </a:r>
            <a:endParaRPr lang="en-GB" dirty="0">
              <a:solidFill>
                <a:srgbClr val="000000"/>
              </a:solidFill>
            </a:endParaRPr>
          </a:p>
          <a:p>
            <a:pPr eaLnBrk="1"/>
            <a:r>
              <a:rPr lang="en-GB" dirty="0">
                <a:solidFill>
                  <a:srgbClr val="000000"/>
                </a:solidFill>
              </a:rPr>
              <a:t>0x0804820b &lt;sh+3&gt;:		sub    $0x10,%esp</a:t>
            </a:r>
          </a:p>
          <a:p>
            <a:pPr eaLnBrk="1"/>
            <a:r>
              <a:rPr lang="en-GB" dirty="0">
                <a:solidFill>
                  <a:srgbClr val="FF0000"/>
                </a:solidFill>
              </a:rPr>
              <a:t>0x0804820e &lt;sh+6&gt;:		lea    -0x4(%</a:t>
            </a:r>
            <a:r>
              <a:rPr lang="en-GB" dirty="0" err="1">
                <a:solidFill>
                  <a:srgbClr val="FF0000"/>
                </a:solidFill>
              </a:rPr>
              <a:t>ebp</a:t>
            </a:r>
            <a:r>
              <a:rPr lang="en-GB" dirty="0">
                <a:solidFill>
                  <a:srgbClr val="FF0000"/>
                </a:solidFill>
              </a:rPr>
              <a:t>),%</a:t>
            </a:r>
            <a:r>
              <a:rPr lang="en-GB" dirty="0" err="1">
                <a:solidFill>
                  <a:srgbClr val="FF0000"/>
                </a:solidFill>
              </a:rPr>
              <a:t>eax</a:t>
            </a:r>
            <a:endParaRPr lang="en-GB" dirty="0">
              <a:solidFill>
                <a:srgbClr val="FF0000"/>
              </a:solidFill>
            </a:endParaRPr>
          </a:p>
          <a:p>
            <a:pPr eaLnBrk="1"/>
            <a:r>
              <a:rPr lang="en-GB" dirty="0">
                <a:solidFill>
                  <a:srgbClr val="FF0000"/>
                </a:solidFill>
              </a:rPr>
              <a:t>0x08048211 &lt;sh+9&gt;:		add    $0x8,%eax</a:t>
            </a:r>
          </a:p>
          <a:p>
            <a:pPr eaLnBrk="1"/>
            <a:r>
              <a:rPr lang="en-GB" dirty="0">
                <a:solidFill>
                  <a:srgbClr val="FF0000"/>
                </a:solidFill>
              </a:rPr>
              <a:t>0x08048214 &lt;sh+12&gt;:	</a:t>
            </a:r>
            <a:r>
              <a:rPr lang="en-GB" dirty="0" err="1">
                <a:solidFill>
                  <a:srgbClr val="FF0000"/>
                </a:solidFill>
              </a:rPr>
              <a:t>mov</a:t>
            </a:r>
            <a:r>
              <a:rPr lang="en-GB" dirty="0">
                <a:solidFill>
                  <a:srgbClr val="FF0000"/>
                </a:solidFill>
              </a:rPr>
              <a:t>    %eax,-0x4(%</a:t>
            </a:r>
            <a:r>
              <a:rPr lang="en-GB" dirty="0" err="1">
                <a:solidFill>
                  <a:srgbClr val="FF0000"/>
                </a:solidFill>
              </a:rPr>
              <a:t>ebp</a:t>
            </a:r>
            <a:r>
              <a:rPr lang="en-GB" dirty="0">
                <a:solidFill>
                  <a:srgbClr val="FF0000"/>
                </a:solidFill>
              </a:rPr>
              <a:t>)</a:t>
            </a:r>
            <a:r>
              <a:rPr lang="ar-SA" dirty="0">
                <a:solidFill>
                  <a:srgbClr val="FF0000"/>
                </a:solidFill>
                <a:cs typeface="Arial" charset="0"/>
              </a:rPr>
              <a:t>‏</a:t>
            </a:r>
            <a:endParaRPr lang="en-GB" dirty="0">
              <a:solidFill>
                <a:srgbClr val="FF0000"/>
              </a:solidFill>
            </a:endParaRPr>
          </a:p>
          <a:p>
            <a:pPr eaLnBrk="1"/>
            <a:r>
              <a:rPr lang="en-GB" dirty="0">
                <a:solidFill>
                  <a:srgbClr val="FF0000"/>
                </a:solidFill>
              </a:rPr>
              <a:t>0x08048217 &lt;sh+15&gt;:	</a:t>
            </a:r>
            <a:r>
              <a:rPr lang="en-GB" dirty="0" err="1">
                <a:solidFill>
                  <a:srgbClr val="FF0000"/>
                </a:solidFill>
              </a:rPr>
              <a:t>mov</a:t>
            </a:r>
            <a:r>
              <a:rPr lang="en-GB" dirty="0">
                <a:solidFill>
                  <a:srgbClr val="FF0000"/>
                </a:solidFill>
              </a:rPr>
              <a:t>    -0x4(%</a:t>
            </a:r>
            <a:r>
              <a:rPr lang="en-GB" dirty="0" err="1">
                <a:solidFill>
                  <a:srgbClr val="FF0000"/>
                </a:solidFill>
              </a:rPr>
              <a:t>ebp</a:t>
            </a:r>
            <a:r>
              <a:rPr lang="en-GB" dirty="0">
                <a:solidFill>
                  <a:srgbClr val="FF0000"/>
                </a:solidFill>
              </a:rPr>
              <a:t>),%</a:t>
            </a:r>
            <a:r>
              <a:rPr lang="en-GB" dirty="0" err="1">
                <a:solidFill>
                  <a:srgbClr val="FF0000"/>
                </a:solidFill>
              </a:rPr>
              <a:t>edx</a:t>
            </a:r>
            <a:endParaRPr lang="en-GB" dirty="0">
              <a:solidFill>
                <a:srgbClr val="FF0000"/>
              </a:solidFill>
            </a:endParaRPr>
          </a:p>
          <a:p>
            <a:pPr eaLnBrk="1"/>
            <a:r>
              <a:rPr lang="en-GB" dirty="0">
                <a:solidFill>
                  <a:srgbClr val="FF0000"/>
                </a:solidFill>
              </a:rPr>
              <a:t>0x0804821a &lt;sh+18&gt;:	</a:t>
            </a:r>
            <a:r>
              <a:rPr lang="en-GB" dirty="0" err="1">
                <a:solidFill>
                  <a:srgbClr val="FF0000"/>
                </a:solidFill>
              </a:rPr>
              <a:t>mov</a:t>
            </a:r>
            <a:r>
              <a:rPr lang="en-GB" dirty="0">
                <a:solidFill>
                  <a:srgbClr val="FF0000"/>
                </a:solidFill>
              </a:rPr>
              <a:t>    $0x80bd6a0,%eax</a:t>
            </a:r>
          </a:p>
          <a:p>
            <a:pPr eaLnBrk="1"/>
            <a:r>
              <a:rPr lang="en-GB" dirty="0">
                <a:solidFill>
                  <a:srgbClr val="000000"/>
                </a:solidFill>
              </a:rPr>
              <a:t>0x0804821f &lt;sh+23&gt;:	</a:t>
            </a:r>
            <a:r>
              <a:rPr lang="en-GB" dirty="0" err="1">
                <a:solidFill>
                  <a:srgbClr val="000000"/>
                </a:solidFill>
              </a:rPr>
              <a:t>mov</a:t>
            </a:r>
            <a:r>
              <a:rPr lang="en-GB" dirty="0">
                <a:solidFill>
                  <a:srgbClr val="000000"/>
                </a:solidFill>
              </a:rPr>
              <a:t>    %</a:t>
            </a:r>
            <a:r>
              <a:rPr lang="en-GB" dirty="0" err="1">
                <a:solidFill>
                  <a:srgbClr val="000000"/>
                </a:solidFill>
              </a:rPr>
              <a:t>eax</a:t>
            </a:r>
            <a:r>
              <a:rPr lang="en-GB" dirty="0">
                <a:solidFill>
                  <a:srgbClr val="000000"/>
                </a:solidFill>
              </a:rPr>
              <a:t>,(%</a:t>
            </a:r>
            <a:r>
              <a:rPr lang="en-GB" dirty="0" err="1">
                <a:solidFill>
                  <a:srgbClr val="000000"/>
                </a:solidFill>
              </a:rPr>
              <a:t>edx</a:t>
            </a:r>
            <a:r>
              <a:rPr lang="en-GB" dirty="0">
                <a:solidFill>
                  <a:srgbClr val="000000"/>
                </a:solidFill>
              </a:rPr>
              <a:t>)</a:t>
            </a:r>
            <a:r>
              <a:rPr lang="ar-SA" dirty="0">
                <a:solidFill>
                  <a:srgbClr val="000000"/>
                </a:solidFill>
                <a:cs typeface="Arial" charset="0"/>
              </a:rPr>
              <a:t>‏</a:t>
            </a:r>
            <a:endParaRPr lang="en-GB" dirty="0">
              <a:solidFill>
                <a:srgbClr val="000000"/>
              </a:solidFill>
            </a:endParaRPr>
          </a:p>
          <a:p>
            <a:pPr eaLnBrk="1"/>
            <a:r>
              <a:rPr lang="en-GB" dirty="0">
                <a:solidFill>
                  <a:srgbClr val="000000"/>
                </a:solidFill>
              </a:rPr>
              <a:t>0x08048221 &lt;sh+25&gt;:	leave  </a:t>
            </a:r>
          </a:p>
          <a:p>
            <a:pPr eaLnBrk="1"/>
            <a:r>
              <a:rPr lang="en-GB" dirty="0">
                <a:solidFill>
                  <a:srgbClr val="000000"/>
                </a:solidFill>
              </a:rPr>
              <a:t>0x08048222 &lt;sh+26&gt;:	ret    </a:t>
            </a:r>
          </a:p>
          <a:p>
            <a:pPr eaLnBrk="1"/>
            <a:endParaRPr lang="en-GB" dirty="0">
              <a:solidFill>
                <a:srgbClr val="000000"/>
              </a:solidFill>
            </a:endParaRPr>
          </a:p>
        </p:txBody>
      </p:sp>
      <p:grpSp>
        <p:nvGrpSpPr>
          <p:cNvPr id="11" name="Group 10"/>
          <p:cNvGrpSpPr/>
          <p:nvPr/>
        </p:nvGrpSpPr>
        <p:grpSpPr>
          <a:xfrm>
            <a:off x="6272101" y="1601059"/>
            <a:ext cx="2754003" cy="3938599"/>
            <a:chOff x="5704197" y="1601059"/>
            <a:chExt cx="2754003" cy="3938599"/>
          </a:xfrm>
        </p:grpSpPr>
        <p:sp>
          <p:nvSpPr>
            <p:cNvPr id="24580" name="Rectangle 3"/>
            <p:cNvSpPr>
              <a:spLocks noChangeArrowheads="1"/>
            </p:cNvSpPr>
            <p:nvPr/>
          </p:nvSpPr>
          <p:spPr bwMode="auto">
            <a:xfrm>
              <a:off x="5704197" y="1601059"/>
              <a:ext cx="2281679" cy="3938599"/>
            </a:xfrm>
            <a:prstGeom prst="rect">
              <a:avLst/>
            </a:prstGeom>
            <a:solidFill>
              <a:srgbClr val="99CCFF">
                <a:alpha val="20000"/>
              </a:srgbClr>
            </a:solidFill>
            <a:ln w="38100">
              <a:solidFill>
                <a:srgbClr val="FF0000"/>
              </a:solidFill>
              <a:bevel/>
              <a:headEnd/>
              <a:tailEnd/>
            </a:ln>
          </p:spPr>
          <p:txBody>
            <a:bodyPr wrap="none" lIns="82945" tIns="41473" rIns="82945" bIns="41473" anchor="ctr"/>
            <a:lstStyle/>
            <a:p>
              <a:endParaRPr lang="en-US"/>
            </a:p>
          </p:txBody>
        </p:sp>
        <p:grpSp>
          <p:nvGrpSpPr>
            <p:cNvPr id="24581" name="Group 4"/>
            <p:cNvGrpSpPr>
              <a:grpSpLocks/>
            </p:cNvGrpSpPr>
            <p:nvPr/>
          </p:nvGrpSpPr>
          <p:grpSpPr bwMode="auto">
            <a:xfrm>
              <a:off x="5704198" y="2246298"/>
              <a:ext cx="2283120" cy="367878"/>
              <a:chOff x="3744" y="-181780"/>
              <a:chExt cx="1585" cy="367878"/>
            </a:xfrm>
          </p:grpSpPr>
          <p:sp>
            <p:nvSpPr>
              <p:cNvPr id="24589" name="Line 5"/>
              <p:cNvSpPr>
                <a:spLocks noChangeShapeType="1"/>
              </p:cNvSpPr>
              <p:nvPr/>
            </p:nvSpPr>
            <p:spPr bwMode="auto">
              <a:xfrm>
                <a:off x="3744" y="2160"/>
                <a:ext cx="1584" cy="1"/>
              </a:xfrm>
              <a:prstGeom prst="line">
                <a:avLst/>
              </a:prstGeom>
              <a:noFill/>
              <a:ln w="38100">
                <a:solidFill>
                  <a:srgbClr val="FF0000"/>
                </a:solidFill>
                <a:bevel/>
                <a:headEnd/>
                <a:tailEnd/>
              </a:ln>
              <a:extLst>
                <a:ext uri="{909E8E84-426E-40DD-AFC4-6F175D3DCCD1}">
                  <a14:hiddenFill xmlns:a14="http://schemas.microsoft.com/office/drawing/2010/main">
                    <a:noFill/>
                  </a14:hiddenFill>
                </a:ext>
              </a:extLst>
            </p:spPr>
            <p:txBody>
              <a:bodyPr/>
              <a:lstStyle/>
              <a:p>
                <a:endParaRPr lang="en-US"/>
              </a:p>
            </p:txBody>
          </p:sp>
          <p:sp>
            <p:nvSpPr>
              <p:cNvPr id="24590" name="Text Box 6"/>
              <p:cNvSpPr txBox="1">
                <a:spLocks noChangeArrowheads="1"/>
              </p:cNvSpPr>
              <p:nvPr/>
            </p:nvSpPr>
            <p:spPr bwMode="auto">
              <a:xfrm>
                <a:off x="3744" y="-181780"/>
                <a:ext cx="1585" cy="367878"/>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lIns="90000" tIns="45000" rIns="90000" bIns="45000" anchor="ctr" anchorCtr="1">
                <a:spAutoFit/>
              </a:bodyPr>
              <a:lstStyle>
                <a:lvl1pPr eaLnBrk="0">
                  <a:tabLst>
                    <a:tab pos="723900" algn="l"/>
                    <a:tab pos="1447800" algn="l"/>
                    <a:tab pos="2171700" algn="l"/>
                  </a:tabLst>
                  <a:defRPr>
                    <a:solidFill>
                      <a:schemeClr val="tx1"/>
                    </a:solidFill>
                    <a:latin typeface="Arial" charset="0"/>
                    <a:ea typeface="Bitstream Vera Sans" charset="0"/>
                    <a:cs typeface="Bitstream Vera Sans" charset="0"/>
                  </a:defRPr>
                </a:lvl1pPr>
                <a:lvl2pPr marL="742950" indent="-285750" eaLnBrk="0">
                  <a:tabLst>
                    <a:tab pos="723900" algn="l"/>
                    <a:tab pos="1447800" algn="l"/>
                    <a:tab pos="2171700" algn="l"/>
                  </a:tabLst>
                  <a:defRPr>
                    <a:solidFill>
                      <a:schemeClr val="tx1"/>
                    </a:solidFill>
                    <a:latin typeface="Arial" charset="0"/>
                    <a:ea typeface="Bitstream Vera Sans" charset="0"/>
                    <a:cs typeface="Bitstream Vera Sans" charset="0"/>
                  </a:defRPr>
                </a:lvl2pPr>
                <a:lvl3pPr marL="1143000" indent="-228600" eaLnBrk="0">
                  <a:tabLst>
                    <a:tab pos="723900" algn="l"/>
                    <a:tab pos="1447800" algn="l"/>
                    <a:tab pos="2171700" algn="l"/>
                  </a:tabLst>
                  <a:defRPr>
                    <a:solidFill>
                      <a:schemeClr val="tx1"/>
                    </a:solidFill>
                    <a:latin typeface="Arial" charset="0"/>
                    <a:ea typeface="Bitstream Vera Sans" charset="0"/>
                    <a:cs typeface="Bitstream Vera Sans" charset="0"/>
                  </a:defRPr>
                </a:lvl3pPr>
                <a:lvl4pPr marL="1600200" indent="-228600" eaLnBrk="0">
                  <a:tabLst>
                    <a:tab pos="723900" algn="l"/>
                    <a:tab pos="1447800" algn="l"/>
                    <a:tab pos="2171700" algn="l"/>
                  </a:tabLst>
                  <a:defRPr>
                    <a:solidFill>
                      <a:schemeClr val="tx1"/>
                    </a:solidFill>
                    <a:latin typeface="Arial" charset="0"/>
                    <a:ea typeface="Bitstream Vera Sans" charset="0"/>
                    <a:cs typeface="Bitstream Vera Sans" charset="0"/>
                  </a:defRPr>
                </a:lvl4pPr>
                <a:lvl5pPr marL="2057400" indent="-228600" eaLnBrk="0">
                  <a:tabLst>
                    <a:tab pos="723900" algn="l"/>
                    <a:tab pos="1447800" algn="l"/>
                    <a:tab pos="2171700" algn="l"/>
                  </a:tabLst>
                  <a:defRPr>
                    <a:solidFill>
                      <a:schemeClr val="tx1"/>
                    </a:solidFill>
                    <a:latin typeface="Arial" charset="0"/>
                    <a:ea typeface="Bitstream Vera Sans" charset="0"/>
                    <a:cs typeface="Bitstream Vera Sans" charset="0"/>
                  </a:defRPr>
                </a:lvl5pPr>
                <a:lvl6pPr marL="2514600" indent="-228600" defTabSz="457200" eaLnBrk="0" fontAlgn="base" hangingPunct="0">
                  <a:lnSpc>
                    <a:spcPct val="104000"/>
                  </a:lnSpc>
                  <a:spcBef>
                    <a:spcPct val="0"/>
                  </a:spcBef>
                  <a:spcAft>
                    <a:spcPct val="0"/>
                  </a:spcAft>
                  <a:buClr>
                    <a:srgbClr val="000000"/>
                  </a:buClr>
                  <a:buSzPct val="45000"/>
                  <a:buFont typeface="Wingdings" pitchFamily="2" charset="2"/>
                  <a:tabLst>
                    <a:tab pos="723900" algn="l"/>
                    <a:tab pos="1447800" algn="l"/>
                    <a:tab pos="2171700" algn="l"/>
                  </a:tabLst>
                  <a:defRPr>
                    <a:solidFill>
                      <a:schemeClr val="tx1"/>
                    </a:solidFill>
                    <a:latin typeface="Arial" charset="0"/>
                    <a:ea typeface="Bitstream Vera Sans" charset="0"/>
                    <a:cs typeface="Bitstream Vera Sans" charset="0"/>
                  </a:defRPr>
                </a:lvl6pPr>
                <a:lvl7pPr marL="2971800" indent="-228600" defTabSz="457200" eaLnBrk="0" fontAlgn="base" hangingPunct="0">
                  <a:lnSpc>
                    <a:spcPct val="104000"/>
                  </a:lnSpc>
                  <a:spcBef>
                    <a:spcPct val="0"/>
                  </a:spcBef>
                  <a:spcAft>
                    <a:spcPct val="0"/>
                  </a:spcAft>
                  <a:buClr>
                    <a:srgbClr val="000000"/>
                  </a:buClr>
                  <a:buSzPct val="45000"/>
                  <a:buFont typeface="Wingdings" pitchFamily="2" charset="2"/>
                  <a:tabLst>
                    <a:tab pos="723900" algn="l"/>
                    <a:tab pos="1447800" algn="l"/>
                    <a:tab pos="2171700" algn="l"/>
                  </a:tabLst>
                  <a:defRPr>
                    <a:solidFill>
                      <a:schemeClr val="tx1"/>
                    </a:solidFill>
                    <a:latin typeface="Arial" charset="0"/>
                    <a:ea typeface="Bitstream Vera Sans" charset="0"/>
                    <a:cs typeface="Bitstream Vera Sans" charset="0"/>
                  </a:defRPr>
                </a:lvl7pPr>
                <a:lvl8pPr marL="3429000" indent="-228600" defTabSz="457200" eaLnBrk="0" fontAlgn="base" hangingPunct="0">
                  <a:lnSpc>
                    <a:spcPct val="104000"/>
                  </a:lnSpc>
                  <a:spcBef>
                    <a:spcPct val="0"/>
                  </a:spcBef>
                  <a:spcAft>
                    <a:spcPct val="0"/>
                  </a:spcAft>
                  <a:buClr>
                    <a:srgbClr val="000000"/>
                  </a:buClr>
                  <a:buSzPct val="45000"/>
                  <a:buFont typeface="Wingdings" pitchFamily="2" charset="2"/>
                  <a:tabLst>
                    <a:tab pos="723900" algn="l"/>
                    <a:tab pos="1447800" algn="l"/>
                    <a:tab pos="2171700" algn="l"/>
                  </a:tabLst>
                  <a:defRPr>
                    <a:solidFill>
                      <a:schemeClr val="tx1"/>
                    </a:solidFill>
                    <a:latin typeface="Arial" charset="0"/>
                    <a:ea typeface="Bitstream Vera Sans" charset="0"/>
                    <a:cs typeface="Bitstream Vera Sans" charset="0"/>
                  </a:defRPr>
                </a:lvl8pPr>
                <a:lvl9pPr marL="3886200" indent="-228600" defTabSz="457200" eaLnBrk="0" fontAlgn="base" hangingPunct="0">
                  <a:lnSpc>
                    <a:spcPct val="104000"/>
                  </a:lnSpc>
                  <a:spcBef>
                    <a:spcPct val="0"/>
                  </a:spcBef>
                  <a:spcAft>
                    <a:spcPct val="0"/>
                  </a:spcAft>
                  <a:buClr>
                    <a:srgbClr val="000000"/>
                  </a:buClr>
                  <a:buSzPct val="45000"/>
                  <a:buFont typeface="Wingdings" pitchFamily="2" charset="2"/>
                  <a:tabLst>
                    <a:tab pos="723900" algn="l"/>
                    <a:tab pos="1447800" algn="l"/>
                    <a:tab pos="2171700" algn="l"/>
                  </a:tabLst>
                  <a:defRPr>
                    <a:solidFill>
                      <a:schemeClr val="tx1"/>
                    </a:solidFill>
                    <a:latin typeface="Arial" charset="0"/>
                    <a:ea typeface="Bitstream Vera Sans" charset="0"/>
                    <a:cs typeface="Bitstream Vera Sans" charset="0"/>
                  </a:defRPr>
                </a:lvl9pPr>
              </a:lstStyle>
              <a:p>
                <a:pPr algn="ctr" eaLnBrk="1"/>
                <a:endParaRPr lang="en-GB" dirty="0">
                  <a:solidFill>
                    <a:srgbClr val="000000"/>
                  </a:solidFill>
                </a:endParaRPr>
              </a:p>
            </p:txBody>
          </p:sp>
        </p:grpSp>
        <p:sp>
          <p:nvSpPr>
            <p:cNvPr id="24582" name="Text Box 7"/>
            <p:cNvSpPr txBox="1">
              <a:spLocks noChangeArrowheads="1"/>
            </p:cNvSpPr>
            <p:nvPr/>
          </p:nvSpPr>
          <p:spPr bwMode="auto">
            <a:xfrm>
              <a:off x="6493565" y="1906565"/>
              <a:ext cx="702941" cy="3397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1440">
                  <a:solidFill>
                    <a:srgbClr val="000000"/>
                  </a:solidFill>
                  <a:bevel/>
                  <a:headEnd/>
                  <a:tailEnd/>
                </a14:hiddenLine>
              </a:ext>
            </a:extLst>
          </p:spPr>
          <p:txBody>
            <a:bodyPr wrap="none" lIns="81639" tIns="40820" rIns="81639" bIns="40820"/>
            <a:lstStyle>
              <a:lvl1pPr eaLnBrk="0">
                <a:tabLst>
                  <a:tab pos="723900" algn="l"/>
                </a:tabLst>
                <a:defRPr>
                  <a:solidFill>
                    <a:schemeClr val="tx1"/>
                  </a:solidFill>
                  <a:latin typeface="Arial" charset="0"/>
                  <a:ea typeface="Bitstream Vera Sans" charset="0"/>
                  <a:cs typeface="Bitstream Vera Sans" charset="0"/>
                </a:defRPr>
              </a:lvl1pPr>
              <a:lvl2pPr marL="742950" indent="-285750" eaLnBrk="0">
                <a:tabLst>
                  <a:tab pos="723900" algn="l"/>
                </a:tabLst>
                <a:defRPr>
                  <a:solidFill>
                    <a:schemeClr val="tx1"/>
                  </a:solidFill>
                  <a:latin typeface="Arial" charset="0"/>
                  <a:ea typeface="Bitstream Vera Sans" charset="0"/>
                  <a:cs typeface="Bitstream Vera Sans" charset="0"/>
                </a:defRPr>
              </a:lvl2pPr>
              <a:lvl3pPr marL="1143000" indent="-228600" eaLnBrk="0">
                <a:tabLst>
                  <a:tab pos="723900" algn="l"/>
                </a:tabLst>
                <a:defRPr>
                  <a:solidFill>
                    <a:schemeClr val="tx1"/>
                  </a:solidFill>
                  <a:latin typeface="Arial" charset="0"/>
                  <a:ea typeface="Bitstream Vera Sans" charset="0"/>
                  <a:cs typeface="Bitstream Vera Sans" charset="0"/>
                </a:defRPr>
              </a:lvl3pPr>
              <a:lvl4pPr marL="1600200" indent="-228600" eaLnBrk="0">
                <a:tabLst>
                  <a:tab pos="723900" algn="l"/>
                </a:tabLst>
                <a:defRPr>
                  <a:solidFill>
                    <a:schemeClr val="tx1"/>
                  </a:solidFill>
                  <a:latin typeface="Arial" charset="0"/>
                  <a:ea typeface="Bitstream Vera Sans" charset="0"/>
                  <a:cs typeface="Bitstream Vera Sans" charset="0"/>
                </a:defRPr>
              </a:lvl4pPr>
              <a:lvl5pPr marL="2057400" indent="-228600" eaLnBrk="0">
                <a:tabLst>
                  <a:tab pos="723900" algn="l"/>
                </a:tabLst>
                <a:defRPr>
                  <a:solidFill>
                    <a:schemeClr val="tx1"/>
                  </a:solidFill>
                  <a:latin typeface="Arial" charset="0"/>
                  <a:ea typeface="Bitstream Vera Sans" charset="0"/>
                  <a:cs typeface="Bitstream Vera Sans" charset="0"/>
                </a:defRPr>
              </a:lvl5pPr>
              <a:lvl6pPr marL="2514600" indent="-228600" defTabSz="457200" eaLnBrk="0" fontAlgn="base" hangingPunct="0">
                <a:lnSpc>
                  <a:spcPct val="104000"/>
                </a:lnSpc>
                <a:spcBef>
                  <a:spcPct val="0"/>
                </a:spcBef>
                <a:spcAft>
                  <a:spcPct val="0"/>
                </a:spcAft>
                <a:buClr>
                  <a:srgbClr val="000000"/>
                </a:buClr>
                <a:buSzPct val="45000"/>
                <a:buFont typeface="Wingdings" pitchFamily="2" charset="2"/>
                <a:tabLst>
                  <a:tab pos="723900" algn="l"/>
                </a:tabLst>
                <a:defRPr>
                  <a:solidFill>
                    <a:schemeClr val="tx1"/>
                  </a:solidFill>
                  <a:latin typeface="Arial" charset="0"/>
                  <a:ea typeface="Bitstream Vera Sans" charset="0"/>
                  <a:cs typeface="Bitstream Vera Sans" charset="0"/>
                </a:defRPr>
              </a:lvl6pPr>
              <a:lvl7pPr marL="2971800" indent="-228600" defTabSz="457200" eaLnBrk="0" fontAlgn="base" hangingPunct="0">
                <a:lnSpc>
                  <a:spcPct val="104000"/>
                </a:lnSpc>
                <a:spcBef>
                  <a:spcPct val="0"/>
                </a:spcBef>
                <a:spcAft>
                  <a:spcPct val="0"/>
                </a:spcAft>
                <a:buClr>
                  <a:srgbClr val="000000"/>
                </a:buClr>
                <a:buSzPct val="45000"/>
                <a:buFont typeface="Wingdings" pitchFamily="2" charset="2"/>
                <a:tabLst>
                  <a:tab pos="723900" algn="l"/>
                </a:tabLst>
                <a:defRPr>
                  <a:solidFill>
                    <a:schemeClr val="tx1"/>
                  </a:solidFill>
                  <a:latin typeface="Arial" charset="0"/>
                  <a:ea typeface="Bitstream Vera Sans" charset="0"/>
                  <a:cs typeface="Bitstream Vera Sans" charset="0"/>
                </a:defRPr>
              </a:lvl7pPr>
              <a:lvl8pPr marL="3429000" indent="-228600" defTabSz="457200" eaLnBrk="0" fontAlgn="base" hangingPunct="0">
                <a:lnSpc>
                  <a:spcPct val="104000"/>
                </a:lnSpc>
                <a:spcBef>
                  <a:spcPct val="0"/>
                </a:spcBef>
                <a:spcAft>
                  <a:spcPct val="0"/>
                </a:spcAft>
                <a:buClr>
                  <a:srgbClr val="000000"/>
                </a:buClr>
                <a:buSzPct val="45000"/>
                <a:buFont typeface="Wingdings" pitchFamily="2" charset="2"/>
                <a:tabLst>
                  <a:tab pos="723900" algn="l"/>
                </a:tabLst>
                <a:defRPr>
                  <a:solidFill>
                    <a:schemeClr val="tx1"/>
                  </a:solidFill>
                  <a:latin typeface="Arial" charset="0"/>
                  <a:ea typeface="Bitstream Vera Sans" charset="0"/>
                  <a:cs typeface="Bitstream Vera Sans" charset="0"/>
                </a:defRPr>
              </a:lvl8pPr>
              <a:lvl9pPr marL="3886200" indent="-228600" defTabSz="457200" eaLnBrk="0" fontAlgn="base" hangingPunct="0">
                <a:lnSpc>
                  <a:spcPct val="104000"/>
                </a:lnSpc>
                <a:spcBef>
                  <a:spcPct val="0"/>
                </a:spcBef>
                <a:spcAft>
                  <a:spcPct val="0"/>
                </a:spcAft>
                <a:buClr>
                  <a:srgbClr val="000000"/>
                </a:buClr>
                <a:buSzPct val="45000"/>
                <a:buFont typeface="Wingdings" pitchFamily="2" charset="2"/>
                <a:tabLst>
                  <a:tab pos="723900" algn="l"/>
                </a:tabLst>
                <a:defRPr>
                  <a:solidFill>
                    <a:schemeClr val="tx1"/>
                  </a:solidFill>
                  <a:latin typeface="Arial" charset="0"/>
                  <a:ea typeface="Bitstream Vera Sans" charset="0"/>
                  <a:cs typeface="Bitstream Vera Sans" charset="0"/>
                </a:defRPr>
              </a:lvl9pPr>
            </a:lstStyle>
            <a:p>
              <a:pPr eaLnBrk="1"/>
              <a:r>
                <a:rPr lang="en-GB" dirty="0">
                  <a:solidFill>
                    <a:srgbClr val="000000"/>
                  </a:solidFill>
                </a:rPr>
                <a:t>return</a:t>
              </a:r>
            </a:p>
          </p:txBody>
        </p:sp>
        <p:sp>
          <p:nvSpPr>
            <p:cNvPr id="24583" name="Line 8"/>
            <p:cNvSpPr>
              <a:spLocks noChangeShapeType="1"/>
            </p:cNvSpPr>
            <p:nvPr/>
          </p:nvSpPr>
          <p:spPr bwMode="auto">
            <a:xfrm>
              <a:off x="5704197" y="3052122"/>
              <a:ext cx="2281679" cy="1440"/>
            </a:xfrm>
            <a:prstGeom prst="line">
              <a:avLst/>
            </a:prstGeom>
            <a:noFill/>
            <a:ln w="38100">
              <a:solidFill>
                <a:srgbClr val="FF0000"/>
              </a:solidFill>
              <a:bevel/>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24584" name="Line 9"/>
            <p:cNvSpPr>
              <a:spLocks noChangeShapeType="1"/>
            </p:cNvSpPr>
            <p:nvPr/>
          </p:nvSpPr>
          <p:spPr bwMode="auto">
            <a:xfrm>
              <a:off x="5704197" y="3674006"/>
              <a:ext cx="2281679" cy="1440"/>
            </a:xfrm>
            <a:prstGeom prst="line">
              <a:avLst/>
            </a:prstGeom>
            <a:noFill/>
            <a:ln w="38100">
              <a:solidFill>
                <a:srgbClr val="FF0000"/>
              </a:solidFill>
              <a:bevel/>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24585" name="Text Box 10"/>
            <p:cNvSpPr txBox="1">
              <a:spLocks noChangeArrowheads="1"/>
            </p:cNvSpPr>
            <p:nvPr/>
          </p:nvSpPr>
          <p:spPr bwMode="auto">
            <a:xfrm>
              <a:off x="5911623" y="3259416"/>
              <a:ext cx="1866828" cy="3397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1440">
                  <a:solidFill>
                    <a:srgbClr val="000000"/>
                  </a:solidFill>
                  <a:bevel/>
                  <a:headEnd/>
                  <a:tailEnd/>
                </a14:hiddenLine>
              </a:ext>
            </a:extLst>
          </p:spPr>
          <p:txBody>
            <a:bodyPr lIns="81639" tIns="40820" rIns="81639" bIns="40820"/>
            <a:lstStyle>
              <a:lvl1pPr eaLnBrk="0">
                <a:tabLst>
                  <a:tab pos="723900" algn="l"/>
                  <a:tab pos="1447800" algn="l"/>
                </a:tabLst>
                <a:defRPr>
                  <a:solidFill>
                    <a:schemeClr val="tx1"/>
                  </a:solidFill>
                  <a:latin typeface="Arial" charset="0"/>
                  <a:ea typeface="Bitstream Vera Sans" charset="0"/>
                  <a:cs typeface="Bitstream Vera Sans" charset="0"/>
                </a:defRPr>
              </a:lvl1pPr>
              <a:lvl2pPr marL="742950" indent="-285750" eaLnBrk="0">
                <a:tabLst>
                  <a:tab pos="723900" algn="l"/>
                  <a:tab pos="1447800" algn="l"/>
                </a:tabLst>
                <a:defRPr>
                  <a:solidFill>
                    <a:schemeClr val="tx1"/>
                  </a:solidFill>
                  <a:latin typeface="Arial" charset="0"/>
                  <a:ea typeface="Bitstream Vera Sans" charset="0"/>
                  <a:cs typeface="Bitstream Vera Sans" charset="0"/>
                </a:defRPr>
              </a:lvl2pPr>
              <a:lvl3pPr marL="1143000" indent="-228600" eaLnBrk="0">
                <a:tabLst>
                  <a:tab pos="723900" algn="l"/>
                  <a:tab pos="1447800" algn="l"/>
                </a:tabLst>
                <a:defRPr>
                  <a:solidFill>
                    <a:schemeClr val="tx1"/>
                  </a:solidFill>
                  <a:latin typeface="Arial" charset="0"/>
                  <a:ea typeface="Bitstream Vera Sans" charset="0"/>
                  <a:cs typeface="Bitstream Vera Sans" charset="0"/>
                </a:defRPr>
              </a:lvl3pPr>
              <a:lvl4pPr marL="1600200" indent="-228600" eaLnBrk="0">
                <a:tabLst>
                  <a:tab pos="723900" algn="l"/>
                  <a:tab pos="1447800" algn="l"/>
                </a:tabLst>
                <a:defRPr>
                  <a:solidFill>
                    <a:schemeClr val="tx1"/>
                  </a:solidFill>
                  <a:latin typeface="Arial" charset="0"/>
                  <a:ea typeface="Bitstream Vera Sans" charset="0"/>
                  <a:cs typeface="Bitstream Vera Sans" charset="0"/>
                </a:defRPr>
              </a:lvl4pPr>
              <a:lvl5pPr marL="2057400" indent="-228600" eaLnBrk="0">
                <a:tabLst>
                  <a:tab pos="723900" algn="l"/>
                  <a:tab pos="1447800" algn="l"/>
                </a:tabLst>
                <a:defRPr>
                  <a:solidFill>
                    <a:schemeClr val="tx1"/>
                  </a:solidFill>
                  <a:latin typeface="Arial" charset="0"/>
                  <a:ea typeface="Bitstream Vera Sans" charset="0"/>
                  <a:cs typeface="Bitstream Vera Sans" charset="0"/>
                </a:defRPr>
              </a:lvl5pPr>
              <a:lvl6pPr marL="2514600" indent="-228600" defTabSz="457200" eaLnBrk="0" fontAlgn="base" hangingPunct="0">
                <a:lnSpc>
                  <a:spcPct val="104000"/>
                </a:lnSpc>
                <a:spcBef>
                  <a:spcPct val="0"/>
                </a:spcBef>
                <a:spcAft>
                  <a:spcPct val="0"/>
                </a:spcAft>
                <a:buClr>
                  <a:srgbClr val="000000"/>
                </a:buClr>
                <a:buSzPct val="45000"/>
                <a:buFont typeface="Wingdings" pitchFamily="2" charset="2"/>
                <a:tabLst>
                  <a:tab pos="723900" algn="l"/>
                  <a:tab pos="1447800" algn="l"/>
                </a:tabLst>
                <a:defRPr>
                  <a:solidFill>
                    <a:schemeClr val="tx1"/>
                  </a:solidFill>
                  <a:latin typeface="Arial" charset="0"/>
                  <a:ea typeface="Bitstream Vera Sans" charset="0"/>
                  <a:cs typeface="Bitstream Vera Sans" charset="0"/>
                </a:defRPr>
              </a:lvl6pPr>
              <a:lvl7pPr marL="2971800" indent="-228600" defTabSz="457200" eaLnBrk="0" fontAlgn="base" hangingPunct="0">
                <a:lnSpc>
                  <a:spcPct val="104000"/>
                </a:lnSpc>
                <a:spcBef>
                  <a:spcPct val="0"/>
                </a:spcBef>
                <a:spcAft>
                  <a:spcPct val="0"/>
                </a:spcAft>
                <a:buClr>
                  <a:srgbClr val="000000"/>
                </a:buClr>
                <a:buSzPct val="45000"/>
                <a:buFont typeface="Wingdings" pitchFamily="2" charset="2"/>
                <a:tabLst>
                  <a:tab pos="723900" algn="l"/>
                  <a:tab pos="1447800" algn="l"/>
                </a:tabLst>
                <a:defRPr>
                  <a:solidFill>
                    <a:schemeClr val="tx1"/>
                  </a:solidFill>
                  <a:latin typeface="Arial" charset="0"/>
                  <a:ea typeface="Bitstream Vera Sans" charset="0"/>
                  <a:cs typeface="Bitstream Vera Sans" charset="0"/>
                </a:defRPr>
              </a:lvl7pPr>
              <a:lvl8pPr marL="3429000" indent="-228600" defTabSz="457200" eaLnBrk="0" fontAlgn="base" hangingPunct="0">
                <a:lnSpc>
                  <a:spcPct val="104000"/>
                </a:lnSpc>
                <a:spcBef>
                  <a:spcPct val="0"/>
                </a:spcBef>
                <a:spcAft>
                  <a:spcPct val="0"/>
                </a:spcAft>
                <a:buClr>
                  <a:srgbClr val="000000"/>
                </a:buClr>
                <a:buSzPct val="45000"/>
                <a:buFont typeface="Wingdings" pitchFamily="2" charset="2"/>
                <a:tabLst>
                  <a:tab pos="723900" algn="l"/>
                  <a:tab pos="1447800" algn="l"/>
                </a:tabLst>
                <a:defRPr>
                  <a:solidFill>
                    <a:schemeClr val="tx1"/>
                  </a:solidFill>
                  <a:latin typeface="Arial" charset="0"/>
                  <a:ea typeface="Bitstream Vera Sans" charset="0"/>
                  <a:cs typeface="Bitstream Vera Sans" charset="0"/>
                </a:defRPr>
              </a:lvl8pPr>
              <a:lvl9pPr marL="3886200" indent="-228600" defTabSz="457200" eaLnBrk="0" fontAlgn="base" hangingPunct="0">
                <a:lnSpc>
                  <a:spcPct val="104000"/>
                </a:lnSpc>
                <a:spcBef>
                  <a:spcPct val="0"/>
                </a:spcBef>
                <a:spcAft>
                  <a:spcPct val="0"/>
                </a:spcAft>
                <a:buClr>
                  <a:srgbClr val="000000"/>
                </a:buClr>
                <a:buSzPct val="45000"/>
                <a:buFont typeface="Wingdings" pitchFamily="2" charset="2"/>
                <a:tabLst>
                  <a:tab pos="723900" algn="l"/>
                  <a:tab pos="1447800" algn="l"/>
                </a:tabLst>
                <a:defRPr>
                  <a:solidFill>
                    <a:schemeClr val="tx1"/>
                  </a:solidFill>
                  <a:latin typeface="Arial" charset="0"/>
                  <a:ea typeface="Bitstream Vera Sans" charset="0"/>
                  <a:cs typeface="Bitstream Vera Sans" charset="0"/>
                </a:defRPr>
              </a:lvl9pPr>
            </a:lstStyle>
            <a:p>
              <a:pPr algn="ctr" eaLnBrk="1"/>
              <a:r>
                <a:rPr lang="en-GB">
                  <a:solidFill>
                    <a:srgbClr val="000000"/>
                  </a:solidFill>
                </a:rPr>
                <a:t>RET</a:t>
              </a:r>
            </a:p>
          </p:txBody>
        </p:sp>
        <p:sp>
          <p:nvSpPr>
            <p:cNvPr id="2" name="Rectangle 1"/>
            <p:cNvSpPr/>
            <p:nvPr/>
          </p:nvSpPr>
          <p:spPr>
            <a:xfrm>
              <a:off x="6040969" y="2610343"/>
              <a:ext cx="1608134" cy="369332"/>
            </a:xfrm>
            <a:prstGeom prst="rect">
              <a:avLst/>
            </a:prstGeom>
          </p:spPr>
          <p:txBody>
            <a:bodyPr wrap="none">
              <a:spAutoFit/>
            </a:bodyPr>
            <a:lstStyle/>
            <a:p>
              <a:pPr algn="ctr"/>
              <a:r>
                <a:rPr lang="en-GB" dirty="0">
                  <a:solidFill>
                    <a:srgbClr val="000000"/>
                  </a:solidFill>
                </a:rPr>
                <a:t>previous EBP</a:t>
              </a:r>
            </a:p>
          </p:txBody>
        </p:sp>
        <p:cxnSp>
          <p:nvCxnSpPr>
            <p:cNvPr id="4" name="Straight Connector 3"/>
            <p:cNvCxnSpPr/>
            <p:nvPr/>
          </p:nvCxnSpPr>
          <p:spPr>
            <a:xfrm>
              <a:off x="7987318" y="1906565"/>
              <a:ext cx="470882" cy="0"/>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p:nvCxnSpPr>
          <p:spPr>
            <a:xfrm>
              <a:off x="8458200" y="1894055"/>
              <a:ext cx="0" cy="1535227"/>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8001000" y="3429282"/>
              <a:ext cx="457200" cy="0"/>
            </a:xfrm>
            <a:prstGeom prst="line">
              <a:avLst/>
            </a:prstGeom>
            <a:ln w="38100">
              <a:solidFill>
                <a:srgbClr val="00B0F0"/>
              </a:solidFill>
              <a:headEnd type="triangle" w="med" len="med"/>
              <a:tailEnd type="none" w="med" len="med"/>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923720464"/>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1"/>
          <p:cNvSpPr>
            <a:spLocks noGrp="1" noChangeArrowheads="1"/>
          </p:cNvSpPr>
          <p:nvPr>
            <p:ph type="title"/>
          </p:nvPr>
        </p:nvSpPr>
        <p:spPr>
          <a:xfrm>
            <a:off x="456625" y="584843"/>
            <a:ext cx="8229311" cy="523220"/>
          </a:xfrm>
        </p:spPr>
        <p:txBody>
          <a:bodyPr/>
          <a:lstStyle/>
          <a:p>
            <a:pP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GB"/>
              <a:t>Three issues for injecting codes</a:t>
            </a:r>
          </a:p>
        </p:txBody>
      </p:sp>
      <p:sp>
        <p:nvSpPr>
          <p:cNvPr id="25603" name="Rectangle 2"/>
          <p:cNvSpPr>
            <a:spLocks noGrp="1" noChangeArrowheads="1"/>
          </p:cNvSpPr>
          <p:nvPr>
            <p:ph type="body" idx="1"/>
          </p:nvPr>
        </p:nvSpPr>
        <p:spPr>
          <a:xfrm>
            <a:off x="456625" y="1605095"/>
            <a:ext cx="8229311" cy="4443880"/>
          </a:xfrm>
        </p:spPr>
        <p:txBody>
          <a:bodyPr>
            <a:normAutofit/>
          </a:bodyPr>
          <a:lstStyle/>
          <a:p>
            <a:pP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GB" dirty="0"/>
              <a:t>How to find a location in the stack to inject malicious code?</a:t>
            </a:r>
          </a:p>
          <a:p>
            <a:pP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GB" dirty="0"/>
              <a:t>How to generate a </a:t>
            </a:r>
            <a:r>
              <a:rPr lang="en-GB" dirty="0" err="1"/>
              <a:t>shellcode</a:t>
            </a:r>
            <a:r>
              <a:rPr lang="en-GB" dirty="0"/>
              <a:t> (Attack Code)?</a:t>
            </a:r>
          </a:p>
          <a:p>
            <a:pP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GB" dirty="0"/>
              <a:t>How to redirect the execution flow to the </a:t>
            </a:r>
            <a:r>
              <a:rPr lang="en-GB" dirty="0" err="1"/>
              <a:t>shellcode</a:t>
            </a:r>
            <a:r>
              <a:rPr lang="en-GB" dirty="0"/>
              <a:t>?</a:t>
            </a:r>
          </a:p>
          <a:p>
            <a:pPr lvl="1">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GB" dirty="0"/>
              <a:t>If using stack buffer overflow, the content of memory unit storing return address should be modified.</a:t>
            </a:r>
          </a:p>
          <a:p>
            <a:pPr lvl="1">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GB" dirty="0"/>
              <a:t>The injected payload should be long enough to do overwriting.</a:t>
            </a:r>
          </a:p>
        </p:txBody>
      </p:sp>
    </p:spTree>
    <p:extLst>
      <p:ext uri="{BB962C8B-B14F-4D97-AF65-F5344CB8AC3E}">
        <p14:creationId xmlns:p14="http://schemas.microsoft.com/office/powerpoint/2010/main" val="2553073314"/>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1"/>
          <p:cNvSpPr>
            <a:spLocks noGrp="1" noChangeArrowheads="1"/>
          </p:cNvSpPr>
          <p:nvPr>
            <p:ph type="title"/>
          </p:nvPr>
        </p:nvSpPr>
        <p:spPr>
          <a:xfrm>
            <a:off x="456625" y="584124"/>
            <a:ext cx="8229311" cy="523220"/>
          </a:xfrm>
        </p:spPr>
        <p:txBody>
          <a:bodyPr/>
          <a:lstStyle/>
          <a:p>
            <a:pP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GB" dirty="0"/>
              <a:t>finding THE location to inject code</a:t>
            </a:r>
          </a:p>
        </p:txBody>
      </p:sp>
      <p:sp>
        <p:nvSpPr>
          <p:cNvPr id="26627" name="Rectangle 2"/>
          <p:cNvSpPr>
            <a:spLocks noGrp="1" noChangeArrowheads="1"/>
          </p:cNvSpPr>
          <p:nvPr>
            <p:ph type="body" idx="1"/>
          </p:nvPr>
        </p:nvSpPr>
        <p:spPr>
          <a:xfrm>
            <a:off x="414851" y="1275439"/>
            <a:ext cx="8229312" cy="2041277"/>
          </a:xfrm>
        </p:spPr>
        <p:txBody>
          <a:bodyPr>
            <a:noAutofit/>
          </a:bodyPr>
          <a:lstStyle/>
          <a:p>
            <a:pP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GB" dirty="0"/>
              <a:t>If using stack buffer overflow, we might need to locate the stack of a function.</a:t>
            </a:r>
          </a:p>
          <a:p>
            <a:pP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GB" dirty="0"/>
              <a:t>Then we need to determine the offset from the bottom or the top of stack to inject the shell code</a:t>
            </a:r>
          </a:p>
          <a:p>
            <a:pP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GB" dirty="0"/>
              <a:t>We can use the following code to locate a stack:</a:t>
            </a:r>
          </a:p>
        </p:txBody>
      </p:sp>
      <p:sp>
        <p:nvSpPr>
          <p:cNvPr id="26628" name="Text Box 3"/>
          <p:cNvSpPr txBox="1">
            <a:spLocks noChangeArrowheads="1"/>
          </p:cNvSpPr>
          <p:nvPr/>
        </p:nvSpPr>
        <p:spPr bwMode="auto">
          <a:xfrm>
            <a:off x="2743199" y="3124200"/>
            <a:ext cx="3547549" cy="23939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1440">
                <a:solidFill>
                  <a:srgbClr val="000000"/>
                </a:solidFill>
                <a:bevel/>
                <a:headEnd/>
                <a:tailEnd/>
              </a14:hiddenLine>
            </a:ext>
          </a:extLst>
        </p:spPr>
        <p:txBody>
          <a:bodyPr lIns="81639" tIns="40820" rIns="81639" bIns="40820"/>
          <a:lstStyle>
            <a:lvl1pPr eaLnBrk="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chemeClr val="tx1"/>
                </a:solidFill>
                <a:latin typeface="Arial" charset="0"/>
                <a:ea typeface="Bitstream Vera Sans" charset="0"/>
                <a:cs typeface="Bitstream Vera Sans" charset="0"/>
              </a:defRPr>
            </a:lvl1pPr>
            <a:lvl2pPr marL="742950" indent="-285750" eaLnBrk="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chemeClr val="tx1"/>
                </a:solidFill>
                <a:latin typeface="Arial" charset="0"/>
                <a:ea typeface="Bitstream Vera Sans" charset="0"/>
                <a:cs typeface="Bitstream Vera Sans" charset="0"/>
              </a:defRPr>
            </a:lvl2pPr>
            <a:lvl3pPr marL="1143000" indent="-228600" eaLnBrk="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chemeClr val="tx1"/>
                </a:solidFill>
                <a:latin typeface="Arial" charset="0"/>
                <a:ea typeface="Bitstream Vera Sans" charset="0"/>
                <a:cs typeface="Bitstream Vera Sans" charset="0"/>
              </a:defRPr>
            </a:lvl3pPr>
            <a:lvl4pPr marL="1600200" indent="-228600" eaLnBrk="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chemeClr val="tx1"/>
                </a:solidFill>
                <a:latin typeface="Arial" charset="0"/>
                <a:ea typeface="Bitstream Vera Sans" charset="0"/>
                <a:cs typeface="Bitstream Vera Sans" charset="0"/>
              </a:defRPr>
            </a:lvl4pPr>
            <a:lvl5pPr marL="2057400" indent="-228600" eaLnBrk="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chemeClr val="tx1"/>
                </a:solidFill>
                <a:latin typeface="Arial" charset="0"/>
                <a:ea typeface="Bitstream Vera Sans" charset="0"/>
                <a:cs typeface="Bitstream Vera Sans" charset="0"/>
              </a:defRPr>
            </a:lvl5pPr>
            <a:lvl6pPr marL="2514600" indent="-228600" defTabSz="457200" eaLnBrk="0" fontAlgn="base" hangingPunct="0">
              <a:lnSpc>
                <a:spcPct val="104000"/>
              </a:lnSpc>
              <a:spcBef>
                <a:spcPct val="0"/>
              </a:spcBef>
              <a:spcAft>
                <a:spcPct val="0"/>
              </a:spcAft>
              <a:buClr>
                <a:srgbClr val="000000"/>
              </a:buClr>
              <a:buSzPct val="45000"/>
              <a:buFont typeface="Wingdings" pitchFamily="2"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chemeClr val="tx1"/>
                </a:solidFill>
                <a:latin typeface="Arial" charset="0"/>
                <a:ea typeface="Bitstream Vera Sans" charset="0"/>
                <a:cs typeface="Bitstream Vera Sans" charset="0"/>
              </a:defRPr>
            </a:lvl6pPr>
            <a:lvl7pPr marL="2971800" indent="-228600" defTabSz="457200" eaLnBrk="0" fontAlgn="base" hangingPunct="0">
              <a:lnSpc>
                <a:spcPct val="104000"/>
              </a:lnSpc>
              <a:spcBef>
                <a:spcPct val="0"/>
              </a:spcBef>
              <a:spcAft>
                <a:spcPct val="0"/>
              </a:spcAft>
              <a:buClr>
                <a:srgbClr val="000000"/>
              </a:buClr>
              <a:buSzPct val="45000"/>
              <a:buFont typeface="Wingdings" pitchFamily="2"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chemeClr val="tx1"/>
                </a:solidFill>
                <a:latin typeface="Arial" charset="0"/>
                <a:ea typeface="Bitstream Vera Sans" charset="0"/>
                <a:cs typeface="Bitstream Vera Sans" charset="0"/>
              </a:defRPr>
            </a:lvl7pPr>
            <a:lvl8pPr marL="3429000" indent="-228600" defTabSz="457200" eaLnBrk="0" fontAlgn="base" hangingPunct="0">
              <a:lnSpc>
                <a:spcPct val="104000"/>
              </a:lnSpc>
              <a:spcBef>
                <a:spcPct val="0"/>
              </a:spcBef>
              <a:spcAft>
                <a:spcPct val="0"/>
              </a:spcAft>
              <a:buClr>
                <a:srgbClr val="000000"/>
              </a:buClr>
              <a:buSzPct val="45000"/>
              <a:buFont typeface="Wingdings" pitchFamily="2"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chemeClr val="tx1"/>
                </a:solidFill>
                <a:latin typeface="Arial" charset="0"/>
                <a:ea typeface="Bitstream Vera Sans" charset="0"/>
                <a:cs typeface="Bitstream Vera Sans" charset="0"/>
              </a:defRPr>
            </a:lvl8pPr>
            <a:lvl9pPr marL="3886200" indent="-228600" defTabSz="457200" eaLnBrk="0" fontAlgn="base" hangingPunct="0">
              <a:lnSpc>
                <a:spcPct val="104000"/>
              </a:lnSpc>
              <a:spcBef>
                <a:spcPct val="0"/>
              </a:spcBef>
              <a:spcAft>
                <a:spcPct val="0"/>
              </a:spcAft>
              <a:buClr>
                <a:srgbClr val="000000"/>
              </a:buClr>
              <a:buSzPct val="45000"/>
              <a:buFont typeface="Wingdings" pitchFamily="2"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chemeClr val="tx1"/>
                </a:solidFill>
                <a:latin typeface="Arial" charset="0"/>
                <a:ea typeface="Bitstream Vera Sans" charset="0"/>
                <a:cs typeface="Bitstream Vera Sans" charset="0"/>
              </a:defRPr>
            </a:lvl9pPr>
          </a:lstStyle>
          <a:p>
            <a:pPr eaLnBrk="1"/>
            <a:r>
              <a:rPr lang="en-GB" dirty="0">
                <a:solidFill>
                  <a:srgbClr val="000000"/>
                </a:solidFill>
                <a:latin typeface="+mn-lt"/>
              </a:rPr>
              <a:t>unsigned long </a:t>
            </a:r>
            <a:r>
              <a:rPr lang="en-GB" dirty="0" err="1">
                <a:solidFill>
                  <a:srgbClr val="000000"/>
                </a:solidFill>
                <a:latin typeface="+mn-lt"/>
              </a:rPr>
              <a:t>find_start</a:t>
            </a:r>
            <a:r>
              <a:rPr lang="en-GB" dirty="0">
                <a:solidFill>
                  <a:srgbClr val="000000"/>
                </a:solidFill>
                <a:latin typeface="+mn-lt"/>
              </a:rPr>
              <a:t>(void)</a:t>
            </a:r>
            <a:r>
              <a:rPr lang="ar-SA" dirty="0">
                <a:solidFill>
                  <a:srgbClr val="000000"/>
                </a:solidFill>
                <a:latin typeface="+mn-lt"/>
                <a:cs typeface="Arial" charset="0"/>
              </a:rPr>
              <a:t>‏</a:t>
            </a:r>
            <a:endParaRPr lang="en-GB" dirty="0">
              <a:solidFill>
                <a:srgbClr val="000000"/>
              </a:solidFill>
              <a:latin typeface="+mn-lt"/>
            </a:endParaRPr>
          </a:p>
          <a:p>
            <a:pPr eaLnBrk="1"/>
            <a:r>
              <a:rPr lang="en-GB" dirty="0">
                <a:solidFill>
                  <a:srgbClr val="000000"/>
                </a:solidFill>
                <a:latin typeface="+mn-lt"/>
              </a:rPr>
              <a:t>{</a:t>
            </a:r>
          </a:p>
          <a:p>
            <a:pPr eaLnBrk="1"/>
            <a:r>
              <a:rPr lang="en-GB" dirty="0">
                <a:solidFill>
                  <a:srgbClr val="000000"/>
                </a:solidFill>
                <a:latin typeface="+mn-lt"/>
              </a:rPr>
              <a:t>  __</a:t>
            </a:r>
            <a:r>
              <a:rPr lang="en-GB" dirty="0" err="1">
                <a:solidFill>
                  <a:srgbClr val="000000"/>
                </a:solidFill>
                <a:latin typeface="+mn-lt"/>
              </a:rPr>
              <a:t>asm</a:t>
            </a:r>
            <a:r>
              <a:rPr lang="en-GB" dirty="0">
                <a:solidFill>
                  <a:srgbClr val="000000"/>
                </a:solidFill>
                <a:latin typeface="+mn-lt"/>
              </a:rPr>
              <a:t>__("</a:t>
            </a:r>
            <a:r>
              <a:rPr lang="en-GB" dirty="0" err="1">
                <a:solidFill>
                  <a:srgbClr val="000000"/>
                </a:solidFill>
                <a:latin typeface="+mn-lt"/>
              </a:rPr>
              <a:t>movl</a:t>
            </a:r>
            <a:r>
              <a:rPr lang="en-GB" dirty="0">
                <a:solidFill>
                  <a:srgbClr val="000000"/>
                </a:solidFill>
                <a:latin typeface="+mn-lt"/>
              </a:rPr>
              <a:t> %</a:t>
            </a:r>
            <a:r>
              <a:rPr lang="en-GB" dirty="0" err="1">
                <a:solidFill>
                  <a:srgbClr val="000000"/>
                </a:solidFill>
                <a:latin typeface="+mn-lt"/>
              </a:rPr>
              <a:t>esp</a:t>
            </a:r>
            <a:r>
              <a:rPr lang="en-GB" dirty="0">
                <a:solidFill>
                  <a:srgbClr val="000000"/>
                </a:solidFill>
                <a:latin typeface="+mn-lt"/>
              </a:rPr>
              <a:t>, %</a:t>
            </a:r>
            <a:r>
              <a:rPr lang="en-GB" dirty="0" err="1">
                <a:solidFill>
                  <a:srgbClr val="000000"/>
                </a:solidFill>
                <a:latin typeface="+mn-lt"/>
              </a:rPr>
              <a:t>eax</a:t>
            </a:r>
            <a:r>
              <a:rPr lang="en-GB" dirty="0">
                <a:solidFill>
                  <a:srgbClr val="000000"/>
                </a:solidFill>
                <a:latin typeface="+mn-lt"/>
              </a:rPr>
              <a:t>");</a:t>
            </a:r>
          </a:p>
          <a:p>
            <a:pPr eaLnBrk="1"/>
            <a:r>
              <a:rPr lang="en-GB" dirty="0">
                <a:solidFill>
                  <a:srgbClr val="000000"/>
                </a:solidFill>
                <a:latin typeface="+mn-lt"/>
              </a:rPr>
              <a:t>}</a:t>
            </a:r>
          </a:p>
          <a:p>
            <a:pPr eaLnBrk="1"/>
            <a:endParaRPr lang="en-GB" dirty="0">
              <a:solidFill>
                <a:srgbClr val="000000"/>
              </a:solidFill>
              <a:latin typeface="+mn-lt"/>
            </a:endParaRPr>
          </a:p>
          <a:p>
            <a:pPr eaLnBrk="1"/>
            <a:r>
              <a:rPr lang="en-GB" dirty="0">
                <a:solidFill>
                  <a:srgbClr val="000000"/>
                </a:solidFill>
                <a:latin typeface="+mn-lt"/>
              </a:rPr>
              <a:t>unsigned long </a:t>
            </a:r>
            <a:r>
              <a:rPr lang="en-GB" dirty="0" err="1">
                <a:solidFill>
                  <a:srgbClr val="000000"/>
                </a:solidFill>
                <a:latin typeface="+mn-lt"/>
              </a:rPr>
              <a:t>find_end</a:t>
            </a:r>
            <a:r>
              <a:rPr lang="en-GB" dirty="0">
                <a:solidFill>
                  <a:srgbClr val="000000"/>
                </a:solidFill>
                <a:latin typeface="+mn-lt"/>
              </a:rPr>
              <a:t>(void)</a:t>
            </a:r>
            <a:r>
              <a:rPr lang="ar-SA" dirty="0">
                <a:solidFill>
                  <a:srgbClr val="000000"/>
                </a:solidFill>
                <a:latin typeface="+mn-lt"/>
                <a:cs typeface="Arial" charset="0"/>
              </a:rPr>
              <a:t>‏</a:t>
            </a:r>
            <a:endParaRPr lang="en-GB" dirty="0">
              <a:solidFill>
                <a:srgbClr val="000000"/>
              </a:solidFill>
              <a:latin typeface="+mn-lt"/>
            </a:endParaRPr>
          </a:p>
          <a:p>
            <a:pPr eaLnBrk="1"/>
            <a:r>
              <a:rPr lang="en-GB" dirty="0">
                <a:solidFill>
                  <a:srgbClr val="000000"/>
                </a:solidFill>
                <a:latin typeface="+mn-lt"/>
              </a:rPr>
              <a:t>{</a:t>
            </a:r>
          </a:p>
          <a:p>
            <a:pPr eaLnBrk="1"/>
            <a:r>
              <a:rPr lang="en-GB" dirty="0">
                <a:solidFill>
                  <a:srgbClr val="000000"/>
                </a:solidFill>
                <a:latin typeface="+mn-lt"/>
              </a:rPr>
              <a:t>  __</a:t>
            </a:r>
            <a:r>
              <a:rPr lang="en-GB" dirty="0" err="1">
                <a:solidFill>
                  <a:srgbClr val="000000"/>
                </a:solidFill>
                <a:latin typeface="+mn-lt"/>
              </a:rPr>
              <a:t>asm</a:t>
            </a:r>
            <a:r>
              <a:rPr lang="en-GB" dirty="0">
                <a:solidFill>
                  <a:srgbClr val="000000"/>
                </a:solidFill>
                <a:latin typeface="+mn-lt"/>
              </a:rPr>
              <a:t>__("</a:t>
            </a:r>
            <a:r>
              <a:rPr lang="en-GB" dirty="0" err="1">
                <a:solidFill>
                  <a:srgbClr val="000000"/>
                </a:solidFill>
                <a:latin typeface="+mn-lt"/>
              </a:rPr>
              <a:t>movl</a:t>
            </a:r>
            <a:r>
              <a:rPr lang="en-GB" dirty="0">
                <a:solidFill>
                  <a:srgbClr val="000000"/>
                </a:solidFill>
                <a:latin typeface="+mn-lt"/>
              </a:rPr>
              <a:t> %</a:t>
            </a:r>
            <a:r>
              <a:rPr lang="en-GB" dirty="0" err="1">
                <a:solidFill>
                  <a:srgbClr val="000000"/>
                </a:solidFill>
                <a:latin typeface="+mn-lt"/>
              </a:rPr>
              <a:t>ebp</a:t>
            </a:r>
            <a:r>
              <a:rPr lang="en-GB" dirty="0">
                <a:solidFill>
                  <a:srgbClr val="000000"/>
                </a:solidFill>
                <a:latin typeface="+mn-lt"/>
              </a:rPr>
              <a:t>, %</a:t>
            </a:r>
            <a:r>
              <a:rPr lang="en-GB" dirty="0" err="1">
                <a:solidFill>
                  <a:srgbClr val="000000"/>
                </a:solidFill>
                <a:latin typeface="+mn-lt"/>
              </a:rPr>
              <a:t>eax</a:t>
            </a:r>
            <a:r>
              <a:rPr lang="en-GB" dirty="0">
                <a:solidFill>
                  <a:srgbClr val="000000"/>
                </a:solidFill>
                <a:latin typeface="+mn-lt"/>
              </a:rPr>
              <a:t>");</a:t>
            </a:r>
          </a:p>
          <a:p>
            <a:pPr eaLnBrk="1"/>
            <a:r>
              <a:rPr lang="en-GB" dirty="0">
                <a:solidFill>
                  <a:srgbClr val="000000"/>
                </a:solidFill>
                <a:latin typeface="+mn-lt"/>
              </a:rPr>
              <a:t>}</a:t>
            </a:r>
          </a:p>
        </p:txBody>
      </p:sp>
    </p:spTree>
    <p:extLst>
      <p:ext uri="{BB962C8B-B14F-4D97-AF65-F5344CB8AC3E}">
        <p14:creationId xmlns:p14="http://schemas.microsoft.com/office/powerpoint/2010/main" val="869339870"/>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1"/>
          <p:cNvSpPr>
            <a:spLocks noGrp="1" noChangeArrowheads="1"/>
          </p:cNvSpPr>
          <p:nvPr>
            <p:ph type="title"/>
          </p:nvPr>
        </p:nvSpPr>
        <p:spPr>
          <a:xfrm>
            <a:off x="456625" y="368681"/>
            <a:ext cx="8229311" cy="954107"/>
          </a:xfrm>
        </p:spPr>
        <p:txBody>
          <a:bodyPr/>
          <a:lstStyle/>
          <a:p>
            <a:pP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GB" dirty="0"/>
              <a:t>FINDING THE LOCATION TO INJECT CODE (Cont.)</a:t>
            </a:r>
          </a:p>
        </p:txBody>
      </p:sp>
      <p:sp>
        <p:nvSpPr>
          <p:cNvPr id="27651" name="Text Box 2"/>
          <p:cNvSpPr txBox="1">
            <a:spLocks noChangeArrowheads="1"/>
          </p:cNvSpPr>
          <p:nvPr/>
        </p:nvSpPr>
        <p:spPr bwMode="auto">
          <a:xfrm>
            <a:off x="2743200" y="1447800"/>
            <a:ext cx="3526375" cy="3935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1440">
                <a:solidFill>
                  <a:srgbClr val="000000"/>
                </a:solidFill>
                <a:bevel/>
                <a:headEnd/>
                <a:tailEnd/>
              </a14:hiddenLine>
            </a:ext>
          </a:extLst>
        </p:spPr>
        <p:txBody>
          <a:bodyPr lIns="81639" tIns="40820" rIns="81639" bIns="40820"/>
          <a:lstStyle>
            <a:lvl1pPr eaLnBrk="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chemeClr val="tx1"/>
                </a:solidFill>
                <a:latin typeface="Arial" charset="0"/>
                <a:ea typeface="Bitstream Vera Sans" charset="0"/>
                <a:cs typeface="Bitstream Vera Sans" charset="0"/>
              </a:defRPr>
            </a:lvl1pPr>
            <a:lvl2pPr marL="742950" indent="-285750" eaLnBrk="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chemeClr val="tx1"/>
                </a:solidFill>
                <a:latin typeface="Arial" charset="0"/>
                <a:ea typeface="Bitstream Vera Sans" charset="0"/>
                <a:cs typeface="Bitstream Vera Sans" charset="0"/>
              </a:defRPr>
            </a:lvl2pPr>
            <a:lvl3pPr marL="1143000" indent="-228600" eaLnBrk="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chemeClr val="tx1"/>
                </a:solidFill>
                <a:latin typeface="Arial" charset="0"/>
                <a:ea typeface="Bitstream Vera Sans" charset="0"/>
                <a:cs typeface="Bitstream Vera Sans" charset="0"/>
              </a:defRPr>
            </a:lvl3pPr>
            <a:lvl4pPr marL="1600200" indent="-228600" eaLnBrk="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chemeClr val="tx1"/>
                </a:solidFill>
                <a:latin typeface="Arial" charset="0"/>
                <a:ea typeface="Bitstream Vera Sans" charset="0"/>
                <a:cs typeface="Bitstream Vera Sans" charset="0"/>
              </a:defRPr>
            </a:lvl4pPr>
            <a:lvl5pPr marL="2057400" indent="-228600" eaLnBrk="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chemeClr val="tx1"/>
                </a:solidFill>
                <a:latin typeface="Arial" charset="0"/>
                <a:ea typeface="Bitstream Vera Sans" charset="0"/>
                <a:cs typeface="Bitstream Vera Sans" charset="0"/>
              </a:defRPr>
            </a:lvl5pPr>
            <a:lvl6pPr marL="2514600" indent="-228600" defTabSz="457200" eaLnBrk="0" fontAlgn="base" hangingPunct="0">
              <a:lnSpc>
                <a:spcPct val="104000"/>
              </a:lnSpc>
              <a:spcBef>
                <a:spcPct val="0"/>
              </a:spcBef>
              <a:spcAft>
                <a:spcPct val="0"/>
              </a:spcAft>
              <a:buClr>
                <a:srgbClr val="000000"/>
              </a:buClr>
              <a:buSzPct val="45000"/>
              <a:buFont typeface="Wingdings" pitchFamily="2"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chemeClr val="tx1"/>
                </a:solidFill>
                <a:latin typeface="Arial" charset="0"/>
                <a:ea typeface="Bitstream Vera Sans" charset="0"/>
                <a:cs typeface="Bitstream Vera Sans" charset="0"/>
              </a:defRPr>
            </a:lvl6pPr>
            <a:lvl7pPr marL="2971800" indent="-228600" defTabSz="457200" eaLnBrk="0" fontAlgn="base" hangingPunct="0">
              <a:lnSpc>
                <a:spcPct val="104000"/>
              </a:lnSpc>
              <a:spcBef>
                <a:spcPct val="0"/>
              </a:spcBef>
              <a:spcAft>
                <a:spcPct val="0"/>
              </a:spcAft>
              <a:buClr>
                <a:srgbClr val="000000"/>
              </a:buClr>
              <a:buSzPct val="45000"/>
              <a:buFont typeface="Wingdings" pitchFamily="2"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chemeClr val="tx1"/>
                </a:solidFill>
                <a:latin typeface="Arial" charset="0"/>
                <a:ea typeface="Bitstream Vera Sans" charset="0"/>
                <a:cs typeface="Bitstream Vera Sans" charset="0"/>
              </a:defRPr>
            </a:lvl7pPr>
            <a:lvl8pPr marL="3429000" indent="-228600" defTabSz="457200" eaLnBrk="0" fontAlgn="base" hangingPunct="0">
              <a:lnSpc>
                <a:spcPct val="104000"/>
              </a:lnSpc>
              <a:spcBef>
                <a:spcPct val="0"/>
              </a:spcBef>
              <a:spcAft>
                <a:spcPct val="0"/>
              </a:spcAft>
              <a:buClr>
                <a:srgbClr val="000000"/>
              </a:buClr>
              <a:buSzPct val="45000"/>
              <a:buFont typeface="Wingdings" pitchFamily="2"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chemeClr val="tx1"/>
                </a:solidFill>
                <a:latin typeface="Arial" charset="0"/>
                <a:ea typeface="Bitstream Vera Sans" charset="0"/>
                <a:cs typeface="Bitstream Vera Sans" charset="0"/>
              </a:defRPr>
            </a:lvl8pPr>
            <a:lvl9pPr marL="3886200" indent="-228600" defTabSz="457200" eaLnBrk="0" fontAlgn="base" hangingPunct="0">
              <a:lnSpc>
                <a:spcPct val="104000"/>
              </a:lnSpc>
              <a:spcBef>
                <a:spcPct val="0"/>
              </a:spcBef>
              <a:spcAft>
                <a:spcPct val="0"/>
              </a:spcAft>
              <a:buClr>
                <a:srgbClr val="000000"/>
              </a:buClr>
              <a:buSzPct val="45000"/>
              <a:buFont typeface="Wingdings" pitchFamily="2"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chemeClr val="tx1"/>
                </a:solidFill>
                <a:latin typeface="Arial" charset="0"/>
                <a:ea typeface="Bitstream Vera Sans" charset="0"/>
                <a:cs typeface="Bitstream Vera Sans" charset="0"/>
              </a:defRPr>
            </a:lvl9pPr>
          </a:lstStyle>
          <a:p>
            <a:pPr eaLnBrk="1"/>
            <a:r>
              <a:rPr lang="en-GB" dirty="0">
                <a:solidFill>
                  <a:srgbClr val="000000"/>
                </a:solidFill>
                <a:latin typeface="+mn-lt"/>
              </a:rPr>
              <a:t>unsigned long </a:t>
            </a:r>
            <a:r>
              <a:rPr lang="en-GB" dirty="0" err="1">
                <a:solidFill>
                  <a:srgbClr val="000000"/>
                </a:solidFill>
                <a:latin typeface="+mn-lt"/>
              </a:rPr>
              <a:t>find_start</a:t>
            </a:r>
            <a:r>
              <a:rPr lang="en-GB" dirty="0">
                <a:solidFill>
                  <a:srgbClr val="000000"/>
                </a:solidFill>
                <a:latin typeface="+mn-lt"/>
              </a:rPr>
              <a:t>(void)</a:t>
            </a:r>
            <a:r>
              <a:rPr lang="ar-SA" dirty="0">
                <a:solidFill>
                  <a:srgbClr val="000000"/>
                </a:solidFill>
                <a:latin typeface="+mn-lt"/>
                <a:cs typeface="Arial" charset="0"/>
              </a:rPr>
              <a:t>‏</a:t>
            </a:r>
            <a:endParaRPr lang="en-GB" dirty="0">
              <a:solidFill>
                <a:srgbClr val="000000"/>
              </a:solidFill>
              <a:latin typeface="+mn-lt"/>
            </a:endParaRPr>
          </a:p>
          <a:p>
            <a:pPr eaLnBrk="1"/>
            <a:r>
              <a:rPr lang="en-GB" dirty="0">
                <a:solidFill>
                  <a:srgbClr val="000000"/>
                </a:solidFill>
                <a:latin typeface="+mn-lt"/>
              </a:rPr>
              <a:t>{</a:t>
            </a:r>
          </a:p>
          <a:p>
            <a:pPr eaLnBrk="1"/>
            <a:r>
              <a:rPr lang="en-GB" dirty="0">
                <a:solidFill>
                  <a:srgbClr val="000000"/>
                </a:solidFill>
                <a:latin typeface="+mn-lt"/>
              </a:rPr>
              <a:t>  __</a:t>
            </a:r>
            <a:r>
              <a:rPr lang="en-GB" dirty="0" err="1">
                <a:solidFill>
                  <a:srgbClr val="000000"/>
                </a:solidFill>
                <a:latin typeface="+mn-lt"/>
              </a:rPr>
              <a:t>asm</a:t>
            </a:r>
            <a:r>
              <a:rPr lang="en-GB" dirty="0">
                <a:solidFill>
                  <a:srgbClr val="000000"/>
                </a:solidFill>
                <a:latin typeface="+mn-lt"/>
              </a:rPr>
              <a:t>__("</a:t>
            </a:r>
            <a:r>
              <a:rPr lang="en-GB" dirty="0" err="1">
                <a:solidFill>
                  <a:srgbClr val="000000"/>
                </a:solidFill>
                <a:latin typeface="+mn-lt"/>
              </a:rPr>
              <a:t>movl</a:t>
            </a:r>
            <a:r>
              <a:rPr lang="en-GB" dirty="0">
                <a:solidFill>
                  <a:srgbClr val="000000"/>
                </a:solidFill>
                <a:latin typeface="+mn-lt"/>
              </a:rPr>
              <a:t> %</a:t>
            </a:r>
            <a:r>
              <a:rPr lang="en-GB" dirty="0" err="1">
                <a:solidFill>
                  <a:srgbClr val="000000"/>
                </a:solidFill>
                <a:latin typeface="+mn-lt"/>
              </a:rPr>
              <a:t>esp</a:t>
            </a:r>
            <a:r>
              <a:rPr lang="en-GB" dirty="0">
                <a:solidFill>
                  <a:srgbClr val="000000"/>
                </a:solidFill>
                <a:latin typeface="+mn-lt"/>
              </a:rPr>
              <a:t>, %</a:t>
            </a:r>
            <a:r>
              <a:rPr lang="en-GB" dirty="0" err="1">
                <a:solidFill>
                  <a:srgbClr val="000000"/>
                </a:solidFill>
                <a:latin typeface="+mn-lt"/>
              </a:rPr>
              <a:t>eax</a:t>
            </a:r>
            <a:r>
              <a:rPr lang="en-GB" dirty="0">
                <a:solidFill>
                  <a:srgbClr val="000000"/>
                </a:solidFill>
                <a:latin typeface="+mn-lt"/>
              </a:rPr>
              <a:t>");</a:t>
            </a:r>
          </a:p>
          <a:p>
            <a:pPr eaLnBrk="1"/>
            <a:r>
              <a:rPr lang="en-GB" dirty="0">
                <a:solidFill>
                  <a:srgbClr val="000000"/>
                </a:solidFill>
                <a:latin typeface="+mn-lt"/>
              </a:rPr>
              <a:t>}</a:t>
            </a:r>
          </a:p>
          <a:p>
            <a:pPr eaLnBrk="1"/>
            <a:endParaRPr lang="en-GB" dirty="0">
              <a:solidFill>
                <a:srgbClr val="000000"/>
              </a:solidFill>
              <a:latin typeface="+mn-lt"/>
            </a:endParaRPr>
          </a:p>
          <a:p>
            <a:pPr eaLnBrk="1"/>
            <a:r>
              <a:rPr lang="en-GB" dirty="0">
                <a:solidFill>
                  <a:srgbClr val="000000"/>
                </a:solidFill>
                <a:latin typeface="+mn-lt"/>
              </a:rPr>
              <a:t>unsigned long </a:t>
            </a:r>
            <a:r>
              <a:rPr lang="en-GB" dirty="0" err="1">
                <a:solidFill>
                  <a:srgbClr val="000000"/>
                </a:solidFill>
                <a:latin typeface="+mn-lt"/>
              </a:rPr>
              <a:t>find_end</a:t>
            </a:r>
            <a:r>
              <a:rPr lang="en-GB" dirty="0">
                <a:solidFill>
                  <a:srgbClr val="000000"/>
                </a:solidFill>
                <a:latin typeface="+mn-lt"/>
              </a:rPr>
              <a:t>(void)</a:t>
            </a:r>
            <a:r>
              <a:rPr lang="ar-SA" dirty="0">
                <a:solidFill>
                  <a:srgbClr val="000000"/>
                </a:solidFill>
                <a:latin typeface="+mn-lt"/>
                <a:cs typeface="Arial" charset="0"/>
              </a:rPr>
              <a:t>‏</a:t>
            </a:r>
            <a:endParaRPr lang="en-GB" dirty="0">
              <a:solidFill>
                <a:srgbClr val="000000"/>
              </a:solidFill>
              <a:latin typeface="+mn-lt"/>
            </a:endParaRPr>
          </a:p>
          <a:p>
            <a:pPr eaLnBrk="1"/>
            <a:r>
              <a:rPr lang="en-GB" dirty="0">
                <a:solidFill>
                  <a:srgbClr val="000000"/>
                </a:solidFill>
                <a:latin typeface="+mn-lt"/>
              </a:rPr>
              <a:t>{</a:t>
            </a:r>
          </a:p>
          <a:p>
            <a:pPr eaLnBrk="1"/>
            <a:r>
              <a:rPr lang="en-GB" dirty="0">
                <a:solidFill>
                  <a:srgbClr val="000000"/>
                </a:solidFill>
                <a:latin typeface="+mn-lt"/>
              </a:rPr>
              <a:t>  __</a:t>
            </a:r>
            <a:r>
              <a:rPr lang="en-GB" dirty="0" err="1">
                <a:solidFill>
                  <a:srgbClr val="000000"/>
                </a:solidFill>
                <a:latin typeface="+mn-lt"/>
              </a:rPr>
              <a:t>asm</a:t>
            </a:r>
            <a:r>
              <a:rPr lang="en-GB" dirty="0">
                <a:solidFill>
                  <a:srgbClr val="000000"/>
                </a:solidFill>
                <a:latin typeface="+mn-lt"/>
              </a:rPr>
              <a:t>__("</a:t>
            </a:r>
            <a:r>
              <a:rPr lang="en-GB" dirty="0" err="1">
                <a:solidFill>
                  <a:srgbClr val="000000"/>
                </a:solidFill>
                <a:latin typeface="+mn-lt"/>
              </a:rPr>
              <a:t>movl</a:t>
            </a:r>
            <a:r>
              <a:rPr lang="en-GB" dirty="0">
                <a:solidFill>
                  <a:srgbClr val="000000"/>
                </a:solidFill>
                <a:latin typeface="+mn-lt"/>
              </a:rPr>
              <a:t> %</a:t>
            </a:r>
            <a:r>
              <a:rPr lang="en-GB" dirty="0" err="1">
                <a:solidFill>
                  <a:srgbClr val="000000"/>
                </a:solidFill>
                <a:latin typeface="+mn-lt"/>
              </a:rPr>
              <a:t>ebp</a:t>
            </a:r>
            <a:r>
              <a:rPr lang="en-GB" dirty="0">
                <a:solidFill>
                  <a:srgbClr val="000000"/>
                </a:solidFill>
                <a:latin typeface="+mn-lt"/>
              </a:rPr>
              <a:t>, %</a:t>
            </a:r>
            <a:r>
              <a:rPr lang="en-GB" dirty="0" err="1">
                <a:solidFill>
                  <a:srgbClr val="000000"/>
                </a:solidFill>
                <a:latin typeface="+mn-lt"/>
              </a:rPr>
              <a:t>eax</a:t>
            </a:r>
            <a:r>
              <a:rPr lang="en-GB" dirty="0">
                <a:solidFill>
                  <a:srgbClr val="000000"/>
                </a:solidFill>
                <a:latin typeface="+mn-lt"/>
              </a:rPr>
              <a:t>");</a:t>
            </a:r>
          </a:p>
          <a:p>
            <a:pPr eaLnBrk="1"/>
            <a:r>
              <a:rPr lang="en-GB" dirty="0">
                <a:solidFill>
                  <a:srgbClr val="000000"/>
                </a:solidFill>
                <a:latin typeface="+mn-lt"/>
              </a:rPr>
              <a:t>}</a:t>
            </a:r>
          </a:p>
          <a:p>
            <a:pPr eaLnBrk="1"/>
            <a:endParaRPr lang="en-GB" dirty="0">
              <a:solidFill>
                <a:srgbClr val="000000"/>
              </a:solidFill>
              <a:latin typeface="+mn-lt"/>
            </a:endParaRPr>
          </a:p>
          <a:p>
            <a:pPr eaLnBrk="1"/>
            <a:r>
              <a:rPr lang="en-GB" dirty="0" err="1">
                <a:solidFill>
                  <a:srgbClr val="000000"/>
                </a:solidFill>
                <a:latin typeface="+mn-lt"/>
              </a:rPr>
              <a:t>int</a:t>
            </a:r>
            <a:r>
              <a:rPr lang="en-GB" dirty="0">
                <a:solidFill>
                  <a:srgbClr val="000000"/>
                </a:solidFill>
                <a:latin typeface="+mn-lt"/>
              </a:rPr>
              <a:t> main()</a:t>
            </a:r>
            <a:r>
              <a:rPr lang="ar-SA" dirty="0">
                <a:solidFill>
                  <a:srgbClr val="000000"/>
                </a:solidFill>
                <a:latin typeface="+mn-lt"/>
                <a:cs typeface="Arial" charset="0"/>
              </a:rPr>
              <a:t>‏</a:t>
            </a:r>
            <a:endParaRPr lang="en-GB" dirty="0">
              <a:solidFill>
                <a:srgbClr val="000000"/>
              </a:solidFill>
              <a:latin typeface="+mn-lt"/>
            </a:endParaRPr>
          </a:p>
          <a:p>
            <a:pPr eaLnBrk="1"/>
            <a:r>
              <a:rPr lang="en-GB" dirty="0">
                <a:solidFill>
                  <a:srgbClr val="000000"/>
                </a:solidFill>
                <a:latin typeface="+mn-lt"/>
              </a:rPr>
              <a:t>{</a:t>
            </a:r>
          </a:p>
          <a:p>
            <a:pPr eaLnBrk="1"/>
            <a:r>
              <a:rPr lang="en-GB" dirty="0">
                <a:solidFill>
                  <a:srgbClr val="000000"/>
                </a:solidFill>
                <a:latin typeface="+mn-lt"/>
              </a:rPr>
              <a:t>   </a:t>
            </a:r>
            <a:r>
              <a:rPr lang="en-GB" dirty="0" err="1">
                <a:solidFill>
                  <a:srgbClr val="000000"/>
                </a:solidFill>
                <a:latin typeface="+mn-lt"/>
              </a:rPr>
              <a:t>printf</a:t>
            </a:r>
            <a:r>
              <a:rPr lang="en-GB" dirty="0">
                <a:solidFill>
                  <a:srgbClr val="000000"/>
                </a:solidFill>
                <a:latin typeface="+mn-lt"/>
              </a:rPr>
              <a:t>("0x%x\n",</a:t>
            </a:r>
            <a:r>
              <a:rPr lang="en-GB" dirty="0" err="1">
                <a:solidFill>
                  <a:srgbClr val="000000"/>
                </a:solidFill>
                <a:latin typeface="+mn-lt"/>
              </a:rPr>
              <a:t>find_start</a:t>
            </a:r>
            <a:r>
              <a:rPr lang="en-GB" dirty="0">
                <a:solidFill>
                  <a:srgbClr val="000000"/>
                </a:solidFill>
                <a:latin typeface="+mn-lt"/>
              </a:rPr>
              <a:t>());</a:t>
            </a:r>
          </a:p>
          <a:p>
            <a:pPr eaLnBrk="1"/>
            <a:r>
              <a:rPr lang="en-GB" dirty="0">
                <a:solidFill>
                  <a:srgbClr val="000000"/>
                </a:solidFill>
                <a:latin typeface="+mn-lt"/>
              </a:rPr>
              <a:t>   </a:t>
            </a:r>
            <a:r>
              <a:rPr lang="en-GB" dirty="0" err="1">
                <a:solidFill>
                  <a:srgbClr val="000000"/>
                </a:solidFill>
                <a:latin typeface="+mn-lt"/>
              </a:rPr>
              <a:t>printf</a:t>
            </a:r>
            <a:r>
              <a:rPr lang="en-GB" dirty="0">
                <a:solidFill>
                  <a:srgbClr val="000000"/>
                </a:solidFill>
                <a:latin typeface="+mn-lt"/>
              </a:rPr>
              <a:t>("0x%x\n",</a:t>
            </a:r>
            <a:r>
              <a:rPr lang="en-GB" dirty="0" err="1">
                <a:solidFill>
                  <a:srgbClr val="000000"/>
                </a:solidFill>
                <a:latin typeface="+mn-lt"/>
              </a:rPr>
              <a:t>find_end</a:t>
            </a:r>
            <a:r>
              <a:rPr lang="en-GB" dirty="0">
                <a:solidFill>
                  <a:srgbClr val="000000"/>
                </a:solidFill>
                <a:latin typeface="+mn-lt"/>
              </a:rPr>
              <a:t>());</a:t>
            </a:r>
          </a:p>
          <a:p>
            <a:pPr eaLnBrk="1"/>
            <a:r>
              <a:rPr lang="en-GB" dirty="0">
                <a:solidFill>
                  <a:srgbClr val="000000"/>
                </a:solidFill>
                <a:latin typeface="+mn-lt"/>
              </a:rPr>
              <a:t>}</a:t>
            </a:r>
          </a:p>
        </p:txBody>
      </p:sp>
    </p:spTree>
    <p:extLst>
      <p:ext uri="{BB962C8B-B14F-4D97-AF65-F5344CB8AC3E}">
        <p14:creationId xmlns:p14="http://schemas.microsoft.com/office/powerpoint/2010/main" val="297312174"/>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1"/>
          <p:cNvSpPr>
            <a:spLocks noGrp="1" noChangeArrowheads="1"/>
          </p:cNvSpPr>
          <p:nvPr>
            <p:ph type="title"/>
          </p:nvPr>
        </p:nvSpPr>
        <p:spPr>
          <a:xfrm>
            <a:off x="456625" y="584124"/>
            <a:ext cx="8229311" cy="523220"/>
          </a:xfrm>
        </p:spPr>
        <p:txBody>
          <a:bodyPr/>
          <a:lstStyle/>
          <a:p>
            <a:pP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GB"/>
              <a:t>Shell code</a:t>
            </a:r>
          </a:p>
        </p:txBody>
      </p:sp>
      <p:sp>
        <p:nvSpPr>
          <p:cNvPr id="28675" name="Rectangle 2"/>
          <p:cNvSpPr>
            <a:spLocks noGrp="1" noChangeArrowheads="1"/>
          </p:cNvSpPr>
          <p:nvPr>
            <p:ph type="body" idx="1"/>
          </p:nvPr>
        </p:nvSpPr>
        <p:spPr>
          <a:xfrm>
            <a:off x="457200" y="1219200"/>
            <a:ext cx="8229311" cy="4443880"/>
          </a:xfrm>
        </p:spPr>
        <p:txBody>
          <a:bodyPr>
            <a:noAutofit/>
          </a:bodyPr>
          <a:lstStyle/>
          <a:p>
            <a:pP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GB" dirty="0" err="1"/>
              <a:t>Shellcode</a:t>
            </a:r>
            <a:r>
              <a:rPr lang="en-GB" dirty="0"/>
              <a:t> is defined as a set of instructions which is injected and then is executed by an exploited program</a:t>
            </a:r>
          </a:p>
          <a:p>
            <a:pP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GB" dirty="0" err="1"/>
              <a:t>Shellcode</a:t>
            </a:r>
            <a:r>
              <a:rPr lang="en-GB" dirty="0"/>
              <a:t> is used to directly manipulate registers and the function of a program;</a:t>
            </a:r>
          </a:p>
          <a:p>
            <a:pP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GB" dirty="0"/>
              <a:t>Most </a:t>
            </a:r>
            <a:r>
              <a:rPr lang="en-GB" dirty="0" err="1"/>
              <a:t>shellcode</a:t>
            </a:r>
            <a:r>
              <a:rPr lang="en-GB" dirty="0"/>
              <a:t> uses a system call to do malicious </a:t>
            </a:r>
            <a:r>
              <a:rPr lang="en-US" dirty="0"/>
              <a:t>behaviors</a:t>
            </a:r>
          </a:p>
          <a:p>
            <a:pP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GB" dirty="0"/>
              <a:t>System calls are a set of functions which allow you to access operating system-specific functions such as getting input, producing output, exiting a process</a:t>
            </a:r>
          </a:p>
        </p:txBody>
      </p:sp>
    </p:spTree>
    <p:extLst>
      <p:ext uri="{BB962C8B-B14F-4D97-AF65-F5344CB8AC3E}">
        <p14:creationId xmlns:p14="http://schemas.microsoft.com/office/powerpoint/2010/main" val="344457661"/>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1"/>
          <p:cNvSpPr>
            <a:spLocks noGrp="1" noChangeArrowheads="1"/>
          </p:cNvSpPr>
          <p:nvPr>
            <p:ph type="title"/>
          </p:nvPr>
        </p:nvSpPr>
        <p:spPr>
          <a:xfrm>
            <a:off x="456625" y="584125"/>
            <a:ext cx="8229311" cy="523220"/>
          </a:xfrm>
        </p:spPr>
        <p:txBody>
          <a:bodyPr/>
          <a:lstStyle/>
          <a:p>
            <a:pP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GB" dirty="0"/>
              <a:t>How to execute a system call in Linux?</a:t>
            </a:r>
          </a:p>
        </p:txBody>
      </p:sp>
      <p:sp>
        <p:nvSpPr>
          <p:cNvPr id="29699" name="Rectangle 2"/>
          <p:cNvSpPr>
            <a:spLocks noGrp="1" noChangeArrowheads="1"/>
          </p:cNvSpPr>
          <p:nvPr>
            <p:ph type="body" idx="1"/>
          </p:nvPr>
        </p:nvSpPr>
        <p:spPr>
          <a:xfrm>
            <a:off x="152400" y="1605095"/>
            <a:ext cx="8763000" cy="4443880"/>
          </a:xfrm>
        </p:spPr>
        <p:txBody>
          <a:bodyPr>
            <a:normAutofit/>
          </a:bodyPr>
          <a:lstStyle/>
          <a:p>
            <a:pP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GB" dirty="0"/>
              <a:t>Use </a:t>
            </a:r>
            <a:r>
              <a:rPr lang="en-GB" dirty="0" err="1"/>
              <a:t>libc</a:t>
            </a:r>
            <a:r>
              <a:rPr lang="en-GB" dirty="0"/>
              <a:t> wrappers</a:t>
            </a:r>
          </a:p>
          <a:p>
            <a:pPr lvl="1">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GB" dirty="0"/>
              <a:t>Ex: read, write </a:t>
            </a:r>
            <a:r>
              <a:rPr lang="en-GB" dirty="0" err="1"/>
              <a:t>etc</a:t>
            </a:r>
            <a:r>
              <a:rPr lang="en-GB" dirty="0"/>
              <a:t>;</a:t>
            </a:r>
          </a:p>
          <a:p>
            <a:pPr lvl="1">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GB" dirty="0"/>
              <a:t>Works indirectly with assembly code to execute system calls;</a:t>
            </a:r>
          </a:p>
          <a:p>
            <a:pP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GB" dirty="0"/>
              <a:t>Directly use assembly code</a:t>
            </a:r>
          </a:p>
          <a:p>
            <a:pPr lvl="1">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GB" dirty="0"/>
              <a:t>System call via software interrupts, for example  </a:t>
            </a:r>
            <a:r>
              <a:rPr lang="en-GB" dirty="0" err="1"/>
              <a:t>int</a:t>
            </a:r>
            <a:r>
              <a:rPr lang="en-GB" dirty="0"/>
              <a:t> 0x80;</a:t>
            </a:r>
          </a:p>
          <a:p>
            <a:pPr>
              <a:buNone/>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endParaRPr lang="en-GB" dirty="0"/>
          </a:p>
          <a:p>
            <a:pPr algn="ctr">
              <a:buNone/>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GB" dirty="0">
                <a:solidFill>
                  <a:srgbClr val="FF0000"/>
                </a:solidFill>
              </a:rPr>
              <a:t>In Linux, a shell code uses </a:t>
            </a:r>
            <a:r>
              <a:rPr lang="en-GB" dirty="0" err="1">
                <a:solidFill>
                  <a:srgbClr val="FF0000"/>
                </a:solidFill>
              </a:rPr>
              <a:t>int</a:t>
            </a:r>
            <a:r>
              <a:rPr lang="en-GB" dirty="0">
                <a:solidFill>
                  <a:srgbClr val="FF0000"/>
                </a:solidFill>
              </a:rPr>
              <a:t> </a:t>
            </a:r>
            <a:r>
              <a:rPr lang="en-GB" altLang="zh-CN" dirty="0">
                <a:solidFill>
                  <a:srgbClr val="FF0000"/>
                </a:solidFill>
                <a:ea typeface="宋体" charset="-122"/>
              </a:rPr>
              <a:t>0x</a:t>
            </a:r>
            <a:r>
              <a:rPr lang="en-GB" dirty="0">
                <a:solidFill>
                  <a:srgbClr val="FF0000"/>
                </a:solidFill>
              </a:rPr>
              <a:t>80 to raise system calls.</a:t>
            </a:r>
          </a:p>
        </p:txBody>
      </p:sp>
    </p:spTree>
    <p:extLst>
      <p:ext uri="{BB962C8B-B14F-4D97-AF65-F5344CB8AC3E}">
        <p14:creationId xmlns:p14="http://schemas.microsoft.com/office/powerpoint/2010/main" val="175333404"/>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1"/>
          <p:cNvSpPr>
            <a:spLocks noGrp="1" noChangeArrowheads="1"/>
          </p:cNvSpPr>
          <p:nvPr>
            <p:ph type="title"/>
          </p:nvPr>
        </p:nvSpPr>
        <p:spPr>
          <a:xfrm>
            <a:off x="456625" y="367960"/>
            <a:ext cx="8458775" cy="954107"/>
          </a:xfrm>
        </p:spPr>
        <p:txBody>
          <a:bodyPr/>
          <a:lstStyle/>
          <a:p>
            <a:pP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GB" dirty="0"/>
              <a:t>The process of executing a system call</a:t>
            </a:r>
          </a:p>
        </p:txBody>
      </p:sp>
      <p:sp>
        <p:nvSpPr>
          <p:cNvPr id="30723" name="Rectangle 2"/>
          <p:cNvSpPr>
            <a:spLocks noGrp="1" noChangeArrowheads="1"/>
          </p:cNvSpPr>
          <p:nvPr>
            <p:ph type="body" idx="1"/>
          </p:nvPr>
        </p:nvSpPr>
        <p:spPr>
          <a:xfrm>
            <a:off x="456625" y="1605095"/>
            <a:ext cx="8229311" cy="4567105"/>
          </a:xfrm>
        </p:spPr>
        <p:txBody>
          <a:bodyPr>
            <a:normAutofit/>
          </a:bodyPr>
          <a:lstStyle/>
          <a:p>
            <a:pP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GB" dirty="0"/>
              <a:t>The specific system call is loaded into EAX;</a:t>
            </a:r>
          </a:p>
          <a:p>
            <a:pP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GB" dirty="0"/>
              <a:t>Arguments to the system call function are placed in other registers;</a:t>
            </a:r>
          </a:p>
          <a:p>
            <a:pP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GB" dirty="0"/>
              <a:t>The Instruction </a:t>
            </a:r>
            <a:r>
              <a:rPr lang="en-GB" dirty="0" err="1"/>
              <a:t>int</a:t>
            </a:r>
            <a:r>
              <a:rPr lang="en-GB" dirty="0"/>
              <a:t> 0x80 is executed;</a:t>
            </a:r>
          </a:p>
          <a:p>
            <a:pP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GB" dirty="0"/>
              <a:t>The CPU switches to Kernel mode;</a:t>
            </a:r>
          </a:p>
          <a:p>
            <a:pP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GB" dirty="0"/>
              <a:t>The system call function is executed.</a:t>
            </a:r>
          </a:p>
          <a:p>
            <a:pP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GB" dirty="0"/>
              <a:t>Example</a:t>
            </a:r>
          </a:p>
          <a:p>
            <a:pPr marL="1257300" lvl="3" indent="0">
              <a:buNone/>
            </a:pPr>
            <a:r>
              <a:rPr lang="en-GB" dirty="0">
                <a:solidFill>
                  <a:srgbClr val="FF0000"/>
                </a:solidFill>
              </a:rPr>
              <a:t>main()</a:t>
            </a:r>
            <a:r>
              <a:rPr lang="ar-SA" dirty="0">
                <a:solidFill>
                  <a:srgbClr val="FF0000"/>
                </a:solidFill>
                <a:cs typeface="Arial" charset="0"/>
              </a:rPr>
              <a:t>‏</a:t>
            </a:r>
            <a:endParaRPr lang="en-GB" dirty="0">
              <a:solidFill>
                <a:srgbClr val="FF0000"/>
              </a:solidFill>
            </a:endParaRPr>
          </a:p>
          <a:p>
            <a:pPr marL="1257300" lvl="3" indent="0">
              <a:buNone/>
            </a:pPr>
            <a:r>
              <a:rPr lang="en-GB" dirty="0">
                <a:solidFill>
                  <a:srgbClr val="FF0000"/>
                </a:solidFill>
              </a:rPr>
              <a:t>{</a:t>
            </a:r>
          </a:p>
          <a:p>
            <a:pPr marL="1257300" lvl="3" indent="0">
              <a:buNone/>
            </a:pPr>
            <a:r>
              <a:rPr lang="en-GB" dirty="0">
                <a:solidFill>
                  <a:srgbClr val="FF0000"/>
                </a:solidFill>
              </a:rPr>
              <a:t>        exit(0);</a:t>
            </a:r>
          </a:p>
          <a:p>
            <a:pPr marL="1257300" lvl="3" indent="0">
              <a:buNone/>
            </a:pPr>
            <a:r>
              <a:rPr lang="en-GB" dirty="0">
                <a:solidFill>
                  <a:srgbClr val="FF0000"/>
                </a:solidFill>
              </a:rPr>
              <a:t>}</a:t>
            </a:r>
          </a:p>
          <a:p>
            <a:pPr lvl="1">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endParaRPr lang="en-GB" sz="2400" dirty="0"/>
          </a:p>
        </p:txBody>
      </p:sp>
    </p:spTree>
    <p:extLst>
      <p:ext uri="{BB962C8B-B14F-4D97-AF65-F5344CB8AC3E}">
        <p14:creationId xmlns:p14="http://schemas.microsoft.com/office/powerpoint/2010/main" val="2938173814"/>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Content Slide">
  <a:themeElements>
    <a:clrScheme name="Custom 1">
      <a:dk1>
        <a:srgbClr val="1E1E23"/>
      </a:dk1>
      <a:lt1>
        <a:srgbClr val="5A5A5F"/>
      </a:lt1>
      <a:dk2>
        <a:srgbClr val="78787D"/>
      </a:dk2>
      <a:lt2>
        <a:srgbClr val="E6E6EB"/>
      </a:lt2>
      <a:accent1>
        <a:srgbClr val="DA291C"/>
      </a:accent1>
      <a:accent2>
        <a:srgbClr val="FFC72C"/>
      </a:accent2>
      <a:accent3>
        <a:srgbClr val="6D712E"/>
      </a:accent3>
      <a:accent4>
        <a:srgbClr val="B7BF10"/>
      </a:accent4>
      <a:accent5>
        <a:srgbClr val="00587C"/>
      </a:accent5>
      <a:accent6>
        <a:srgbClr val="71C5E8"/>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CSE NoTab Template">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Clark Template" id="{52507695-A847-DB4D-BBB2-29A99508DC57}" vid="{B70C617C-9145-644E-9E7B-ADF857FA1112}"/>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25739</TotalTime>
  <Words>16498</Words>
  <Application>Microsoft Office PowerPoint</Application>
  <PresentationFormat>On-screen Show (4:3)</PresentationFormat>
  <Paragraphs>2621</Paragraphs>
  <Slides>207</Slides>
  <Notes>95</Notes>
  <HiddenSlides>1</HiddenSlides>
  <MMClips>0</MMClips>
  <ScaleCrop>false</ScaleCrop>
  <HeadingPairs>
    <vt:vector size="6" baseType="variant">
      <vt:variant>
        <vt:lpstr>Fonts Used</vt:lpstr>
      </vt:variant>
      <vt:variant>
        <vt:i4>13</vt:i4>
      </vt:variant>
      <vt:variant>
        <vt:lpstr>Theme</vt:lpstr>
      </vt:variant>
      <vt:variant>
        <vt:i4>2</vt:i4>
      </vt:variant>
      <vt:variant>
        <vt:lpstr>Slide Titles</vt:lpstr>
      </vt:variant>
      <vt:variant>
        <vt:i4>207</vt:i4>
      </vt:variant>
    </vt:vector>
  </HeadingPairs>
  <TitlesOfParts>
    <vt:vector size="222" baseType="lpstr">
      <vt:lpstr>Arial Unicode MS</vt:lpstr>
      <vt:lpstr>宋体</vt:lpstr>
      <vt:lpstr>Arial</vt:lpstr>
      <vt:lpstr>Bitstream Vera Sans</vt:lpstr>
      <vt:lpstr>Calibri</vt:lpstr>
      <vt:lpstr>Courier New</vt:lpstr>
      <vt:lpstr>Gotham</vt:lpstr>
      <vt:lpstr>Gotham-Book</vt:lpstr>
      <vt:lpstr>Gotham-Medium</vt:lpstr>
      <vt:lpstr>Gotham-MediumItalic</vt:lpstr>
      <vt:lpstr>Lucida Grande</vt:lpstr>
      <vt:lpstr>Times New Roman</vt:lpstr>
      <vt:lpstr>Wingdings</vt:lpstr>
      <vt:lpstr>Content Slide</vt:lpstr>
      <vt:lpstr>CSE NoTab Template</vt:lpstr>
      <vt:lpstr>ENPM695 Secure Operating Systems</vt:lpstr>
      <vt:lpstr>Threats, attacks and exploits</vt:lpstr>
      <vt:lpstr>General concepts</vt:lpstr>
      <vt:lpstr>Operating systems</vt:lpstr>
      <vt:lpstr>“C makes it easy to shoot yourself in the foot; C++ makes it harder, but when you do, it blows away your whole leg” – Bjarne Stroustrup</vt:lpstr>
      <vt:lpstr>Operating system threats</vt:lpstr>
      <vt:lpstr>Operating system threats</vt:lpstr>
      <vt:lpstr>Security Flaws</vt:lpstr>
      <vt:lpstr>Vulnerabilities</vt:lpstr>
      <vt:lpstr>Exploits</vt:lpstr>
      <vt:lpstr>Mitigations and Countermeasures</vt:lpstr>
      <vt:lpstr>Operating system threat</vt:lpstr>
      <vt:lpstr>PowerPoint Presentation</vt:lpstr>
      <vt:lpstr>C and C++</vt:lpstr>
      <vt:lpstr>What is the Problem with C? </vt:lpstr>
      <vt:lpstr>What is the Problem with C? </vt:lpstr>
      <vt:lpstr>Legacy Code</vt:lpstr>
      <vt:lpstr>Other Languages</vt:lpstr>
      <vt:lpstr>Operating system threats</vt:lpstr>
      <vt:lpstr>Development Platforms</vt:lpstr>
      <vt:lpstr>Compilers</vt:lpstr>
      <vt:lpstr>Summary </vt:lpstr>
      <vt:lpstr>Memory management errors</vt:lpstr>
      <vt:lpstr>Outline</vt:lpstr>
      <vt:lpstr>Background</vt:lpstr>
      <vt:lpstr>Memory management in C/C++</vt:lpstr>
      <vt:lpstr>Memory Management in C/C++</vt:lpstr>
      <vt:lpstr>Background</vt:lpstr>
      <vt:lpstr>Layout Of Stack</vt:lpstr>
      <vt:lpstr>What are interesting memory locations?</vt:lpstr>
      <vt:lpstr>Consequences of unsafe memory management</vt:lpstr>
      <vt:lpstr>Memory management redux</vt:lpstr>
      <vt:lpstr>Memory management functions</vt:lpstr>
      <vt:lpstr>Memory management functions</vt:lpstr>
      <vt:lpstr>Memory management jeopardy!</vt:lpstr>
      <vt:lpstr>This mistake is very common</vt:lpstr>
      <vt:lpstr>Sun Solaris 2.0 Tarball Vulnerability</vt:lpstr>
      <vt:lpstr>Another c++ mistake</vt:lpstr>
      <vt:lpstr>What happens when…</vt:lpstr>
      <vt:lpstr>Better</vt:lpstr>
      <vt:lpstr>Code injection attack</vt:lpstr>
      <vt:lpstr>Operating system threats</vt:lpstr>
      <vt:lpstr>Buffer overflows – public enemy #1</vt:lpstr>
      <vt:lpstr>Type of buffer overflows</vt:lpstr>
      <vt:lpstr>General buffer overflow information</vt:lpstr>
      <vt:lpstr>Stack Buffer Overflow</vt:lpstr>
      <vt:lpstr>(In)Famous Buffer overflows</vt:lpstr>
      <vt:lpstr>Buffer overflow statistics - 2012</vt:lpstr>
      <vt:lpstr>What is a buffer overflow?</vt:lpstr>
      <vt:lpstr>How do buffer overflows occur</vt:lpstr>
      <vt:lpstr>Simple Buffer overflow examples</vt:lpstr>
      <vt:lpstr>stack buffer overflow ATTACK</vt:lpstr>
      <vt:lpstr>Example </vt:lpstr>
      <vt:lpstr>Stack-based buffer overflows</vt:lpstr>
      <vt:lpstr>Background-Buffer overflow</vt:lpstr>
      <vt:lpstr>Stack-based buffer overflow Example #1</vt:lpstr>
      <vt:lpstr>PowerPoint Presentation</vt:lpstr>
      <vt:lpstr>PowerPoint Presentation</vt:lpstr>
      <vt:lpstr>PowerPoint Presentation</vt:lpstr>
      <vt:lpstr>PowerPoint Presentation</vt:lpstr>
      <vt:lpstr>What happens when…</vt:lpstr>
      <vt:lpstr>PowerPoint Presentation</vt:lpstr>
      <vt:lpstr>Exercise #1: stack1.c</vt:lpstr>
      <vt:lpstr>PowerPoint Presentation</vt:lpstr>
      <vt:lpstr>Exercise #2: Slightly harder variant</vt:lpstr>
      <vt:lpstr>PowerPoint Presentation</vt:lpstr>
      <vt:lpstr>Exercise #3: Slightly harder variant</vt:lpstr>
      <vt:lpstr>PowerPoint Presentation</vt:lpstr>
      <vt:lpstr>A more general example</vt:lpstr>
      <vt:lpstr>A more general example</vt:lpstr>
      <vt:lpstr>A more general example</vt:lpstr>
      <vt:lpstr>Finding inserted code</vt:lpstr>
      <vt:lpstr>Stack-based buffer overflow – another view</vt:lpstr>
      <vt:lpstr>Indirect pointer overwriting</vt:lpstr>
      <vt:lpstr>Indirect pointer overwrite</vt:lpstr>
      <vt:lpstr>Indirect pointer overwrite</vt:lpstr>
      <vt:lpstr>Indirect pointer overwrite</vt:lpstr>
      <vt:lpstr>Another indirect pointer overwrite example</vt:lpstr>
      <vt:lpstr>Indirect pointer overwrite</vt:lpstr>
      <vt:lpstr>Indirect pointer overwrite exploit</vt:lpstr>
      <vt:lpstr>Indirect pointer overwrite</vt:lpstr>
      <vt:lpstr>Stack-based buffer overflow – A deeper view</vt:lpstr>
      <vt:lpstr>PowerPoint Presentation</vt:lpstr>
      <vt:lpstr>PowerPoint Presentation</vt:lpstr>
      <vt:lpstr>Layout of Heap</vt:lpstr>
      <vt:lpstr>Example</vt:lpstr>
      <vt:lpstr>Example (Cont.)</vt:lpstr>
      <vt:lpstr>Example (Cont.)</vt:lpstr>
      <vt:lpstr>Cont.</vt:lpstr>
      <vt:lpstr>Cont.</vt:lpstr>
      <vt:lpstr> creating a shell</vt:lpstr>
      <vt:lpstr>Creating a shell (Cont.)</vt:lpstr>
      <vt:lpstr>Creating a shell (Cont.)</vt:lpstr>
      <vt:lpstr>Three issues for injecting codes</vt:lpstr>
      <vt:lpstr>finding THE location to inject code</vt:lpstr>
      <vt:lpstr>FINDING THE LOCATION TO INJECT CODE (Cont.)</vt:lpstr>
      <vt:lpstr>Shell code</vt:lpstr>
      <vt:lpstr>How to execute a system call in Linux?</vt:lpstr>
      <vt:lpstr>The process of executing a system call</vt:lpstr>
      <vt:lpstr>The process of executing a system call</vt:lpstr>
      <vt:lpstr>Write a shell code for exit()‏</vt:lpstr>
      <vt:lpstr>Write a shell code for exit()‏ (Cont.)</vt:lpstr>
      <vt:lpstr>Write a shell code for exit()‏ (Cont.)</vt:lpstr>
      <vt:lpstr>Write a shell code for exit()‏ (Cont.)</vt:lpstr>
      <vt:lpstr>Injectable Shell code</vt:lpstr>
      <vt:lpstr>Injectable Shellcode (Cont.)</vt:lpstr>
      <vt:lpstr>Questions</vt:lpstr>
      <vt:lpstr>A framework for injectable shellcode</vt:lpstr>
      <vt:lpstr>Get PC Code</vt:lpstr>
      <vt:lpstr>An Example</vt:lpstr>
      <vt:lpstr>NOP Sled</vt:lpstr>
      <vt:lpstr>Summary of Launching An Attack</vt:lpstr>
      <vt:lpstr>Mitigations for buffer overflow</vt:lpstr>
      <vt:lpstr>Use null pointers where possible – C</vt:lpstr>
      <vt:lpstr>Use null pointers where possible – C++</vt:lpstr>
      <vt:lpstr>Allocate and Free Memory in the same module – C </vt:lpstr>
      <vt:lpstr>PowerPoint Presentation</vt:lpstr>
      <vt:lpstr>Secure operating systems</vt:lpstr>
      <vt:lpstr>Memory Management Errors</vt:lpstr>
      <vt:lpstr>Static vs. dynamic memory allocation </vt:lpstr>
      <vt:lpstr>Heap based buffer overflows</vt:lpstr>
      <vt:lpstr>Heap overflows</vt:lpstr>
      <vt:lpstr>DLMalloc</vt:lpstr>
      <vt:lpstr>Linux heap layout</vt:lpstr>
      <vt:lpstr>Heap management in dlmalloc</vt:lpstr>
      <vt:lpstr>Heap management in dlmalloc</vt:lpstr>
      <vt:lpstr>Heap management in dlmalloc</vt:lpstr>
      <vt:lpstr>Heap management in dlmalloc</vt:lpstr>
      <vt:lpstr>Heap management in dlmalloc</vt:lpstr>
      <vt:lpstr>Adding a chunk to the free list</vt:lpstr>
      <vt:lpstr>Heap management in dlmalloc</vt:lpstr>
      <vt:lpstr>Heap management in dlmalloc</vt:lpstr>
      <vt:lpstr>Heap based buffer overflow</vt:lpstr>
      <vt:lpstr>Heap based buffer overflow</vt:lpstr>
      <vt:lpstr>Double free</vt:lpstr>
      <vt:lpstr>Double free</vt:lpstr>
      <vt:lpstr>Double free</vt:lpstr>
      <vt:lpstr>Double free</vt:lpstr>
      <vt:lpstr>Double free</vt:lpstr>
      <vt:lpstr>Double free</vt:lpstr>
      <vt:lpstr>Double free</vt:lpstr>
      <vt:lpstr>Use after free</vt:lpstr>
      <vt:lpstr>Dangling pointer references</vt:lpstr>
      <vt:lpstr>Overflows in the Data/BSS Segments</vt:lpstr>
      <vt:lpstr>Overflows in the data/bss segments</vt:lpstr>
      <vt:lpstr>Overflow in the data section</vt:lpstr>
      <vt:lpstr>Secure operating systems</vt:lpstr>
      <vt:lpstr>What is a format string?</vt:lpstr>
      <vt:lpstr>Variable arguments</vt:lpstr>
      <vt:lpstr>Implementation of printf()</vt:lpstr>
      <vt:lpstr>Format Strings</vt:lpstr>
      <vt:lpstr>What does a format string vulnerability look like?</vt:lpstr>
      <vt:lpstr>Buffer overflows vs format strings</vt:lpstr>
      <vt:lpstr>Format string vulnerabilities</vt:lpstr>
      <vt:lpstr>Format string vulnerabilities</vt:lpstr>
      <vt:lpstr>Format string vulnerabilities</vt:lpstr>
      <vt:lpstr>Format string vulnerabilities</vt:lpstr>
      <vt:lpstr>Secure operating systems</vt:lpstr>
      <vt:lpstr>Integer errors</vt:lpstr>
      <vt:lpstr>Integer signed errors</vt:lpstr>
      <vt:lpstr>Secure operating systems</vt:lpstr>
      <vt:lpstr>Protecting Memory</vt:lpstr>
      <vt:lpstr>Safe languages</vt:lpstr>
      <vt:lpstr>Safe languages: cyclone</vt:lpstr>
      <vt:lpstr>Safe languages: ccured</vt:lpstr>
      <vt:lpstr>Probabilistic countermeasures</vt:lpstr>
      <vt:lpstr>Canary-based approaches</vt:lpstr>
      <vt:lpstr>Preventing stack buffer overflow</vt:lpstr>
      <vt:lpstr>Stackguard</vt:lpstr>
      <vt:lpstr>Stackguard</vt:lpstr>
      <vt:lpstr>StackGuard continued</vt:lpstr>
      <vt:lpstr>Stack shield</vt:lpstr>
      <vt:lpstr>Preventing stack buffer overflow (Cont.)</vt:lpstr>
      <vt:lpstr>Propolice (continued)</vt:lpstr>
      <vt:lpstr>propolice</vt:lpstr>
      <vt:lpstr>Stackguard</vt:lpstr>
      <vt:lpstr>Heapsentry</vt:lpstr>
      <vt:lpstr>heapsentry</vt:lpstr>
      <vt:lpstr>heAp Protector</vt:lpstr>
      <vt:lpstr>Contrapolice</vt:lpstr>
      <vt:lpstr>Problem with the canary-based approach</vt:lpstr>
      <vt:lpstr>Obfuscation of memory addresses</vt:lpstr>
      <vt:lpstr>Pointguard</vt:lpstr>
      <vt:lpstr>Address space layout randomization</vt:lpstr>
      <vt:lpstr>Bypassing ASLR with heap spraying</vt:lpstr>
      <vt:lpstr>Separation and replication of information</vt:lpstr>
      <vt:lpstr>Separation of information</vt:lpstr>
      <vt:lpstr>DNmalloc</vt:lpstr>
      <vt:lpstr>multistack</vt:lpstr>
      <vt:lpstr>Dnstack</vt:lpstr>
      <vt:lpstr>Non-Executable memory</vt:lpstr>
      <vt:lpstr>Stack-based buffer overflow on NX</vt:lpstr>
      <vt:lpstr>Stack-based buffer overflow on NX</vt:lpstr>
      <vt:lpstr>Bypassing non-executable memory</vt:lpstr>
      <vt:lpstr>Paging-based countermeasures</vt:lpstr>
      <vt:lpstr>Use null pointers</vt:lpstr>
      <vt:lpstr>Use smart pointers (C++)</vt:lpstr>
      <vt:lpstr>Smart pointers (cont)</vt:lpstr>
      <vt:lpstr>Use consistent conventions</vt:lpstr>
      <vt:lpstr>Resource acquisition is initialization</vt:lpstr>
      <vt:lpstr>Runtime analysis tools</vt:lpstr>
      <vt:lpstr>Embedded and mobile devices</vt:lpstr>
      <vt:lpstr>Secure memory management functions</vt:lpstr>
      <vt:lpstr>conclusion</vt:lpstr>
      <vt:lpstr>References</vt:lpstr>
      <vt:lpstr>References (Cont)</vt:lpstr>
      <vt:lpstr>References (Cont)</vt:lpstr>
    </vt:vector>
  </TitlesOfParts>
  <Company>Itron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Secure coding in c/c++</dc:title>
  <dc:creator>Dubrawsky, Ido</dc:creator>
  <cp:lastModifiedBy>Jonas Amoonarquah</cp:lastModifiedBy>
  <cp:revision>247</cp:revision>
  <dcterms:created xsi:type="dcterms:W3CDTF">2013-03-18T15:02:48Z</dcterms:created>
  <dcterms:modified xsi:type="dcterms:W3CDTF">2022-02-09T00:00:04Z</dcterms:modified>
</cp:coreProperties>
</file>